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332" r:id="rId2"/>
    <p:sldId id="335" r:id="rId3"/>
    <p:sldId id="333" r:id="rId4"/>
    <p:sldId id="328" r:id="rId5"/>
    <p:sldId id="321" r:id="rId6"/>
    <p:sldId id="322" r:id="rId7"/>
    <p:sldId id="323" r:id="rId8"/>
    <p:sldId id="325" r:id="rId9"/>
    <p:sldId id="271" r:id="rId10"/>
    <p:sldId id="303" r:id="rId11"/>
    <p:sldId id="336" r:id="rId12"/>
    <p:sldId id="285" r:id="rId13"/>
    <p:sldId id="319" r:id="rId14"/>
  </p:sldIdLst>
  <p:sldSz cx="12252325" cy="6950075"/>
  <p:notesSz cx="6858000" cy="9144000"/>
  <p:defaultTextStyle>
    <a:defPPr>
      <a:defRPr lang="en-US"/>
    </a:defPPr>
    <a:lvl1pPr marL="0" algn="l" defTabSz="548640" rtl="0" eaLnBrk="1" latinLnBrk="0" hangingPunct="1">
      <a:defRPr sz="2200" kern="1200">
        <a:solidFill>
          <a:schemeClr val="tx1"/>
        </a:solidFill>
        <a:latin typeface="+mn-lt"/>
        <a:ea typeface="+mn-ea"/>
        <a:cs typeface="+mn-cs"/>
      </a:defRPr>
    </a:lvl1pPr>
    <a:lvl2pPr marL="548640" algn="l" defTabSz="548640" rtl="0" eaLnBrk="1" latinLnBrk="0" hangingPunct="1">
      <a:defRPr sz="2200" kern="1200">
        <a:solidFill>
          <a:schemeClr val="tx1"/>
        </a:solidFill>
        <a:latin typeface="+mn-lt"/>
        <a:ea typeface="+mn-ea"/>
        <a:cs typeface="+mn-cs"/>
      </a:defRPr>
    </a:lvl2pPr>
    <a:lvl3pPr marL="1097280" algn="l" defTabSz="548640" rtl="0" eaLnBrk="1" latinLnBrk="0" hangingPunct="1">
      <a:defRPr sz="2200" kern="1200">
        <a:solidFill>
          <a:schemeClr val="tx1"/>
        </a:solidFill>
        <a:latin typeface="+mn-lt"/>
        <a:ea typeface="+mn-ea"/>
        <a:cs typeface="+mn-cs"/>
      </a:defRPr>
    </a:lvl3pPr>
    <a:lvl4pPr marL="1645920" algn="l" defTabSz="548640" rtl="0" eaLnBrk="1" latinLnBrk="0" hangingPunct="1">
      <a:defRPr sz="2200" kern="1200">
        <a:solidFill>
          <a:schemeClr val="tx1"/>
        </a:solidFill>
        <a:latin typeface="+mn-lt"/>
        <a:ea typeface="+mn-ea"/>
        <a:cs typeface="+mn-cs"/>
      </a:defRPr>
    </a:lvl4pPr>
    <a:lvl5pPr marL="2194560" algn="l" defTabSz="548640" rtl="0" eaLnBrk="1" latinLnBrk="0" hangingPunct="1">
      <a:defRPr sz="2200" kern="1200">
        <a:solidFill>
          <a:schemeClr val="tx1"/>
        </a:solidFill>
        <a:latin typeface="+mn-lt"/>
        <a:ea typeface="+mn-ea"/>
        <a:cs typeface="+mn-cs"/>
      </a:defRPr>
    </a:lvl5pPr>
    <a:lvl6pPr marL="2743200" algn="l" defTabSz="548640" rtl="0" eaLnBrk="1" latinLnBrk="0" hangingPunct="1">
      <a:defRPr sz="2200" kern="1200">
        <a:solidFill>
          <a:schemeClr val="tx1"/>
        </a:solidFill>
        <a:latin typeface="+mn-lt"/>
        <a:ea typeface="+mn-ea"/>
        <a:cs typeface="+mn-cs"/>
      </a:defRPr>
    </a:lvl6pPr>
    <a:lvl7pPr marL="3291840" algn="l" defTabSz="548640" rtl="0" eaLnBrk="1" latinLnBrk="0" hangingPunct="1">
      <a:defRPr sz="2200" kern="1200">
        <a:solidFill>
          <a:schemeClr val="tx1"/>
        </a:solidFill>
        <a:latin typeface="+mn-lt"/>
        <a:ea typeface="+mn-ea"/>
        <a:cs typeface="+mn-cs"/>
      </a:defRPr>
    </a:lvl7pPr>
    <a:lvl8pPr marL="3840480" algn="l" defTabSz="548640" rtl="0" eaLnBrk="1" latinLnBrk="0" hangingPunct="1">
      <a:defRPr sz="2200" kern="1200">
        <a:solidFill>
          <a:schemeClr val="tx1"/>
        </a:solidFill>
        <a:latin typeface="+mn-lt"/>
        <a:ea typeface="+mn-ea"/>
        <a:cs typeface="+mn-cs"/>
      </a:defRPr>
    </a:lvl8pPr>
    <a:lvl9pPr marL="4389120" algn="l" defTabSz="548640"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9">
          <p15:clr>
            <a:srgbClr val="A4A3A4"/>
          </p15:clr>
        </p15:guide>
        <p15:guide id="2" pos="38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7523"/>
    <a:srgbClr val="C2D1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51" autoAdjust="0"/>
    <p:restoredTop sz="91868" autoAdjust="0"/>
  </p:normalViewPr>
  <p:slideViewPr>
    <p:cSldViewPr snapToGrid="0" snapToObjects="1">
      <p:cViewPr varScale="1">
        <p:scale>
          <a:sx n="61" d="100"/>
          <a:sy n="61" d="100"/>
        </p:scale>
        <p:origin x="392" y="56"/>
      </p:cViewPr>
      <p:guideLst>
        <p:guide orient="horz" pos="2189"/>
        <p:guide pos="3859"/>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53509283561778"/>
          <c:y val="1.1224130643577952E-2"/>
          <c:w val="0.8005729318557403"/>
          <c:h val="0.81814108350282455"/>
        </c:manualLayout>
      </c:layout>
      <c:barChart>
        <c:barDir val="bar"/>
        <c:grouping val="clustered"/>
        <c:varyColors val="0"/>
        <c:ser>
          <c:idx val="2"/>
          <c:order val="0"/>
          <c:tx>
            <c:strRef>
              <c:f>Sheet1!$D$1</c:f>
              <c:strCache>
                <c:ptCount val="1"/>
                <c:pt idx="0">
                  <c:v>3361-3</c:v>
                </c:pt>
              </c:strCache>
            </c:strRef>
          </c:tx>
          <c:spPr>
            <a:solidFill>
              <a:schemeClr val="tx2"/>
            </a:solidFill>
          </c:spPr>
          <c:invertIfNegative val="0"/>
          <c:dPt>
            <c:idx val="9"/>
            <c:invertIfNegative val="0"/>
            <c:bubble3D val="0"/>
            <c:spPr>
              <a:solidFill>
                <a:srgbClr val="00B050"/>
              </a:solidFill>
            </c:spPr>
          </c:dPt>
          <c:dLbls>
            <c:spPr>
              <a:noFill/>
              <a:ln>
                <a:noFill/>
              </a:ln>
              <a:effectLst/>
            </c:spPr>
            <c:txPr>
              <a:bodyPr/>
              <a:lstStyle/>
              <a:p>
                <a:pPr>
                  <a:defRPr sz="12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extLst>
                <c:ext xmlns:c15="http://schemas.microsoft.com/office/drawing/2012/chart" uri="{02D57815-91ED-43cb-92C2-25804820EDAC}">
                  <c15:fullRef>
                    <c15:sqref>Sheet1!$A$2:$A$15</c15:sqref>
                  </c15:fullRef>
                </c:ext>
              </c:extLst>
              <c:f>Sheet1!$A$6:$A$15</c:f>
              <c:strCache>
                <c:ptCount val="10"/>
                <c:pt idx="0">
                  <c:v>Pennsylvania*</c:v>
                </c:pt>
                <c:pt idx="1">
                  <c:v>Missouri*</c:v>
                </c:pt>
                <c:pt idx="2">
                  <c:v>Illinois*</c:v>
                </c:pt>
                <c:pt idx="3">
                  <c:v>Georgia*</c:v>
                </c:pt>
                <c:pt idx="4">
                  <c:v>Kentucky</c:v>
                </c:pt>
                <c:pt idx="5">
                  <c:v>Tennessee*</c:v>
                </c:pt>
                <c:pt idx="6">
                  <c:v>Indiana</c:v>
                </c:pt>
                <c:pt idx="7">
                  <c:v>Texas*</c:v>
                </c:pt>
                <c:pt idx="8">
                  <c:v>Ohio</c:v>
                </c:pt>
                <c:pt idx="9">
                  <c:v>Michigan</c:v>
                </c:pt>
              </c:strCache>
            </c:strRef>
          </c:cat>
          <c:val>
            <c:numRef>
              <c:extLst>
                <c:ext xmlns:c15="http://schemas.microsoft.com/office/drawing/2012/chart" uri="{02D57815-91ED-43cb-92C2-25804820EDAC}">
                  <c15:fullRef>
                    <c15:sqref>Sheet1!$D$2:$D$15</c15:sqref>
                  </c15:fullRef>
                </c:ext>
              </c:extLst>
              <c:f>Sheet1!$D$6:$D$15</c:f>
              <c:numCache>
                <c:formatCode>_(* #,##0_);_(* \(#,##0\);_(* "-"??_);_(@_)</c:formatCode>
                <c:ptCount val="10"/>
                <c:pt idx="0">
                  <c:v>38000</c:v>
                </c:pt>
                <c:pt idx="1">
                  <c:v>40000</c:v>
                </c:pt>
                <c:pt idx="2">
                  <c:v>40600</c:v>
                </c:pt>
                <c:pt idx="3">
                  <c:v>44400</c:v>
                </c:pt>
                <c:pt idx="4">
                  <c:v>49900</c:v>
                </c:pt>
                <c:pt idx="5">
                  <c:v>66200</c:v>
                </c:pt>
                <c:pt idx="6">
                  <c:v>74300</c:v>
                </c:pt>
                <c:pt idx="7">
                  <c:v>89300</c:v>
                </c:pt>
                <c:pt idx="8">
                  <c:v>90800</c:v>
                </c:pt>
                <c:pt idx="9">
                  <c:v>160200</c:v>
                </c:pt>
              </c:numCache>
            </c:numRef>
          </c:val>
        </c:ser>
        <c:dLbls>
          <c:showLegendKey val="0"/>
          <c:showVal val="0"/>
          <c:showCatName val="0"/>
          <c:showSerName val="0"/>
          <c:showPercent val="0"/>
          <c:showBubbleSize val="0"/>
        </c:dLbls>
        <c:gapWidth val="150"/>
        <c:axId val="396234440"/>
        <c:axId val="396231696"/>
      </c:barChart>
      <c:catAx>
        <c:axId val="396234440"/>
        <c:scaling>
          <c:orientation val="minMax"/>
        </c:scaling>
        <c:delete val="0"/>
        <c:axPos val="l"/>
        <c:numFmt formatCode="General" sourceLinked="0"/>
        <c:majorTickMark val="out"/>
        <c:minorTickMark val="none"/>
        <c:tickLblPos val="nextTo"/>
        <c:txPr>
          <a:bodyPr/>
          <a:lstStyle/>
          <a:p>
            <a:pPr>
              <a:defRPr sz="1200" b="1"/>
            </a:pPr>
            <a:endParaRPr lang="en-US"/>
          </a:p>
        </c:txPr>
        <c:crossAx val="396231696"/>
        <c:crosses val="autoZero"/>
        <c:auto val="1"/>
        <c:lblAlgn val="ctr"/>
        <c:lblOffset val="100"/>
        <c:noMultiLvlLbl val="0"/>
      </c:catAx>
      <c:valAx>
        <c:axId val="396231696"/>
        <c:scaling>
          <c:orientation val="minMax"/>
        </c:scaling>
        <c:delete val="0"/>
        <c:axPos val="b"/>
        <c:majorGridlines/>
        <c:title>
          <c:tx>
            <c:rich>
              <a:bodyPr/>
              <a:lstStyle/>
              <a:p>
                <a:pPr>
                  <a:defRPr sz="1200"/>
                </a:pPr>
                <a:r>
                  <a:rPr lang="en-US" sz="1200" dirty="0" smtClean="0"/>
                  <a:t># of Employees</a:t>
                </a:r>
                <a:endParaRPr lang="en-US" sz="1200" dirty="0"/>
              </a:p>
            </c:rich>
          </c:tx>
          <c:layout>
            <c:manualLayout>
              <c:xMode val="edge"/>
              <c:yMode val="edge"/>
              <c:x val="0.46090787419568785"/>
              <c:y val="0.8809558369436441"/>
            </c:manualLayout>
          </c:layout>
          <c:overlay val="0"/>
        </c:title>
        <c:numFmt formatCode="#,##0" sourceLinked="0"/>
        <c:majorTickMark val="out"/>
        <c:minorTickMark val="none"/>
        <c:tickLblPos val="nextTo"/>
        <c:txPr>
          <a:bodyPr/>
          <a:lstStyle/>
          <a:p>
            <a:pPr>
              <a:defRPr sz="1200" b="1"/>
            </a:pPr>
            <a:endParaRPr lang="en-US"/>
          </a:p>
        </c:txPr>
        <c:crossAx val="3962344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Tool &amp; Die Facilities</c:v>
                </c:pt>
              </c:strCache>
            </c:strRef>
          </c:tx>
          <c:invertIfNegative val="0"/>
          <c:dPt>
            <c:idx val="0"/>
            <c:invertIfNegative val="0"/>
            <c:bubble3D val="0"/>
            <c:spPr>
              <a:solidFill>
                <a:srgbClr val="00B050"/>
              </a:solidFill>
            </c:spPr>
          </c:dPt>
          <c:cat>
            <c:strRef>
              <c:extLst>
                <c:ext xmlns:c15="http://schemas.microsoft.com/office/drawing/2012/chart" uri="{02D57815-91ED-43cb-92C2-25804820EDAC}">
                  <c15:fullRef>
                    <c15:sqref>Sheet1!$A$2:$A$45</c15:sqref>
                  </c15:fullRef>
                </c:ext>
              </c:extLst>
              <c:f>Sheet1!$A$2:$A$11</c:f>
              <c:strCache>
                <c:ptCount val="10"/>
                <c:pt idx="0">
                  <c:v>Michigan</c:v>
                </c:pt>
                <c:pt idx="1">
                  <c:v>Ohio</c:v>
                </c:pt>
                <c:pt idx="2">
                  <c:v>Illinois</c:v>
                </c:pt>
                <c:pt idx="3">
                  <c:v>Indiana</c:v>
                </c:pt>
                <c:pt idx="4">
                  <c:v>Pennsylvania</c:v>
                </c:pt>
                <c:pt idx="5">
                  <c:v>Wisconsin</c:v>
                </c:pt>
                <c:pt idx="6">
                  <c:v>California</c:v>
                </c:pt>
                <c:pt idx="7">
                  <c:v>Tennessee</c:v>
                </c:pt>
                <c:pt idx="8">
                  <c:v>New York</c:v>
                </c:pt>
                <c:pt idx="9">
                  <c:v>Missouri</c:v>
                </c:pt>
              </c:strCache>
            </c:strRef>
          </c:cat>
          <c:val>
            <c:numRef>
              <c:extLst>
                <c:ext xmlns:c15="http://schemas.microsoft.com/office/drawing/2012/chart" uri="{02D57815-91ED-43cb-92C2-25804820EDAC}">
                  <c15:fullRef>
                    <c15:sqref>Sheet1!$B$2:$B$45</c15:sqref>
                  </c15:fullRef>
                </c:ext>
              </c:extLst>
              <c:f>Sheet1!$B$2:$B$11</c:f>
              <c:numCache>
                <c:formatCode>General</c:formatCode>
                <c:ptCount val="10"/>
                <c:pt idx="0">
                  <c:v>640</c:v>
                </c:pt>
                <c:pt idx="1">
                  <c:v>374</c:v>
                </c:pt>
                <c:pt idx="2">
                  <c:v>315</c:v>
                </c:pt>
                <c:pt idx="3">
                  <c:v>231</c:v>
                </c:pt>
                <c:pt idx="4">
                  <c:v>230</c:v>
                </c:pt>
                <c:pt idx="5">
                  <c:v>200</c:v>
                </c:pt>
                <c:pt idx="6">
                  <c:v>175</c:v>
                </c:pt>
                <c:pt idx="7">
                  <c:v>137</c:v>
                </c:pt>
                <c:pt idx="8">
                  <c:v>120</c:v>
                </c:pt>
                <c:pt idx="9">
                  <c:v>101</c:v>
                </c:pt>
              </c:numCache>
            </c:numRef>
          </c:val>
        </c:ser>
        <c:dLbls>
          <c:showLegendKey val="0"/>
          <c:showVal val="0"/>
          <c:showCatName val="0"/>
          <c:showSerName val="0"/>
          <c:showPercent val="0"/>
          <c:showBubbleSize val="0"/>
        </c:dLbls>
        <c:gapWidth val="150"/>
        <c:axId val="396228952"/>
        <c:axId val="396230128"/>
      </c:barChart>
      <c:catAx>
        <c:axId val="396228952"/>
        <c:scaling>
          <c:orientation val="minMax"/>
        </c:scaling>
        <c:delete val="0"/>
        <c:axPos val="b"/>
        <c:numFmt formatCode="General" sourceLinked="1"/>
        <c:majorTickMark val="out"/>
        <c:minorTickMark val="none"/>
        <c:tickLblPos val="nextTo"/>
        <c:txPr>
          <a:bodyPr/>
          <a:lstStyle/>
          <a:p>
            <a:pPr>
              <a:defRPr sz="900"/>
            </a:pPr>
            <a:endParaRPr lang="en-US"/>
          </a:p>
        </c:txPr>
        <c:crossAx val="396230128"/>
        <c:crosses val="autoZero"/>
        <c:auto val="1"/>
        <c:lblAlgn val="ctr"/>
        <c:lblOffset val="100"/>
        <c:noMultiLvlLbl val="0"/>
      </c:catAx>
      <c:valAx>
        <c:axId val="396230128"/>
        <c:scaling>
          <c:orientation val="minMax"/>
        </c:scaling>
        <c:delete val="0"/>
        <c:axPos val="l"/>
        <c:majorGridlines/>
        <c:numFmt formatCode="General" sourceLinked="1"/>
        <c:majorTickMark val="out"/>
        <c:minorTickMark val="none"/>
        <c:tickLblPos val="nextTo"/>
        <c:txPr>
          <a:bodyPr/>
          <a:lstStyle/>
          <a:p>
            <a:pPr>
              <a:defRPr sz="1200" b="1"/>
            </a:pPr>
            <a:endParaRPr lang="en-US"/>
          </a:p>
        </c:txPr>
        <c:crossAx val="3962289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3335 Metalworking Machining manufacturing</c:v>
                </c:pt>
              </c:strCache>
            </c:strRef>
          </c:tx>
          <c:invertIfNegative val="0"/>
          <c:dPt>
            <c:idx val="0"/>
            <c:invertIfNegative val="0"/>
            <c:bubble3D val="0"/>
            <c:spPr>
              <a:solidFill>
                <a:srgbClr val="00B050"/>
              </a:solidFill>
            </c:spPr>
          </c:dPt>
          <c:cat>
            <c:strRef>
              <c:extLst>
                <c:ext xmlns:c15="http://schemas.microsoft.com/office/drawing/2012/chart" uri="{02D57815-91ED-43cb-92C2-25804820EDAC}">
                  <c15:fullRef>
                    <c15:sqref>Sheet1!$A$2:$A$45</c15:sqref>
                  </c15:fullRef>
                </c:ext>
              </c:extLst>
              <c:f>Sheet1!$A$2:$A$11</c:f>
              <c:strCache>
                <c:ptCount val="10"/>
                <c:pt idx="0">
                  <c:v>Michigan</c:v>
                </c:pt>
                <c:pt idx="1">
                  <c:v>Illinois</c:v>
                </c:pt>
                <c:pt idx="2">
                  <c:v>Ohio</c:v>
                </c:pt>
                <c:pt idx="3">
                  <c:v>California</c:v>
                </c:pt>
                <c:pt idx="4">
                  <c:v>Pennsylvania</c:v>
                </c:pt>
                <c:pt idx="5">
                  <c:v>Indiana</c:v>
                </c:pt>
                <c:pt idx="6">
                  <c:v>Wisconsin</c:v>
                </c:pt>
                <c:pt idx="7">
                  <c:v>New York</c:v>
                </c:pt>
                <c:pt idx="8">
                  <c:v>Texas</c:v>
                </c:pt>
                <c:pt idx="9">
                  <c:v>Connecticut</c:v>
                </c:pt>
              </c:strCache>
            </c:strRef>
          </c:cat>
          <c:val>
            <c:numRef>
              <c:extLst>
                <c:ext xmlns:c15="http://schemas.microsoft.com/office/drawing/2012/chart" uri="{02D57815-91ED-43cb-92C2-25804820EDAC}">
                  <c15:fullRef>
                    <c15:sqref>Sheet1!$B$2:$B$45</c15:sqref>
                  </c15:fullRef>
                </c:ext>
              </c:extLst>
              <c:f>Sheet1!$B$2:$B$11</c:f>
              <c:numCache>
                <c:formatCode>_(* #,##0_);_(* \(#,##0\);_(* "-"??_);_(@_)</c:formatCode>
                <c:ptCount val="10"/>
                <c:pt idx="0">
                  <c:v>1414</c:v>
                </c:pt>
                <c:pt idx="1">
                  <c:v>876</c:v>
                </c:pt>
                <c:pt idx="2">
                  <c:v>869</c:v>
                </c:pt>
                <c:pt idx="3">
                  <c:v>747</c:v>
                </c:pt>
                <c:pt idx="4">
                  <c:v>465</c:v>
                </c:pt>
                <c:pt idx="5">
                  <c:v>419</c:v>
                </c:pt>
                <c:pt idx="6">
                  <c:v>389</c:v>
                </c:pt>
                <c:pt idx="7">
                  <c:v>305</c:v>
                </c:pt>
                <c:pt idx="8">
                  <c:v>278</c:v>
                </c:pt>
                <c:pt idx="9">
                  <c:v>246</c:v>
                </c:pt>
              </c:numCache>
            </c:numRef>
          </c:val>
        </c:ser>
        <c:dLbls>
          <c:showLegendKey val="0"/>
          <c:showVal val="0"/>
          <c:showCatName val="0"/>
          <c:showSerName val="0"/>
          <c:showPercent val="0"/>
          <c:showBubbleSize val="0"/>
        </c:dLbls>
        <c:gapWidth val="150"/>
        <c:axId val="396229344"/>
        <c:axId val="396234048"/>
      </c:barChart>
      <c:catAx>
        <c:axId val="396229344"/>
        <c:scaling>
          <c:orientation val="minMax"/>
        </c:scaling>
        <c:delete val="0"/>
        <c:axPos val="b"/>
        <c:numFmt formatCode="General" sourceLinked="1"/>
        <c:majorTickMark val="out"/>
        <c:minorTickMark val="none"/>
        <c:tickLblPos val="nextTo"/>
        <c:txPr>
          <a:bodyPr/>
          <a:lstStyle/>
          <a:p>
            <a:pPr>
              <a:defRPr sz="900"/>
            </a:pPr>
            <a:endParaRPr lang="en-US"/>
          </a:p>
        </c:txPr>
        <c:crossAx val="396234048"/>
        <c:crosses val="autoZero"/>
        <c:auto val="1"/>
        <c:lblAlgn val="ctr"/>
        <c:lblOffset val="100"/>
        <c:noMultiLvlLbl val="0"/>
      </c:catAx>
      <c:valAx>
        <c:axId val="396234048"/>
        <c:scaling>
          <c:orientation val="minMax"/>
        </c:scaling>
        <c:delete val="0"/>
        <c:axPos val="l"/>
        <c:majorGridlines/>
        <c:numFmt formatCode="_(* #,##0_);_(* \(#,##0\);_(* &quot;-&quot;??_);_(@_)" sourceLinked="1"/>
        <c:majorTickMark val="out"/>
        <c:minorTickMark val="none"/>
        <c:tickLblPos val="nextTo"/>
        <c:txPr>
          <a:bodyPr/>
          <a:lstStyle/>
          <a:p>
            <a:pPr>
              <a:defRPr sz="1200" b="1"/>
            </a:pPr>
            <a:endParaRPr lang="en-US"/>
          </a:p>
        </c:txPr>
        <c:crossAx val="3962293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Automotive Facilities</c:v>
                </c:pt>
              </c:strCache>
            </c:strRef>
          </c:tx>
          <c:spPr>
            <a:solidFill>
              <a:schemeClr val="accent1"/>
            </a:solidFill>
          </c:spPr>
          <c:invertIfNegative val="0"/>
          <c:dPt>
            <c:idx val="0"/>
            <c:invertIfNegative val="0"/>
            <c:bubble3D val="0"/>
            <c:spPr>
              <a:solidFill>
                <a:srgbClr val="00B050"/>
              </a:solidFill>
            </c:spPr>
          </c:dPt>
          <c:dPt>
            <c:idx val="7"/>
            <c:invertIfNegative val="0"/>
            <c:bubble3D val="0"/>
          </c:dPt>
          <c:cat>
            <c:strRef>
              <c:extLst>
                <c:ext xmlns:c15="http://schemas.microsoft.com/office/drawing/2012/chart" uri="{02D57815-91ED-43cb-92C2-25804820EDAC}">
                  <c15:fullRef>
                    <c15:sqref>Sheet1!$A$2:$A$51</c15:sqref>
                  </c15:fullRef>
                </c:ext>
              </c:extLst>
              <c:f>Sheet1!$A$2:$A$11</c:f>
              <c:strCache>
                <c:ptCount val="10"/>
                <c:pt idx="0">
                  <c:v>Michigan</c:v>
                </c:pt>
                <c:pt idx="1">
                  <c:v>California</c:v>
                </c:pt>
                <c:pt idx="2">
                  <c:v>Ohio</c:v>
                </c:pt>
                <c:pt idx="3">
                  <c:v>Indiana</c:v>
                </c:pt>
                <c:pt idx="4">
                  <c:v>Texas</c:v>
                </c:pt>
                <c:pt idx="5">
                  <c:v>Illinois</c:v>
                </c:pt>
                <c:pt idx="6">
                  <c:v>Tennessee</c:v>
                </c:pt>
                <c:pt idx="7">
                  <c:v>Florida</c:v>
                </c:pt>
                <c:pt idx="8">
                  <c:v>Georgia</c:v>
                </c:pt>
                <c:pt idx="9">
                  <c:v>Kentucky</c:v>
                </c:pt>
              </c:strCache>
            </c:strRef>
          </c:cat>
          <c:val>
            <c:numRef>
              <c:extLst>
                <c:ext xmlns:c15="http://schemas.microsoft.com/office/drawing/2012/chart" uri="{02D57815-91ED-43cb-92C2-25804820EDAC}">
                  <c15:fullRef>
                    <c15:sqref>Sheet1!$B$2:$B$51</c15:sqref>
                  </c15:fullRef>
                </c:ext>
              </c:extLst>
              <c:f>Sheet1!$B$2:$B$11</c:f>
              <c:numCache>
                <c:formatCode>_(* #,##0_);_(* \(#,##0\);_(* "-"??_);_(@_)</c:formatCode>
                <c:ptCount val="10"/>
                <c:pt idx="0">
                  <c:v>880</c:v>
                </c:pt>
                <c:pt idx="1">
                  <c:v>535</c:v>
                </c:pt>
                <c:pt idx="2">
                  <c:v>503</c:v>
                </c:pt>
                <c:pt idx="3">
                  <c:v>354</c:v>
                </c:pt>
                <c:pt idx="4">
                  <c:v>324</c:v>
                </c:pt>
                <c:pt idx="5">
                  <c:v>316</c:v>
                </c:pt>
                <c:pt idx="6">
                  <c:v>227</c:v>
                </c:pt>
                <c:pt idx="7">
                  <c:v>220</c:v>
                </c:pt>
                <c:pt idx="8">
                  <c:v>191</c:v>
                </c:pt>
                <c:pt idx="9">
                  <c:v>190</c:v>
                </c:pt>
              </c:numCache>
            </c:numRef>
          </c:val>
        </c:ser>
        <c:dLbls>
          <c:showLegendKey val="0"/>
          <c:showVal val="0"/>
          <c:showCatName val="0"/>
          <c:showSerName val="0"/>
          <c:showPercent val="0"/>
          <c:showBubbleSize val="0"/>
        </c:dLbls>
        <c:gapWidth val="150"/>
        <c:axId val="396233264"/>
        <c:axId val="395815672"/>
      </c:barChart>
      <c:catAx>
        <c:axId val="396233264"/>
        <c:scaling>
          <c:orientation val="minMax"/>
        </c:scaling>
        <c:delete val="0"/>
        <c:axPos val="b"/>
        <c:numFmt formatCode="General" sourceLinked="1"/>
        <c:majorTickMark val="out"/>
        <c:minorTickMark val="none"/>
        <c:tickLblPos val="nextTo"/>
        <c:txPr>
          <a:bodyPr/>
          <a:lstStyle/>
          <a:p>
            <a:pPr>
              <a:defRPr sz="900"/>
            </a:pPr>
            <a:endParaRPr lang="en-US"/>
          </a:p>
        </c:txPr>
        <c:crossAx val="395815672"/>
        <c:crosses val="autoZero"/>
        <c:auto val="1"/>
        <c:lblAlgn val="ctr"/>
        <c:lblOffset val="100"/>
        <c:noMultiLvlLbl val="0"/>
      </c:catAx>
      <c:valAx>
        <c:axId val="395815672"/>
        <c:scaling>
          <c:orientation val="minMax"/>
        </c:scaling>
        <c:delete val="0"/>
        <c:axPos val="l"/>
        <c:majorGridlines/>
        <c:numFmt formatCode="_(* #,##0_);_(* \(#,##0\);_(* &quot;-&quot;??_);_(@_)" sourceLinked="1"/>
        <c:majorTickMark val="out"/>
        <c:minorTickMark val="none"/>
        <c:tickLblPos val="nextTo"/>
        <c:txPr>
          <a:bodyPr/>
          <a:lstStyle/>
          <a:p>
            <a:pPr>
              <a:defRPr sz="1200" b="1"/>
            </a:pPr>
            <a:endParaRPr lang="en-US"/>
          </a:p>
        </c:txPr>
        <c:crossAx val="3962332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invertIfNegative val="0"/>
          <c:dPt>
            <c:idx val="9"/>
            <c:invertIfNegative val="0"/>
            <c:bubble3D val="0"/>
            <c:spPr>
              <a:solidFill>
                <a:srgbClr val="00B050"/>
              </a:solidFill>
            </c:spPr>
          </c:dPt>
          <c:dLbls>
            <c:spPr>
              <a:noFill/>
              <a:ln>
                <a:noFill/>
              </a:ln>
              <a:effectLst/>
            </c:spPr>
            <c:txPr>
              <a:bodyPr/>
              <a:lstStyle/>
              <a:p>
                <a:pPr>
                  <a:defRPr sz="14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Sheet1!$A$2:$A$12</c:f>
              <c:strCache>
                <c:ptCount val="11"/>
                <c:pt idx="0">
                  <c:v>Texas</c:v>
                </c:pt>
                <c:pt idx="1">
                  <c:v>Pennsylvania</c:v>
                </c:pt>
                <c:pt idx="2">
                  <c:v>New York </c:v>
                </c:pt>
                <c:pt idx="3">
                  <c:v>Illinois</c:v>
                </c:pt>
                <c:pt idx="4">
                  <c:v>Oregon</c:v>
                </c:pt>
                <c:pt idx="5">
                  <c:v>Ohio</c:v>
                </c:pt>
                <c:pt idx="6">
                  <c:v>Wisconsin</c:v>
                </c:pt>
                <c:pt idx="7">
                  <c:v>Indiana </c:v>
                </c:pt>
                <c:pt idx="8">
                  <c:v>California</c:v>
                </c:pt>
                <c:pt idx="9">
                  <c:v>Michigan</c:v>
                </c:pt>
                <c:pt idx="10">
                  <c:v>U.S. Total</c:v>
                </c:pt>
              </c:strCache>
            </c:strRef>
          </c:cat>
          <c:val>
            <c:numRef>
              <c:f>Sheet1!$B$2:$B$12</c:f>
              <c:numCache>
                <c:formatCode>_(* #,##0.0_);_(* \(#,##0.0\);_(* "-"??_);_(@_)</c:formatCode>
                <c:ptCount val="11"/>
                <c:pt idx="0">
                  <c:v>9.6000000000000002E-2</c:v>
                </c:pt>
                <c:pt idx="1">
                  <c:v>0.121</c:v>
                </c:pt>
                <c:pt idx="2">
                  <c:v>0.16300000000000001</c:v>
                </c:pt>
                <c:pt idx="3">
                  <c:v>0.16300000000000001</c:v>
                </c:pt>
                <c:pt idx="4">
                  <c:v>0.191</c:v>
                </c:pt>
                <c:pt idx="5">
                  <c:v>0.19800000000000001</c:v>
                </c:pt>
                <c:pt idx="6">
                  <c:v>0.21199999999999999</c:v>
                </c:pt>
                <c:pt idx="7">
                  <c:v>0.36799999999999999</c:v>
                </c:pt>
                <c:pt idx="8">
                  <c:v>0.39700000000000002</c:v>
                </c:pt>
                <c:pt idx="9">
                  <c:v>8.8689999999999998</c:v>
                </c:pt>
                <c:pt idx="10">
                  <c:v>11.737</c:v>
                </c:pt>
              </c:numCache>
            </c:numRef>
          </c:val>
        </c:ser>
        <c:dLbls>
          <c:showLegendKey val="0"/>
          <c:showVal val="0"/>
          <c:showCatName val="0"/>
          <c:showSerName val="0"/>
          <c:showPercent val="0"/>
          <c:showBubbleSize val="0"/>
        </c:dLbls>
        <c:gapWidth val="150"/>
        <c:axId val="249399712"/>
        <c:axId val="249399320"/>
      </c:barChart>
      <c:catAx>
        <c:axId val="249399712"/>
        <c:scaling>
          <c:orientation val="minMax"/>
        </c:scaling>
        <c:delete val="0"/>
        <c:axPos val="l"/>
        <c:numFmt formatCode="General" sourceLinked="0"/>
        <c:majorTickMark val="out"/>
        <c:minorTickMark val="none"/>
        <c:tickLblPos val="nextTo"/>
        <c:txPr>
          <a:bodyPr/>
          <a:lstStyle/>
          <a:p>
            <a:pPr>
              <a:defRPr sz="1200" b="1"/>
            </a:pPr>
            <a:endParaRPr lang="en-US"/>
          </a:p>
        </c:txPr>
        <c:crossAx val="249399320"/>
        <c:crosses val="autoZero"/>
        <c:auto val="1"/>
        <c:lblAlgn val="ctr"/>
        <c:lblOffset val="100"/>
        <c:noMultiLvlLbl val="0"/>
      </c:catAx>
      <c:valAx>
        <c:axId val="249399320"/>
        <c:scaling>
          <c:orientation val="minMax"/>
        </c:scaling>
        <c:delete val="0"/>
        <c:axPos val="b"/>
        <c:majorGridlines/>
        <c:title>
          <c:tx>
            <c:rich>
              <a:bodyPr/>
              <a:lstStyle/>
              <a:p>
                <a:pPr>
                  <a:defRPr/>
                </a:pPr>
                <a:r>
                  <a:rPr lang="en-US" sz="1800" b="1" i="0" u="none" strike="noStrike" baseline="0" dirty="0" smtClean="0">
                    <a:effectLst/>
                  </a:rPr>
                  <a:t>(Billions of U.S. Dollars)</a:t>
                </a:r>
                <a:endParaRPr lang="en-US" dirty="0"/>
              </a:p>
            </c:rich>
          </c:tx>
          <c:layout/>
          <c:overlay val="0"/>
        </c:title>
        <c:numFmt formatCode="_(* #,##0.0_);_(* \(#,##0.0\);_(* &quot;-&quot;??_);_(@_)" sourceLinked="1"/>
        <c:majorTickMark val="out"/>
        <c:minorTickMark val="none"/>
        <c:tickLblPos val="nextTo"/>
        <c:txPr>
          <a:bodyPr/>
          <a:lstStyle/>
          <a:p>
            <a:pPr>
              <a:defRPr sz="1400" b="1"/>
            </a:pPr>
            <a:endParaRPr lang="en-US"/>
          </a:p>
        </c:txPr>
        <c:crossAx val="2493997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1D7697-7941-3147-8E00-C62A2E74BC60}" type="datetimeFigureOut">
              <a:rPr lang="en-US" smtClean="0"/>
              <a:t>3/30/2015</a:t>
            </a:fld>
            <a:endParaRPr lang="en-US"/>
          </a:p>
        </p:txBody>
      </p:sp>
      <p:sp>
        <p:nvSpPr>
          <p:cNvPr id="4" name="Slide Image Placeholder 3"/>
          <p:cNvSpPr>
            <a:spLocks noGrp="1" noRot="1" noChangeAspect="1"/>
          </p:cNvSpPr>
          <p:nvPr>
            <p:ph type="sldImg" idx="2"/>
          </p:nvPr>
        </p:nvSpPr>
        <p:spPr>
          <a:xfrm>
            <a:off x="407988" y="685800"/>
            <a:ext cx="60420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971542-C5FD-FD41-882D-79A66EF2415E}" type="slidenum">
              <a:rPr lang="en-US" smtClean="0"/>
              <a:t>‹#›</a:t>
            </a:fld>
            <a:endParaRPr lang="en-US"/>
          </a:p>
        </p:txBody>
      </p:sp>
    </p:spTree>
    <p:extLst>
      <p:ext uri="{BB962C8B-B14F-4D97-AF65-F5344CB8AC3E}">
        <p14:creationId xmlns:p14="http://schemas.microsoft.com/office/powerpoint/2010/main" val="1795624921"/>
      </p:ext>
    </p:extLst>
  </p:cSld>
  <p:clrMap bg1="lt1" tx1="dk1" bg2="lt2" tx2="dk2" accent1="accent1" accent2="accent2" accent3="accent3" accent4="accent4" accent5="accent5" accent6="accent6" hlink="hlink" folHlink="folHlink"/>
  <p:notesStyle>
    <a:lvl1pPr marL="0" algn="l" defTabSz="548640" rtl="0" eaLnBrk="1" latinLnBrk="0" hangingPunct="1">
      <a:defRPr sz="1400" kern="1200">
        <a:solidFill>
          <a:schemeClr val="tx1"/>
        </a:solidFill>
        <a:latin typeface="+mn-lt"/>
        <a:ea typeface="+mn-ea"/>
        <a:cs typeface="+mn-cs"/>
      </a:defRPr>
    </a:lvl1pPr>
    <a:lvl2pPr marL="548640" algn="l" defTabSz="548640" rtl="0" eaLnBrk="1" latinLnBrk="0" hangingPunct="1">
      <a:defRPr sz="1400" kern="1200">
        <a:solidFill>
          <a:schemeClr val="tx1"/>
        </a:solidFill>
        <a:latin typeface="+mn-lt"/>
        <a:ea typeface="+mn-ea"/>
        <a:cs typeface="+mn-cs"/>
      </a:defRPr>
    </a:lvl2pPr>
    <a:lvl3pPr marL="1097280" algn="l" defTabSz="548640" rtl="0" eaLnBrk="1" latinLnBrk="0" hangingPunct="1">
      <a:defRPr sz="1400" kern="1200">
        <a:solidFill>
          <a:schemeClr val="tx1"/>
        </a:solidFill>
        <a:latin typeface="+mn-lt"/>
        <a:ea typeface="+mn-ea"/>
        <a:cs typeface="+mn-cs"/>
      </a:defRPr>
    </a:lvl3pPr>
    <a:lvl4pPr marL="1645920" algn="l" defTabSz="548640" rtl="0" eaLnBrk="1" latinLnBrk="0" hangingPunct="1">
      <a:defRPr sz="1400" kern="1200">
        <a:solidFill>
          <a:schemeClr val="tx1"/>
        </a:solidFill>
        <a:latin typeface="+mn-lt"/>
        <a:ea typeface="+mn-ea"/>
        <a:cs typeface="+mn-cs"/>
      </a:defRPr>
    </a:lvl4pPr>
    <a:lvl5pPr marL="2194560" algn="l" defTabSz="548640" rtl="0" eaLnBrk="1" latinLnBrk="0" hangingPunct="1">
      <a:defRPr sz="1400" kern="1200">
        <a:solidFill>
          <a:schemeClr val="tx1"/>
        </a:solidFill>
        <a:latin typeface="+mn-lt"/>
        <a:ea typeface="+mn-ea"/>
        <a:cs typeface="+mn-cs"/>
      </a:defRPr>
    </a:lvl5pPr>
    <a:lvl6pPr marL="2743200" algn="l" defTabSz="548640" rtl="0" eaLnBrk="1" latinLnBrk="0" hangingPunct="1">
      <a:defRPr sz="1400" kern="1200">
        <a:solidFill>
          <a:schemeClr val="tx1"/>
        </a:solidFill>
        <a:latin typeface="+mn-lt"/>
        <a:ea typeface="+mn-ea"/>
        <a:cs typeface="+mn-cs"/>
      </a:defRPr>
    </a:lvl6pPr>
    <a:lvl7pPr marL="3291840" algn="l" defTabSz="548640" rtl="0" eaLnBrk="1" latinLnBrk="0" hangingPunct="1">
      <a:defRPr sz="1400" kern="1200">
        <a:solidFill>
          <a:schemeClr val="tx1"/>
        </a:solidFill>
        <a:latin typeface="+mn-lt"/>
        <a:ea typeface="+mn-ea"/>
        <a:cs typeface="+mn-cs"/>
      </a:defRPr>
    </a:lvl7pPr>
    <a:lvl8pPr marL="3840480" algn="l" defTabSz="548640" rtl="0" eaLnBrk="1" latinLnBrk="0" hangingPunct="1">
      <a:defRPr sz="1400" kern="1200">
        <a:solidFill>
          <a:schemeClr val="tx1"/>
        </a:solidFill>
        <a:latin typeface="+mn-lt"/>
        <a:ea typeface="+mn-ea"/>
        <a:cs typeface="+mn-cs"/>
      </a:defRPr>
    </a:lvl8pPr>
    <a:lvl9pPr marL="4389120" algn="l" defTabSz="54864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Established September 2013 by Governor Snyder</a:t>
            </a:r>
          </a:p>
          <a:p>
            <a:endParaRPr lang="en-US" dirty="0"/>
          </a:p>
        </p:txBody>
      </p:sp>
      <p:sp>
        <p:nvSpPr>
          <p:cNvPr id="4" name="Slide Number Placeholder 3"/>
          <p:cNvSpPr>
            <a:spLocks noGrp="1"/>
          </p:cNvSpPr>
          <p:nvPr>
            <p:ph type="sldNum" sz="quarter" idx="10"/>
          </p:nvPr>
        </p:nvSpPr>
        <p:spPr/>
        <p:txBody>
          <a:bodyPr/>
          <a:lstStyle/>
          <a:p>
            <a:fld id="{EE3F6CFD-F1EF-4D39-99DC-A005083FC15A}" type="slidenum">
              <a:rPr lang="en-US" smtClean="0"/>
              <a:t>2</a:t>
            </a:fld>
            <a:endParaRPr lang="en-US" dirty="0"/>
          </a:p>
        </p:txBody>
      </p:sp>
    </p:spTree>
    <p:extLst>
      <p:ext uri="{BB962C8B-B14F-4D97-AF65-F5344CB8AC3E}">
        <p14:creationId xmlns:p14="http://schemas.microsoft.com/office/powerpoint/2010/main" val="2501014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Michigan’s industry</a:t>
            </a:r>
            <a:r>
              <a:rPr lang="en-US" baseline="0" dirty="0" smtClean="0"/>
              <a:t> partners: OEMs and suppliers with operations in Michigan</a:t>
            </a:r>
            <a:endParaRPr lang="en-US" dirty="0"/>
          </a:p>
        </p:txBody>
      </p:sp>
      <p:sp>
        <p:nvSpPr>
          <p:cNvPr id="4" name="Slide Number Placeholder 3"/>
          <p:cNvSpPr>
            <a:spLocks noGrp="1"/>
          </p:cNvSpPr>
          <p:nvPr>
            <p:ph type="sldNum" sz="quarter" idx="10"/>
          </p:nvPr>
        </p:nvSpPr>
        <p:spPr/>
        <p:txBody>
          <a:bodyPr/>
          <a:lstStyle/>
          <a:p>
            <a:fld id="{4B971542-C5FD-FD41-882D-79A66EF2415E}" type="slidenum">
              <a:rPr lang="en-US" smtClean="0"/>
              <a:t>3</a:t>
            </a:fld>
            <a:endParaRPr lang="en-US"/>
          </a:p>
        </p:txBody>
      </p:sp>
    </p:spTree>
    <p:extLst>
      <p:ext uri="{BB962C8B-B14F-4D97-AF65-F5344CB8AC3E}">
        <p14:creationId xmlns:p14="http://schemas.microsoft.com/office/powerpoint/2010/main" val="1348099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6913"/>
            <a:ext cx="6146800" cy="3486150"/>
          </a:xfrm>
        </p:spPr>
      </p:sp>
      <p:sp>
        <p:nvSpPr>
          <p:cNvPr id="3" name="Notes Placeholder 2"/>
          <p:cNvSpPr>
            <a:spLocks noGrp="1"/>
          </p:cNvSpPr>
          <p:nvPr>
            <p:ph type="body" idx="1"/>
          </p:nvPr>
        </p:nvSpPr>
        <p:spPr/>
        <p:txBody>
          <a:bodyPr/>
          <a:lstStyle/>
          <a:p>
            <a:r>
              <a:rPr lang="en-US" dirty="0" smtClean="0"/>
              <a:t>States</a:t>
            </a:r>
            <a:r>
              <a:rPr lang="en-US" baseline="0" dirty="0" smtClean="0"/>
              <a:t> with asterisk do not have automotive industry employment breaking out from transportation equipment manufacturing. Therefore these state employment includes aircrafts, boats, and other transportation equipment manufacturing employment. </a:t>
            </a:r>
          </a:p>
          <a:p>
            <a:r>
              <a:rPr lang="en-US" dirty="0" smtClean="0"/>
              <a:t>SMU26000003133610001</a:t>
            </a:r>
          </a:p>
          <a:p>
            <a:r>
              <a:rPr lang="en-US" dirty="0" smtClean="0"/>
              <a:t>SMU26000003133630001</a:t>
            </a:r>
          </a:p>
          <a:p>
            <a:r>
              <a:rPr lang="en-US" dirty="0" smtClean="0"/>
              <a:t>SMU18000003133610001</a:t>
            </a:r>
          </a:p>
          <a:p>
            <a:r>
              <a:rPr lang="en-US" dirty="0" smtClean="0"/>
              <a:t>SMU18000003133630001</a:t>
            </a:r>
          </a:p>
          <a:p>
            <a:r>
              <a:rPr lang="en-US" dirty="0" smtClean="0"/>
              <a:t>SMU39000003133610001</a:t>
            </a:r>
          </a:p>
          <a:p>
            <a:r>
              <a:rPr lang="en-US" dirty="0" smtClean="0"/>
              <a:t>SMU39000003133630001</a:t>
            </a:r>
          </a:p>
          <a:p>
            <a:r>
              <a:rPr lang="en-US" dirty="0" smtClean="0"/>
              <a:t>SMU21000003133610001</a:t>
            </a:r>
          </a:p>
          <a:p>
            <a:r>
              <a:rPr lang="en-US" dirty="0" smtClean="0"/>
              <a:t>SMU21000003133630001</a:t>
            </a:r>
          </a:p>
          <a:p>
            <a:r>
              <a:rPr lang="en-US" dirty="0" smtClean="0"/>
              <a:t>SMU01000003133610001</a:t>
            </a:r>
          </a:p>
          <a:p>
            <a:r>
              <a:rPr lang="en-US" dirty="0" smtClean="0"/>
              <a:t>SMU01000003133630001</a:t>
            </a:r>
          </a:p>
          <a:p>
            <a:r>
              <a:rPr lang="en-US" dirty="0" smtClean="0"/>
              <a:t>SMU17000003133600001</a:t>
            </a:r>
          </a:p>
          <a:p>
            <a:r>
              <a:rPr lang="en-US" dirty="0" smtClean="0"/>
              <a:t>SMU47000003133600001</a:t>
            </a:r>
          </a:p>
          <a:p>
            <a:r>
              <a:rPr lang="en-US" dirty="0" smtClean="0"/>
              <a:t>SMU29000003133600001</a:t>
            </a:r>
          </a:p>
          <a:p>
            <a:r>
              <a:rPr lang="en-US" dirty="0" smtClean="0"/>
              <a:t>SMU48000003133600001</a:t>
            </a:r>
          </a:p>
          <a:p>
            <a:r>
              <a:rPr lang="en-US" dirty="0" smtClean="0"/>
              <a:t>SMU45000003133600001</a:t>
            </a:r>
          </a:p>
          <a:p>
            <a:r>
              <a:rPr lang="en-US" dirty="0" smtClean="0"/>
              <a:t>SMU13000003133600001</a:t>
            </a:r>
          </a:p>
          <a:p>
            <a:r>
              <a:rPr lang="en-US" dirty="0" smtClean="0"/>
              <a:t>SMU37000003133600001</a:t>
            </a:r>
          </a:p>
          <a:p>
            <a:r>
              <a:rPr lang="en-US" dirty="0" smtClean="0"/>
              <a:t>SMU42000003133600001</a:t>
            </a:r>
          </a:p>
          <a:p>
            <a:r>
              <a:rPr lang="en-US" dirty="0" smtClean="0"/>
              <a:t>SMU28000003133600001</a:t>
            </a:r>
          </a:p>
          <a:p>
            <a:endParaRPr lang="en-US" dirty="0" smtClean="0"/>
          </a:p>
          <a:p>
            <a:r>
              <a:rPr lang="en-US" dirty="0" smtClean="0"/>
              <a:t>Last Updated:  11/25/14</a:t>
            </a:r>
            <a:endParaRPr lang="en-US" dirty="0"/>
          </a:p>
        </p:txBody>
      </p:sp>
      <p:sp>
        <p:nvSpPr>
          <p:cNvPr id="4" name="Slide Number Placeholder 3"/>
          <p:cNvSpPr>
            <a:spLocks noGrp="1"/>
          </p:cNvSpPr>
          <p:nvPr>
            <p:ph type="sldNum" sz="quarter" idx="10"/>
          </p:nvPr>
        </p:nvSpPr>
        <p:spPr/>
        <p:txBody>
          <a:bodyPr/>
          <a:lstStyle/>
          <a:p>
            <a:fld id="{DC4E7E3E-F9D0-4F49-8748-3658913A25C5}" type="slidenum">
              <a:rPr lang="en-US" smtClean="0"/>
              <a:t>4</a:t>
            </a:fld>
            <a:endParaRPr lang="en-US"/>
          </a:p>
        </p:txBody>
      </p:sp>
    </p:spTree>
    <p:extLst>
      <p:ext uri="{BB962C8B-B14F-4D97-AF65-F5344CB8AC3E}">
        <p14:creationId xmlns:p14="http://schemas.microsoft.com/office/powerpoint/2010/main" val="4002019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 Total = 3409</a:t>
            </a:r>
            <a:endParaRPr lang="en-US" dirty="0"/>
          </a:p>
        </p:txBody>
      </p:sp>
      <p:sp>
        <p:nvSpPr>
          <p:cNvPr id="4" name="Slide Number Placeholder 3"/>
          <p:cNvSpPr>
            <a:spLocks noGrp="1"/>
          </p:cNvSpPr>
          <p:nvPr>
            <p:ph type="sldNum" sz="quarter" idx="10"/>
          </p:nvPr>
        </p:nvSpPr>
        <p:spPr/>
        <p:txBody>
          <a:bodyPr/>
          <a:lstStyle/>
          <a:p>
            <a:fld id="{57949340-1202-4436-8211-342BDD9D455B}" type="slidenum">
              <a:rPr lang="en-US" smtClean="0"/>
              <a:t>5</a:t>
            </a:fld>
            <a:endParaRPr lang="en-US"/>
          </a:p>
        </p:txBody>
      </p:sp>
    </p:spTree>
    <p:extLst>
      <p:ext uri="{BB962C8B-B14F-4D97-AF65-F5344CB8AC3E}">
        <p14:creationId xmlns:p14="http://schemas.microsoft.com/office/powerpoint/2010/main" val="1835625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Michigan = 1414 total</a:t>
            </a:r>
            <a:endParaRPr lang="en-US" dirty="0"/>
          </a:p>
        </p:txBody>
      </p:sp>
      <p:sp>
        <p:nvSpPr>
          <p:cNvPr id="4" name="Slide Number Placeholder 3"/>
          <p:cNvSpPr>
            <a:spLocks noGrp="1"/>
          </p:cNvSpPr>
          <p:nvPr>
            <p:ph type="sldNum" sz="quarter" idx="10"/>
          </p:nvPr>
        </p:nvSpPr>
        <p:spPr/>
        <p:txBody>
          <a:bodyPr/>
          <a:lstStyle/>
          <a:p>
            <a:fld id="{57949340-1202-4436-8211-342BDD9D455B}" type="slidenum">
              <a:rPr lang="en-US" smtClean="0"/>
              <a:t>6</a:t>
            </a:fld>
            <a:endParaRPr lang="en-US"/>
          </a:p>
        </p:txBody>
      </p:sp>
    </p:spTree>
    <p:extLst>
      <p:ext uri="{BB962C8B-B14F-4D97-AF65-F5344CB8AC3E}">
        <p14:creationId xmlns:p14="http://schemas.microsoft.com/office/powerpoint/2010/main" val="4265786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Michigan = 890</a:t>
            </a:r>
            <a:endParaRPr lang="en-US" dirty="0"/>
          </a:p>
        </p:txBody>
      </p:sp>
      <p:sp>
        <p:nvSpPr>
          <p:cNvPr id="4" name="Slide Number Placeholder 3"/>
          <p:cNvSpPr>
            <a:spLocks noGrp="1"/>
          </p:cNvSpPr>
          <p:nvPr>
            <p:ph type="sldNum" sz="quarter" idx="10"/>
          </p:nvPr>
        </p:nvSpPr>
        <p:spPr/>
        <p:txBody>
          <a:bodyPr/>
          <a:lstStyle/>
          <a:p>
            <a:fld id="{57949340-1202-4436-8211-342BDD9D455B}" type="slidenum">
              <a:rPr lang="en-US" smtClean="0"/>
              <a:t>7</a:t>
            </a:fld>
            <a:endParaRPr lang="en-US"/>
          </a:p>
        </p:txBody>
      </p:sp>
    </p:spTree>
    <p:extLst>
      <p:ext uri="{BB962C8B-B14F-4D97-AF65-F5344CB8AC3E}">
        <p14:creationId xmlns:p14="http://schemas.microsoft.com/office/powerpoint/2010/main" val="1187358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85800"/>
            <a:ext cx="60452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6E934-364C-4A7A-9688-209A68212448}"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847650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6913"/>
            <a:ext cx="6146800" cy="348615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E3F6CFD-F1EF-4D39-99DC-A005083FC15A}"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478206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last, but not least, the quality of life</a:t>
            </a:r>
            <a:r>
              <a:rPr lang="en-US" baseline="0" dirty="0" smtClean="0"/>
              <a:t> in</a:t>
            </a:r>
            <a:r>
              <a:rPr lang="en-US" dirty="0" smtClean="0"/>
              <a:t> Michigan.</a:t>
            </a:r>
            <a:r>
              <a:rPr lang="en-US" baseline="0" dirty="0" smtClean="0"/>
              <a:t> Our state is shaped and surrounded by the Great Lakes. Last year, GMA named Michigan’s sleeping bear dunes the most beautiful place in America. We offer a lifestyle that includes everything from urban excitement to a number of outdoor sports such as golf, watersport, skiing, and hiking. We are surrounded by 4 of the five Great Lakes, have more than 11,000 inland lakes, more public golf courses than any other state and about 77,000 km2 of forest. And all of that is Pure Michigan!</a:t>
            </a:r>
          </a:p>
          <a:p>
            <a:pPr>
              <a:lnSpc>
                <a:spcPts val="2000"/>
              </a:lnSpc>
              <a:spcBef>
                <a:spcPts val="0"/>
              </a:spcBef>
              <a:spcAft>
                <a:spcPts val="600"/>
              </a:spcAft>
              <a:buSzPct val="90000"/>
              <a:buFont typeface="Wingdings" panose="05000000000000000000" pitchFamily="2" charset="2"/>
              <a:buChar char="§"/>
            </a:pPr>
            <a:r>
              <a:rPr lang="en-US" sz="1800" dirty="0" smtClean="0">
                <a:solidFill>
                  <a:schemeClr val="tx1"/>
                </a:solidFill>
              </a:rPr>
              <a:t>Great Lakes geography protects Michigan from major weather problems:</a:t>
            </a:r>
          </a:p>
          <a:p>
            <a:pPr lvl="1">
              <a:lnSpc>
                <a:spcPts val="2000"/>
              </a:lnSpc>
              <a:spcBef>
                <a:spcPts val="0"/>
              </a:spcBef>
              <a:spcAft>
                <a:spcPts val="600"/>
              </a:spcAft>
              <a:buSzPct val="90000"/>
              <a:buFont typeface="Wingdings" panose="05000000000000000000" pitchFamily="2" charset="2"/>
              <a:buChar char="§"/>
            </a:pPr>
            <a:r>
              <a:rPr lang="en-US" sz="1400" dirty="0" smtClean="0">
                <a:solidFill>
                  <a:schemeClr val="tx1"/>
                </a:solidFill>
              </a:rPr>
              <a:t> Since 2009, states directly south of Michigan have experienced twice as many billion dollar weather and climate disasters</a:t>
            </a:r>
          </a:p>
          <a:p>
            <a:pPr lvl="1">
              <a:lnSpc>
                <a:spcPts val="2000"/>
              </a:lnSpc>
              <a:spcBef>
                <a:spcPts val="0"/>
              </a:spcBef>
              <a:spcAft>
                <a:spcPts val="600"/>
              </a:spcAft>
              <a:buSzPct val="90000"/>
              <a:buFont typeface="Wingdings" panose="05000000000000000000" pitchFamily="2" charset="2"/>
              <a:buChar char="§"/>
            </a:pPr>
            <a:r>
              <a:rPr lang="en-US" sz="1400" dirty="0" smtClean="0">
                <a:solidFill>
                  <a:schemeClr val="tx1"/>
                </a:solidFill>
              </a:rPr>
              <a:t>states such as Tennessee and North Carolina have experienced three to four times more billion dollar weather events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6BD6997-7AA0-45B5-A85C-8D27F0BC73F5}"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4079309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8925" y="2159029"/>
            <a:ext cx="10414476" cy="1489761"/>
          </a:xfrm>
        </p:spPr>
        <p:txBody>
          <a:bodyPr/>
          <a:lstStyle/>
          <a:p>
            <a:r>
              <a:rPr lang="en-US" smtClean="0"/>
              <a:t>Click to edit Master title style</a:t>
            </a:r>
            <a:endParaRPr lang="en-US"/>
          </a:p>
        </p:txBody>
      </p:sp>
      <p:sp>
        <p:nvSpPr>
          <p:cNvPr id="3" name="Subtitle 2"/>
          <p:cNvSpPr>
            <a:spLocks noGrp="1"/>
          </p:cNvSpPr>
          <p:nvPr>
            <p:ph type="subTitle" idx="1"/>
          </p:nvPr>
        </p:nvSpPr>
        <p:spPr>
          <a:xfrm>
            <a:off x="1837849" y="3938376"/>
            <a:ext cx="8576628" cy="177613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3E0C4A-4907-BB4C-AFB4-EB3BC255B29F}" type="datetimeFigureOut">
              <a:rPr lang="en-US" smtClean="0"/>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93C90-1C27-0C4C-8AC3-09D1ECAA5DE0}" type="slidenum">
              <a:rPr lang="en-US" smtClean="0"/>
              <a:t>‹#›</a:t>
            </a:fld>
            <a:endParaRPr lang="en-US"/>
          </a:p>
        </p:txBody>
      </p:sp>
    </p:spTree>
    <p:extLst>
      <p:ext uri="{BB962C8B-B14F-4D97-AF65-F5344CB8AC3E}">
        <p14:creationId xmlns:p14="http://schemas.microsoft.com/office/powerpoint/2010/main" val="3394639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3E0C4A-4907-BB4C-AFB4-EB3BC255B29F}" type="datetimeFigureOut">
              <a:rPr lang="en-US" smtClean="0"/>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93C90-1C27-0C4C-8AC3-09D1ECAA5DE0}" type="slidenum">
              <a:rPr lang="en-US" smtClean="0"/>
              <a:t>‹#›</a:t>
            </a:fld>
            <a:endParaRPr lang="en-US"/>
          </a:p>
        </p:txBody>
      </p:sp>
    </p:spTree>
    <p:extLst>
      <p:ext uri="{BB962C8B-B14F-4D97-AF65-F5344CB8AC3E}">
        <p14:creationId xmlns:p14="http://schemas.microsoft.com/office/powerpoint/2010/main" val="4056801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903474" y="281543"/>
            <a:ext cx="3692715" cy="60105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21076" y="281543"/>
            <a:ext cx="10878193" cy="60105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3E0C4A-4907-BB4C-AFB4-EB3BC255B29F}" type="datetimeFigureOut">
              <a:rPr lang="en-US" smtClean="0"/>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93C90-1C27-0C4C-8AC3-09D1ECAA5DE0}" type="slidenum">
              <a:rPr lang="en-US" smtClean="0"/>
              <a:t>‹#›</a:t>
            </a:fld>
            <a:endParaRPr lang="en-US"/>
          </a:p>
        </p:txBody>
      </p:sp>
    </p:spTree>
    <p:extLst>
      <p:ext uri="{BB962C8B-B14F-4D97-AF65-F5344CB8AC3E}">
        <p14:creationId xmlns:p14="http://schemas.microsoft.com/office/powerpoint/2010/main" val="1050740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3E0C4A-4907-BB4C-AFB4-EB3BC255B29F}" type="datetimeFigureOut">
              <a:rPr lang="en-US" smtClean="0"/>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93C90-1C27-0C4C-8AC3-09D1ECAA5DE0}" type="slidenum">
              <a:rPr lang="en-US" smtClean="0"/>
              <a:t>‹#›</a:t>
            </a:fld>
            <a:endParaRPr lang="en-US"/>
          </a:p>
        </p:txBody>
      </p:sp>
    </p:spTree>
    <p:extLst>
      <p:ext uri="{BB962C8B-B14F-4D97-AF65-F5344CB8AC3E}">
        <p14:creationId xmlns:p14="http://schemas.microsoft.com/office/powerpoint/2010/main" val="2731879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7849" y="4466067"/>
            <a:ext cx="10414476" cy="1380362"/>
          </a:xfrm>
        </p:spPr>
        <p:txBody>
          <a:bodyPr anchor="t"/>
          <a:lstStyle>
            <a:lvl1pPr algn="l">
              <a:defRPr sz="4800" b="1" cap="all"/>
            </a:lvl1pPr>
          </a:lstStyle>
          <a:p>
            <a:r>
              <a:rPr lang="en-US" smtClean="0"/>
              <a:t>Click to edit Master title style</a:t>
            </a:r>
            <a:endParaRPr lang="en-US"/>
          </a:p>
        </p:txBody>
      </p:sp>
      <p:sp>
        <p:nvSpPr>
          <p:cNvPr id="3" name="Text Placeholder 2"/>
          <p:cNvSpPr>
            <a:spLocks noGrp="1"/>
          </p:cNvSpPr>
          <p:nvPr>
            <p:ph type="body" idx="1"/>
          </p:nvPr>
        </p:nvSpPr>
        <p:spPr>
          <a:xfrm>
            <a:off x="967849" y="2945739"/>
            <a:ext cx="10414476" cy="1520328"/>
          </a:xfrm>
        </p:spPr>
        <p:txBody>
          <a:bodyPr anchor="b"/>
          <a:lstStyle>
            <a:lvl1pPr marL="0" indent="0">
              <a:buNone/>
              <a:defRPr sz="2400">
                <a:solidFill>
                  <a:schemeClr val="tx1">
                    <a:tint val="75000"/>
                  </a:schemeClr>
                </a:solidFill>
              </a:defRPr>
            </a:lvl1pPr>
            <a:lvl2pPr marL="548640" indent="0">
              <a:buNone/>
              <a:defRPr sz="2200">
                <a:solidFill>
                  <a:schemeClr val="tx1">
                    <a:tint val="75000"/>
                  </a:schemeClr>
                </a:solidFill>
              </a:defRPr>
            </a:lvl2pPr>
            <a:lvl3pPr marL="1097280" indent="0">
              <a:buNone/>
              <a:defRPr sz="1900">
                <a:solidFill>
                  <a:schemeClr val="tx1">
                    <a:tint val="75000"/>
                  </a:schemeClr>
                </a:solidFill>
              </a:defRPr>
            </a:lvl3pPr>
            <a:lvl4pPr marL="1645920" indent="0">
              <a:buNone/>
              <a:defRPr sz="1700">
                <a:solidFill>
                  <a:schemeClr val="tx1">
                    <a:tint val="75000"/>
                  </a:schemeClr>
                </a:solidFill>
              </a:defRPr>
            </a:lvl4pPr>
            <a:lvl5pPr marL="2194560" indent="0">
              <a:buNone/>
              <a:defRPr sz="1700">
                <a:solidFill>
                  <a:schemeClr val="tx1">
                    <a:tint val="75000"/>
                  </a:schemeClr>
                </a:solidFill>
              </a:defRPr>
            </a:lvl5pPr>
            <a:lvl6pPr marL="2743200" indent="0">
              <a:buNone/>
              <a:defRPr sz="1700">
                <a:solidFill>
                  <a:schemeClr val="tx1">
                    <a:tint val="75000"/>
                  </a:schemeClr>
                </a:solidFill>
              </a:defRPr>
            </a:lvl6pPr>
            <a:lvl7pPr marL="3291840" indent="0">
              <a:buNone/>
              <a:defRPr sz="1700">
                <a:solidFill>
                  <a:schemeClr val="tx1">
                    <a:tint val="75000"/>
                  </a:schemeClr>
                </a:solidFill>
              </a:defRPr>
            </a:lvl7pPr>
            <a:lvl8pPr marL="3840480" indent="0">
              <a:buNone/>
              <a:defRPr sz="1700">
                <a:solidFill>
                  <a:schemeClr val="tx1">
                    <a:tint val="75000"/>
                  </a:schemeClr>
                </a:solidFill>
              </a:defRPr>
            </a:lvl8pPr>
            <a:lvl9pPr marL="4389120"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3E0C4A-4907-BB4C-AFB4-EB3BC255B29F}" type="datetimeFigureOut">
              <a:rPr lang="en-US" smtClean="0"/>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93C90-1C27-0C4C-8AC3-09D1ECAA5DE0}" type="slidenum">
              <a:rPr lang="en-US" smtClean="0"/>
              <a:t>‹#›</a:t>
            </a:fld>
            <a:endParaRPr lang="en-US"/>
          </a:p>
        </p:txBody>
      </p:sp>
    </p:spTree>
    <p:extLst>
      <p:ext uri="{BB962C8B-B14F-4D97-AF65-F5344CB8AC3E}">
        <p14:creationId xmlns:p14="http://schemas.microsoft.com/office/powerpoint/2010/main" val="673106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21076" y="1644208"/>
            <a:ext cx="7285454" cy="4647863"/>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310736" y="1644208"/>
            <a:ext cx="7285453" cy="4647863"/>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3E0C4A-4907-BB4C-AFB4-EB3BC255B29F}" type="datetimeFigureOut">
              <a:rPr lang="en-US" smtClean="0"/>
              <a:t>3/30/2015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93C90-1C27-0C4C-8AC3-09D1ECAA5DE0}" type="slidenum">
              <a:rPr lang="en-US" smtClean="0"/>
              <a:t>‹#›</a:t>
            </a:fld>
            <a:endParaRPr lang="en-US"/>
          </a:p>
        </p:txBody>
      </p:sp>
    </p:spTree>
    <p:extLst>
      <p:ext uri="{BB962C8B-B14F-4D97-AF65-F5344CB8AC3E}">
        <p14:creationId xmlns:p14="http://schemas.microsoft.com/office/powerpoint/2010/main" val="1760503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2616" y="278325"/>
            <a:ext cx="11027093" cy="1158346"/>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12616" y="1555724"/>
            <a:ext cx="5413571" cy="648351"/>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612616" y="2204075"/>
            <a:ext cx="5413571" cy="4004338"/>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24012" y="1555724"/>
            <a:ext cx="5415698" cy="648351"/>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6224012" y="2204075"/>
            <a:ext cx="5415698" cy="4004338"/>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3E0C4A-4907-BB4C-AFB4-EB3BC255B29F}" type="datetimeFigureOut">
              <a:rPr lang="en-US" smtClean="0"/>
              <a:t>3/30/2015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F93C90-1C27-0C4C-8AC3-09D1ECAA5DE0}" type="slidenum">
              <a:rPr lang="en-US" smtClean="0"/>
              <a:t>‹#›</a:t>
            </a:fld>
            <a:endParaRPr lang="en-US"/>
          </a:p>
        </p:txBody>
      </p:sp>
    </p:spTree>
    <p:extLst>
      <p:ext uri="{BB962C8B-B14F-4D97-AF65-F5344CB8AC3E}">
        <p14:creationId xmlns:p14="http://schemas.microsoft.com/office/powerpoint/2010/main" val="3337972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3E0C4A-4907-BB4C-AFB4-EB3BC255B29F}" type="datetimeFigureOut">
              <a:rPr lang="en-US" smtClean="0"/>
              <a:t>3/30/2015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F93C90-1C27-0C4C-8AC3-09D1ECAA5DE0}" type="slidenum">
              <a:rPr lang="en-US" smtClean="0"/>
              <a:t>‹#›</a:t>
            </a:fld>
            <a:endParaRPr lang="en-US"/>
          </a:p>
        </p:txBody>
      </p:sp>
    </p:spTree>
    <p:extLst>
      <p:ext uri="{BB962C8B-B14F-4D97-AF65-F5344CB8AC3E}">
        <p14:creationId xmlns:p14="http://schemas.microsoft.com/office/powerpoint/2010/main" val="2272722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3E0C4A-4907-BB4C-AFB4-EB3BC255B29F}" type="datetimeFigureOut">
              <a:rPr lang="en-US" smtClean="0"/>
              <a:t>3/30/2015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F93C90-1C27-0C4C-8AC3-09D1ECAA5DE0}" type="slidenum">
              <a:rPr lang="en-US" smtClean="0"/>
              <a:t>‹#›</a:t>
            </a:fld>
            <a:endParaRPr lang="en-US"/>
          </a:p>
        </p:txBody>
      </p:sp>
    </p:spTree>
    <p:extLst>
      <p:ext uri="{BB962C8B-B14F-4D97-AF65-F5344CB8AC3E}">
        <p14:creationId xmlns:p14="http://schemas.microsoft.com/office/powerpoint/2010/main" val="2915871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2617" y="276716"/>
            <a:ext cx="4030931" cy="1177652"/>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4790319" y="276717"/>
            <a:ext cx="6849390" cy="5931696"/>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2617" y="1454368"/>
            <a:ext cx="4030931" cy="4754045"/>
          </a:xfrm>
        </p:spPr>
        <p:txBody>
          <a:bodyPr/>
          <a:lstStyle>
            <a:lvl1pPr marL="0" indent="0">
              <a:buNone/>
              <a:defRPr sz="1700"/>
            </a:lvl1pPr>
            <a:lvl2pPr marL="548640" indent="0">
              <a:buNone/>
              <a:defRPr sz="1400"/>
            </a:lvl2pPr>
            <a:lvl3pPr marL="1097280" indent="0">
              <a:buNone/>
              <a:defRPr sz="1200"/>
            </a:lvl3pPr>
            <a:lvl4pPr marL="1645920" indent="0">
              <a:buNone/>
              <a:defRPr sz="1100"/>
            </a:lvl4pPr>
            <a:lvl5pPr marL="2194560" indent="0">
              <a:buNone/>
              <a:defRPr sz="1100"/>
            </a:lvl5pPr>
            <a:lvl6pPr marL="2743200" indent="0">
              <a:buNone/>
              <a:defRPr sz="1100"/>
            </a:lvl6pPr>
            <a:lvl7pPr marL="3291840" indent="0">
              <a:buNone/>
              <a:defRPr sz="1100"/>
            </a:lvl7pPr>
            <a:lvl8pPr marL="3840480" indent="0">
              <a:buNone/>
              <a:defRPr sz="1100"/>
            </a:lvl8pPr>
            <a:lvl9pPr marL="4389120"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3E0C4A-4907-BB4C-AFB4-EB3BC255B29F}" type="datetimeFigureOut">
              <a:rPr lang="en-US" smtClean="0"/>
              <a:t>3/30/2015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93C90-1C27-0C4C-8AC3-09D1ECAA5DE0}" type="slidenum">
              <a:rPr lang="en-US" smtClean="0"/>
              <a:t>‹#›</a:t>
            </a:fld>
            <a:endParaRPr lang="en-US"/>
          </a:p>
        </p:txBody>
      </p:sp>
    </p:spTree>
    <p:extLst>
      <p:ext uri="{BB962C8B-B14F-4D97-AF65-F5344CB8AC3E}">
        <p14:creationId xmlns:p14="http://schemas.microsoft.com/office/powerpoint/2010/main" val="1155873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01541" y="4865052"/>
            <a:ext cx="7351395" cy="574347"/>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2401541" y="621002"/>
            <a:ext cx="7351395" cy="4170045"/>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p:cNvSpPr>
            <a:spLocks noGrp="1"/>
          </p:cNvSpPr>
          <p:nvPr>
            <p:ph type="body" sz="half" idx="2"/>
          </p:nvPr>
        </p:nvSpPr>
        <p:spPr>
          <a:xfrm>
            <a:off x="2401541" y="5439399"/>
            <a:ext cx="7351395" cy="815668"/>
          </a:xfrm>
        </p:spPr>
        <p:txBody>
          <a:bodyPr/>
          <a:lstStyle>
            <a:lvl1pPr marL="0" indent="0">
              <a:buNone/>
              <a:defRPr sz="1700"/>
            </a:lvl1pPr>
            <a:lvl2pPr marL="548640" indent="0">
              <a:buNone/>
              <a:defRPr sz="1400"/>
            </a:lvl2pPr>
            <a:lvl3pPr marL="1097280" indent="0">
              <a:buNone/>
              <a:defRPr sz="1200"/>
            </a:lvl3pPr>
            <a:lvl4pPr marL="1645920" indent="0">
              <a:buNone/>
              <a:defRPr sz="1100"/>
            </a:lvl4pPr>
            <a:lvl5pPr marL="2194560" indent="0">
              <a:buNone/>
              <a:defRPr sz="1100"/>
            </a:lvl5pPr>
            <a:lvl6pPr marL="2743200" indent="0">
              <a:buNone/>
              <a:defRPr sz="1100"/>
            </a:lvl6pPr>
            <a:lvl7pPr marL="3291840" indent="0">
              <a:buNone/>
              <a:defRPr sz="1100"/>
            </a:lvl7pPr>
            <a:lvl8pPr marL="3840480" indent="0">
              <a:buNone/>
              <a:defRPr sz="1100"/>
            </a:lvl8pPr>
            <a:lvl9pPr marL="4389120"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3E0C4A-4907-BB4C-AFB4-EB3BC255B29F}" type="datetimeFigureOut">
              <a:rPr lang="en-US" smtClean="0"/>
              <a:t>3/30/2015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93C90-1C27-0C4C-8AC3-09D1ECAA5DE0}" type="slidenum">
              <a:rPr lang="en-US" smtClean="0"/>
              <a:t>‹#›</a:t>
            </a:fld>
            <a:endParaRPr lang="en-US"/>
          </a:p>
        </p:txBody>
      </p:sp>
    </p:spTree>
    <p:extLst>
      <p:ext uri="{BB962C8B-B14F-4D97-AF65-F5344CB8AC3E}">
        <p14:creationId xmlns:p14="http://schemas.microsoft.com/office/powerpoint/2010/main" val="42050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616" y="278325"/>
            <a:ext cx="11027093" cy="1158346"/>
          </a:xfrm>
          <a:prstGeom prst="rect">
            <a:avLst/>
          </a:prstGeom>
        </p:spPr>
        <p:txBody>
          <a:bodyPr vert="horz" lIns="109728" tIns="54864" rIns="109728" bIns="5486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12616" y="1621685"/>
            <a:ext cx="11027093" cy="4586728"/>
          </a:xfrm>
          <a:prstGeom prst="rect">
            <a:avLst/>
          </a:prstGeom>
        </p:spPr>
        <p:txBody>
          <a:bodyPr vert="horz" lIns="109728" tIns="54864" rIns="109728" bIns="5486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12616" y="6441690"/>
            <a:ext cx="2858876" cy="370027"/>
          </a:xfrm>
          <a:prstGeom prst="rect">
            <a:avLst/>
          </a:prstGeom>
        </p:spPr>
        <p:txBody>
          <a:bodyPr vert="horz" lIns="109728" tIns="54864" rIns="109728" bIns="54864" rtlCol="0" anchor="ctr"/>
          <a:lstStyle>
            <a:lvl1pPr algn="l">
              <a:defRPr sz="1400">
                <a:solidFill>
                  <a:schemeClr val="tx1">
                    <a:tint val="75000"/>
                  </a:schemeClr>
                </a:solidFill>
              </a:defRPr>
            </a:lvl1pPr>
          </a:lstStyle>
          <a:p>
            <a:fld id="{593E0C4A-4907-BB4C-AFB4-EB3BC255B29F}" type="datetimeFigureOut">
              <a:rPr lang="en-US" smtClean="0"/>
              <a:t>3/30/2015</a:t>
            </a:fld>
            <a:endParaRPr lang="en-US"/>
          </a:p>
        </p:txBody>
      </p:sp>
      <p:sp>
        <p:nvSpPr>
          <p:cNvPr id="5" name="Footer Placeholder 4"/>
          <p:cNvSpPr>
            <a:spLocks noGrp="1"/>
          </p:cNvSpPr>
          <p:nvPr>
            <p:ph type="ftr" sz="quarter" idx="3"/>
          </p:nvPr>
        </p:nvSpPr>
        <p:spPr>
          <a:xfrm>
            <a:off x="4186211" y="6441690"/>
            <a:ext cx="3879903" cy="370027"/>
          </a:xfrm>
          <a:prstGeom prst="rect">
            <a:avLst/>
          </a:prstGeom>
        </p:spPr>
        <p:txBody>
          <a:bodyPr vert="horz" lIns="109728" tIns="54864" rIns="109728" bIns="54864" rtlCol="0" anchor="ctr"/>
          <a:lstStyle>
            <a:lvl1pPr algn="ctr">
              <a:defRPr sz="1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80833" y="6441690"/>
            <a:ext cx="2858876" cy="370027"/>
          </a:xfrm>
          <a:prstGeom prst="rect">
            <a:avLst/>
          </a:prstGeom>
        </p:spPr>
        <p:txBody>
          <a:bodyPr vert="horz" lIns="109728" tIns="54864" rIns="109728" bIns="54864" rtlCol="0" anchor="ctr"/>
          <a:lstStyle>
            <a:lvl1pPr algn="r">
              <a:defRPr sz="1400">
                <a:solidFill>
                  <a:schemeClr val="tx1">
                    <a:tint val="75000"/>
                  </a:schemeClr>
                </a:solidFill>
              </a:defRPr>
            </a:lvl1pPr>
          </a:lstStyle>
          <a:p>
            <a:fld id="{37F93C90-1C27-0C4C-8AC3-09D1ECAA5DE0}" type="slidenum">
              <a:rPr lang="en-US" smtClean="0"/>
              <a:t>‹#›</a:t>
            </a:fld>
            <a:endParaRPr lang="en-US"/>
          </a:p>
        </p:txBody>
      </p:sp>
    </p:spTree>
    <p:extLst>
      <p:ext uri="{BB962C8B-B14F-4D97-AF65-F5344CB8AC3E}">
        <p14:creationId xmlns:p14="http://schemas.microsoft.com/office/powerpoint/2010/main" val="939216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48640" rtl="0" eaLnBrk="1" latinLnBrk="0" hangingPunct="1">
        <a:spcBef>
          <a:spcPct val="0"/>
        </a:spcBef>
        <a:buNone/>
        <a:defRPr sz="5300" kern="1200">
          <a:solidFill>
            <a:schemeClr val="tx1"/>
          </a:solidFill>
          <a:latin typeface="+mj-lt"/>
          <a:ea typeface="+mj-ea"/>
          <a:cs typeface="+mj-cs"/>
        </a:defRPr>
      </a:lvl1pPr>
    </p:titleStyle>
    <p:bodyStyle>
      <a:lvl1pPr marL="411480" indent="-411480" algn="l" defTabSz="548640" rtl="0" eaLnBrk="1" latinLnBrk="0" hangingPunct="1">
        <a:spcBef>
          <a:spcPct val="20000"/>
        </a:spcBef>
        <a:buFont typeface="Arial"/>
        <a:buChar char="•"/>
        <a:defRPr sz="3800" kern="1200">
          <a:solidFill>
            <a:schemeClr val="tx1"/>
          </a:solidFill>
          <a:latin typeface="+mn-lt"/>
          <a:ea typeface="+mn-ea"/>
          <a:cs typeface="+mn-cs"/>
        </a:defRPr>
      </a:lvl1pPr>
      <a:lvl2pPr marL="891540" indent="-342900" algn="l" defTabSz="548640" rtl="0" eaLnBrk="1" latinLnBrk="0" hangingPunct="1">
        <a:spcBef>
          <a:spcPct val="20000"/>
        </a:spcBef>
        <a:buFont typeface="Arial"/>
        <a:buChar char="–"/>
        <a:defRPr sz="3400" kern="1200">
          <a:solidFill>
            <a:schemeClr val="tx1"/>
          </a:solidFill>
          <a:latin typeface="+mn-lt"/>
          <a:ea typeface="+mn-ea"/>
          <a:cs typeface="+mn-cs"/>
        </a:defRPr>
      </a:lvl2pPr>
      <a:lvl3pPr marL="1371600" indent="-274320" algn="l" defTabSz="548640" rtl="0" eaLnBrk="1" latinLnBrk="0" hangingPunct="1">
        <a:spcBef>
          <a:spcPct val="20000"/>
        </a:spcBef>
        <a:buFont typeface="Arial"/>
        <a:buChar char="•"/>
        <a:defRPr sz="2900" kern="1200">
          <a:solidFill>
            <a:schemeClr val="tx1"/>
          </a:solidFill>
          <a:latin typeface="+mn-lt"/>
          <a:ea typeface="+mn-ea"/>
          <a:cs typeface="+mn-cs"/>
        </a:defRPr>
      </a:lvl3pPr>
      <a:lvl4pPr marL="1920240" indent="-274320" algn="l" defTabSz="548640" rtl="0" eaLnBrk="1" latinLnBrk="0" hangingPunct="1">
        <a:spcBef>
          <a:spcPct val="20000"/>
        </a:spcBef>
        <a:buFont typeface="Arial"/>
        <a:buChar char="–"/>
        <a:defRPr sz="2400" kern="1200">
          <a:solidFill>
            <a:schemeClr val="tx1"/>
          </a:solidFill>
          <a:latin typeface="+mn-lt"/>
          <a:ea typeface="+mn-ea"/>
          <a:cs typeface="+mn-cs"/>
        </a:defRPr>
      </a:lvl4pPr>
      <a:lvl5pPr marL="2468880" indent="-274320" algn="l" defTabSz="548640" rtl="0" eaLnBrk="1" latinLnBrk="0" hangingPunct="1">
        <a:spcBef>
          <a:spcPct val="20000"/>
        </a:spcBef>
        <a:buFont typeface="Arial"/>
        <a:buChar char="»"/>
        <a:defRPr sz="2400" kern="1200">
          <a:solidFill>
            <a:schemeClr val="tx1"/>
          </a:solidFill>
          <a:latin typeface="+mn-lt"/>
          <a:ea typeface="+mn-ea"/>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40" rtl="0" eaLnBrk="1" latinLnBrk="0" hangingPunct="1">
        <a:defRPr sz="2200" kern="1200">
          <a:solidFill>
            <a:schemeClr val="tx1"/>
          </a:solidFill>
          <a:latin typeface="+mn-lt"/>
          <a:ea typeface="+mn-ea"/>
          <a:cs typeface="+mn-cs"/>
        </a:defRPr>
      </a:lvl1pPr>
      <a:lvl2pPr marL="548640" algn="l" defTabSz="548640" rtl="0" eaLnBrk="1" latinLnBrk="0" hangingPunct="1">
        <a:defRPr sz="2200" kern="1200">
          <a:solidFill>
            <a:schemeClr val="tx1"/>
          </a:solidFill>
          <a:latin typeface="+mn-lt"/>
          <a:ea typeface="+mn-ea"/>
          <a:cs typeface="+mn-cs"/>
        </a:defRPr>
      </a:lvl2pPr>
      <a:lvl3pPr marL="1097280" algn="l" defTabSz="548640" rtl="0" eaLnBrk="1" latinLnBrk="0" hangingPunct="1">
        <a:defRPr sz="2200" kern="1200">
          <a:solidFill>
            <a:schemeClr val="tx1"/>
          </a:solidFill>
          <a:latin typeface="+mn-lt"/>
          <a:ea typeface="+mn-ea"/>
          <a:cs typeface="+mn-cs"/>
        </a:defRPr>
      </a:lvl3pPr>
      <a:lvl4pPr marL="1645920" algn="l" defTabSz="548640" rtl="0" eaLnBrk="1" latinLnBrk="0" hangingPunct="1">
        <a:defRPr sz="2200" kern="1200">
          <a:solidFill>
            <a:schemeClr val="tx1"/>
          </a:solidFill>
          <a:latin typeface="+mn-lt"/>
          <a:ea typeface="+mn-ea"/>
          <a:cs typeface="+mn-cs"/>
        </a:defRPr>
      </a:lvl4pPr>
      <a:lvl5pPr marL="2194560" algn="l" defTabSz="548640" rtl="0" eaLnBrk="1" latinLnBrk="0" hangingPunct="1">
        <a:defRPr sz="2200" kern="1200">
          <a:solidFill>
            <a:schemeClr val="tx1"/>
          </a:solidFill>
          <a:latin typeface="+mn-lt"/>
          <a:ea typeface="+mn-ea"/>
          <a:cs typeface="+mn-cs"/>
        </a:defRPr>
      </a:lvl5pPr>
      <a:lvl6pPr marL="2743200" algn="l" defTabSz="548640" rtl="0" eaLnBrk="1" latinLnBrk="0" hangingPunct="1">
        <a:defRPr sz="2200" kern="1200">
          <a:solidFill>
            <a:schemeClr val="tx1"/>
          </a:solidFill>
          <a:latin typeface="+mn-lt"/>
          <a:ea typeface="+mn-ea"/>
          <a:cs typeface="+mn-cs"/>
        </a:defRPr>
      </a:lvl6pPr>
      <a:lvl7pPr marL="3291840" algn="l" defTabSz="548640" rtl="0" eaLnBrk="1" latinLnBrk="0" hangingPunct="1">
        <a:defRPr sz="2200" kern="1200">
          <a:solidFill>
            <a:schemeClr val="tx1"/>
          </a:solidFill>
          <a:latin typeface="+mn-lt"/>
          <a:ea typeface="+mn-ea"/>
          <a:cs typeface="+mn-cs"/>
        </a:defRPr>
      </a:lvl7pPr>
      <a:lvl8pPr marL="3840480" algn="l" defTabSz="548640" rtl="0" eaLnBrk="1" latinLnBrk="0" hangingPunct="1">
        <a:defRPr sz="2200" kern="1200">
          <a:solidFill>
            <a:schemeClr val="tx1"/>
          </a:solidFill>
          <a:latin typeface="+mn-lt"/>
          <a:ea typeface="+mn-ea"/>
          <a:cs typeface="+mn-cs"/>
        </a:defRPr>
      </a:lvl8pPr>
      <a:lvl9pPr marL="4389120" algn="l" defTabSz="54864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utomotive_Korea_P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2325" cy="6949080"/>
          </a:xfrm>
          <a:prstGeom prst="rect">
            <a:avLst/>
          </a:prstGeom>
        </p:spPr>
      </p:pic>
    </p:spTree>
    <p:extLst>
      <p:ext uri="{BB962C8B-B14F-4D97-AF65-F5344CB8AC3E}">
        <p14:creationId xmlns:p14="http://schemas.microsoft.com/office/powerpoint/2010/main" val="634011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ch-vs-OH_PPT2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2325" cy="6949080"/>
          </a:xfrm>
          <a:prstGeom prst="rect">
            <a:avLst/>
          </a:prstGeom>
        </p:spPr>
      </p:pic>
    </p:spTree>
    <p:extLst>
      <p:ext uri="{BB962C8B-B14F-4D97-AF65-F5344CB8AC3E}">
        <p14:creationId xmlns:p14="http://schemas.microsoft.com/office/powerpoint/2010/main" val="558770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545"/>
            <a:ext cx="12252325" cy="1148655"/>
          </a:xfrm>
        </p:spPr>
        <p:txBody>
          <a:bodyPr>
            <a:noAutofit/>
          </a:bodyPr>
          <a:lstStyle/>
          <a:p>
            <a:r>
              <a:rPr lang="en-US" sz="3484" b="1" dirty="0" smtClean="0">
                <a:solidFill>
                  <a:srgbClr val="71BA30"/>
                </a:solidFill>
              </a:rPr>
              <a:t>Automotive Strategic </a:t>
            </a:r>
            <a:r>
              <a:rPr lang="en-US" sz="3484" b="1" dirty="0">
                <a:solidFill>
                  <a:srgbClr val="71BA30"/>
                </a:solidFill>
              </a:rPr>
              <a:t>Plan Summary</a:t>
            </a:r>
          </a:p>
        </p:txBody>
      </p:sp>
      <p:graphicFrame>
        <p:nvGraphicFramePr>
          <p:cNvPr id="5" name="Table 4"/>
          <p:cNvGraphicFramePr>
            <a:graphicFrameLocks noGrp="1"/>
          </p:cNvGraphicFramePr>
          <p:nvPr>
            <p:extLst/>
          </p:nvPr>
        </p:nvGraphicFramePr>
        <p:xfrm>
          <a:off x="816821" y="2367724"/>
          <a:ext cx="3335631" cy="2794958"/>
        </p:xfrm>
        <a:graphic>
          <a:graphicData uri="http://schemas.openxmlformats.org/drawingml/2006/table">
            <a:tbl>
              <a:tblPr firstRow="1" bandRow="1">
                <a:tableStyleId>{5C22544A-7EE6-4342-B048-85BDC9FD1C3A}</a:tableStyleId>
              </a:tblPr>
              <a:tblGrid>
                <a:gridCol w="3335631"/>
              </a:tblGrid>
              <a:tr h="512962">
                <a:tc>
                  <a:txBody>
                    <a:bodyPr/>
                    <a:lstStyle/>
                    <a:p>
                      <a:pPr algn="ctr"/>
                      <a:r>
                        <a:rPr lang="en-US" sz="1300" dirty="0" smtClean="0">
                          <a:solidFill>
                            <a:schemeClr val="bg1"/>
                          </a:solidFill>
                          <a:latin typeface="Calibri" pitchFamily="34" charset="0"/>
                          <a:cs typeface="Calibri" pitchFamily="34" charset="0"/>
                        </a:rPr>
                        <a:t>Technology</a:t>
                      </a:r>
                      <a:br>
                        <a:rPr lang="en-US" sz="1300" dirty="0" smtClean="0">
                          <a:solidFill>
                            <a:schemeClr val="bg1"/>
                          </a:solidFill>
                          <a:latin typeface="Calibri" pitchFamily="34" charset="0"/>
                          <a:cs typeface="Calibri" pitchFamily="34" charset="0"/>
                        </a:rPr>
                      </a:br>
                      <a:r>
                        <a:rPr lang="en-US" sz="1300" baseline="0" dirty="0" smtClean="0">
                          <a:solidFill>
                            <a:schemeClr val="bg1"/>
                          </a:solidFill>
                          <a:latin typeface="Calibri" pitchFamily="34" charset="0"/>
                          <a:cs typeface="Calibri" pitchFamily="34" charset="0"/>
                        </a:rPr>
                        <a:t>“Globally Best in Class”</a:t>
                      </a:r>
                      <a:endParaRPr lang="en-US" sz="1300" dirty="0">
                        <a:solidFill>
                          <a:schemeClr val="bg1"/>
                        </a:solidFill>
                        <a:latin typeface="Calibri" pitchFamily="34" charset="0"/>
                        <a:cs typeface="Calibri" pitchFamily="34" charset="0"/>
                      </a:endParaRPr>
                    </a:p>
                  </a:txBody>
                  <a:tcPr marL="122523" marR="122523" marT="45946" marB="45946">
                    <a:cell3D prstMaterial="dkEdge">
                      <a:bevel/>
                      <a:lightRig rig="flood" dir="t"/>
                    </a:cell3D>
                    <a:solidFill>
                      <a:srgbClr val="416A94"/>
                    </a:solidFill>
                  </a:tcPr>
                </a:tc>
              </a:tr>
              <a:tr h="2281996">
                <a:tc>
                  <a:txBody>
                    <a:bodyPr/>
                    <a:lstStyle/>
                    <a:p>
                      <a:pPr marL="285750" marR="0" indent="-285750" algn="l" defTabSz="408194" rtl="0" eaLnBrk="1" fontAlgn="auto" latinLnBrk="0" hangingPunct="1">
                        <a:lnSpc>
                          <a:spcPct val="100000"/>
                        </a:lnSpc>
                        <a:spcBef>
                          <a:spcPts val="0"/>
                        </a:spcBef>
                        <a:spcAft>
                          <a:spcPts val="0"/>
                        </a:spcAft>
                        <a:buClr>
                          <a:srgbClr val="71BA30"/>
                        </a:buClr>
                        <a:buSzPct val="80000"/>
                        <a:buFont typeface="Wingdings" panose="05000000000000000000" pitchFamily="2" charset="2"/>
                        <a:buChar char="q"/>
                        <a:tabLst/>
                        <a:defRPr/>
                      </a:pPr>
                      <a:r>
                        <a:rPr lang="en-US" sz="1300" baseline="0" dirty="0" smtClean="0">
                          <a:latin typeface="Calibri" pitchFamily="34" charset="0"/>
                          <a:cs typeface="Calibri" pitchFamily="34" charset="0"/>
                        </a:rPr>
                        <a:t>Connected and automated vehicles</a:t>
                      </a:r>
                      <a:endParaRPr lang="en-US" sz="1300" dirty="0" smtClean="0">
                        <a:latin typeface="Calibri" pitchFamily="34" charset="0"/>
                        <a:cs typeface="Calibri" pitchFamily="34" charset="0"/>
                      </a:endParaRPr>
                    </a:p>
                    <a:p>
                      <a:pPr marL="285750" indent="-285750">
                        <a:buClr>
                          <a:srgbClr val="71BA30"/>
                        </a:buClr>
                        <a:buSzPct val="80000"/>
                        <a:buFont typeface="Wingdings" panose="05000000000000000000" pitchFamily="2" charset="2"/>
                        <a:buChar char="q"/>
                      </a:pPr>
                      <a:r>
                        <a:rPr lang="en-US" sz="1300" dirty="0" smtClean="0">
                          <a:latin typeface="Calibri" pitchFamily="34" charset="0"/>
                          <a:cs typeface="Calibri" pitchFamily="34" charset="0"/>
                        </a:rPr>
                        <a:t>Advanced</a:t>
                      </a:r>
                      <a:r>
                        <a:rPr lang="en-US" sz="1300" baseline="0" dirty="0" smtClean="0">
                          <a:latin typeface="Calibri" pitchFamily="34" charset="0"/>
                          <a:cs typeface="Calibri" pitchFamily="34" charset="0"/>
                        </a:rPr>
                        <a:t> light-weighting and </a:t>
                      </a:r>
                      <a:br>
                        <a:rPr lang="en-US" sz="1300" baseline="0" dirty="0" smtClean="0">
                          <a:latin typeface="Calibri" pitchFamily="34" charset="0"/>
                          <a:cs typeface="Calibri" pitchFamily="34" charset="0"/>
                        </a:rPr>
                      </a:br>
                      <a:r>
                        <a:rPr lang="en-US" sz="1300" baseline="0" dirty="0" smtClean="0">
                          <a:latin typeface="Calibri" pitchFamily="34" charset="0"/>
                          <a:cs typeface="Calibri" pitchFamily="34" charset="0"/>
                        </a:rPr>
                        <a:t>multi-material vehicles</a:t>
                      </a:r>
                    </a:p>
                    <a:p>
                      <a:pPr marL="285750" indent="-285750">
                        <a:buClr>
                          <a:srgbClr val="71BA30"/>
                        </a:buClr>
                        <a:buSzPct val="80000"/>
                        <a:buFont typeface="Wingdings" panose="05000000000000000000" pitchFamily="2" charset="2"/>
                        <a:buChar char="q"/>
                      </a:pPr>
                      <a:r>
                        <a:rPr lang="en-US" sz="1300" baseline="0" dirty="0" smtClean="0">
                          <a:latin typeface="Calibri" pitchFamily="34" charset="0"/>
                          <a:cs typeface="Calibri" pitchFamily="34" charset="0"/>
                        </a:rPr>
                        <a:t>Advanced powertrain and propulsion systems</a:t>
                      </a:r>
                    </a:p>
                    <a:p>
                      <a:pPr marL="285750" indent="-285750">
                        <a:buClr>
                          <a:srgbClr val="71BA30"/>
                        </a:buClr>
                        <a:buSzPct val="80000"/>
                        <a:buFont typeface="Wingdings" panose="05000000000000000000" pitchFamily="2" charset="2"/>
                        <a:buChar char="q"/>
                      </a:pPr>
                      <a:r>
                        <a:rPr lang="en-US" sz="1300" baseline="0" dirty="0" smtClean="0">
                          <a:latin typeface="Calibri" pitchFamily="34" charset="0"/>
                          <a:cs typeface="Calibri" pitchFamily="34" charset="0"/>
                        </a:rPr>
                        <a:t>Advanced manufacturing </a:t>
                      </a:r>
                    </a:p>
                    <a:p>
                      <a:pPr marL="285750" marR="0" indent="-285750" algn="l" defTabSz="408194" rtl="0" eaLnBrk="1" fontAlgn="auto" latinLnBrk="0" hangingPunct="1">
                        <a:lnSpc>
                          <a:spcPct val="100000"/>
                        </a:lnSpc>
                        <a:spcBef>
                          <a:spcPts val="0"/>
                        </a:spcBef>
                        <a:spcAft>
                          <a:spcPts val="0"/>
                        </a:spcAft>
                        <a:buClr>
                          <a:srgbClr val="71BA30"/>
                        </a:buClr>
                        <a:buSzPct val="80000"/>
                        <a:buFont typeface="Wingdings" panose="05000000000000000000" pitchFamily="2" charset="2"/>
                        <a:buChar char="q"/>
                        <a:tabLst/>
                        <a:defRPr/>
                      </a:pPr>
                      <a:r>
                        <a:rPr lang="en-US" sz="1300" baseline="0" dirty="0" smtClean="0">
                          <a:latin typeface="Calibri" pitchFamily="34" charset="0"/>
                          <a:cs typeface="Calibri" pitchFamily="34" charset="0"/>
                        </a:rPr>
                        <a:t>Integrated and connected supply chain</a:t>
                      </a:r>
                    </a:p>
                    <a:p>
                      <a:pPr marL="285750" indent="-285750">
                        <a:buClr>
                          <a:srgbClr val="71BA30"/>
                        </a:buClr>
                        <a:buSzPct val="80000"/>
                        <a:buFont typeface="Wingdings" panose="05000000000000000000" pitchFamily="2" charset="2"/>
                        <a:buChar char="q"/>
                      </a:pPr>
                      <a:r>
                        <a:rPr lang="en-US" sz="1300" baseline="0" dirty="0" smtClean="0">
                          <a:latin typeface="Calibri" pitchFamily="34" charset="0"/>
                          <a:cs typeface="Calibri" pitchFamily="34" charset="0"/>
                        </a:rPr>
                        <a:t>R&amp;D, advanced engineering and pilot plant</a:t>
                      </a:r>
                    </a:p>
                  </a:txBody>
                  <a:tcPr marL="122523" marR="122523" marT="45946" marB="45946">
                    <a:cell3D prstMaterial="dkEdge">
                      <a:bevel/>
                      <a:lightRig rig="flood" dir="t"/>
                    </a:cell3D>
                    <a:solidFill>
                      <a:srgbClr val="68A7C9">
                        <a:alpha val="29804"/>
                      </a:srgbClr>
                    </a:solidFill>
                  </a:tcPr>
                </a:tc>
              </a:tr>
            </a:tbl>
          </a:graphicData>
        </a:graphic>
      </p:graphicFrame>
      <p:graphicFrame>
        <p:nvGraphicFramePr>
          <p:cNvPr id="6" name="Table 5"/>
          <p:cNvGraphicFramePr>
            <a:graphicFrameLocks noGrp="1"/>
          </p:cNvGraphicFramePr>
          <p:nvPr>
            <p:extLst/>
          </p:nvPr>
        </p:nvGraphicFramePr>
        <p:xfrm>
          <a:off x="4424174" y="2378679"/>
          <a:ext cx="3335631" cy="2971189"/>
        </p:xfrm>
        <a:graphic>
          <a:graphicData uri="http://schemas.openxmlformats.org/drawingml/2006/table">
            <a:tbl>
              <a:tblPr firstRow="1" bandRow="1">
                <a:tableStyleId>{5C22544A-7EE6-4342-B048-85BDC9FD1C3A}</a:tableStyleId>
              </a:tblPr>
              <a:tblGrid>
                <a:gridCol w="3335631"/>
              </a:tblGrid>
              <a:tr h="689193">
                <a:tc>
                  <a:txBody>
                    <a:bodyPr/>
                    <a:lstStyle/>
                    <a:p>
                      <a:pPr algn="ctr"/>
                      <a:r>
                        <a:rPr lang="en-US" sz="1300" dirty="0" smtClean="0">
                          <a:solidFill>
                            <a:schemeClr val="bg1"/>
                          </a:solidFill>
                          <a:latin typeface="Calibri" pitchFamily="34" charset="0"/>
                          <a:cs typeface="Calibri" pitchFamily="34" charset="0"/>
                        </a:rPr>
                        <a:t>Talent</a:t>
                      </a:r>
                      <a:r>
                        <a:rPr lang="en-US" sz="1300" baseline="0" dirty="0" smtClean="0">
                          <a:solidFill>
                            <a:schemeClr val="bg1"/>
                          </a:solidFill>
                          <a:latin typeface="Calibri" pitchFamily="34" charset="0"/>
                          <a:cs typeface="Calibri" pitchFamily="34" charset="0"/>
                        </a:rPr>
                        <a:t>  </a:t>
                      </a:r>
                      <a:br>
                        <a:rPr lang="en-US" sz="1300" baseline="0" dirty="0" smtClean="0">
                          <a:solidFill>
                            <a:schemeClr val="bg1"/>
                          </a:solidFill>
                          <a:latin typeface="Calibri" pitchFamily="34" charset="0"/>
                          <a:cs typeface="Calibri" pitchFamily="34" charset="0"/>
                        </a:rPr>
                      </a:br>
                      <a:r>
                        <a:rPr lang="en-US" sz="1300" baseline="0" dirty="0" smtClean="0">
                          <a:solidFill>
                            <a:schemeClr val="bg1"/>
                          </a:solidFill>
                          <a:latin typeface="Calibri" pitchFamily="34" charset="0"/>
                          <a:cs typeface="Calibri" pitchFamily="34" charset="0"/>
                        </a:rPr>
                        <a:t>“Attract and Retain the World-Class Talent”</a:t>
                      </a:r>
                      <a:endParaRPr lang="en-US" sz="1300" dirty="0">
                        <a:solidFill>
                          <a:schemeClr val="bg1"/>
                        </a:solidFill>
                        <a:latin typeface="Calibri" pitchFamily="34" charset="0"/>
                        <a:cs typeface="Calibri" pitchFamily="34" charset="0"/>
                      </a:endParaRPr>
                    </a:p>
                  </a:txBody>
                  <a:tcPr marL="122523" marR="122523" marT="45946" marB="45946">
                    <a:cell3D prstMaterial="dkEdge">
                      <a:bevel/>
                      <a:lightRig rig="flood" dir="t"/>
                    </a:cell3D>
                    <a:solidFill>
                      <a:srgbClr val="416A94"/>
                    </a:solidFill>
                  </a:tcPr>
                </a:tc>
              </a:tr>
              <a:tr h="2281996">
                <a:tc>
                  <a:txBody>
                    <a:bodyPr/>
                    <a:lstStyle/>
                    <a:p>
                      <a:pPr marL="285750" indent="-285750">
                        <a:buClr>
                          <a:srgbClr val="71BA30"/>
                        </a:buClr>
                        <a:buSzPct val="80000"/>
                        <a:buFont typeface="Wingdings" panose="05000000000000000000" pitchFamily="2" charset="2"/>
                        <a:buChar char="q"/>
                      </a:pPr>
                      <a:r>
                        <a:rPr lang="en-US" sz="1300" baseline="0" dirty="0" smtClean="0">
                          <a:latin typeface="Calibri" pitchFamily="34" charset="0"/>
                          <a:cs typeface="Calibri" pitchFamily="34" charset="0"/>
                        </a:rPr>
                        <a:t>Engineering and design</a:t>
                      </a:r>
                    </a:p>
                    <a:p>
                      <a:pPr marL="285750" indent="-285750">
                        <a:buClr>
                          <a:srgbClr val="71BA30"/>
                        </a:buClr>
                        <a:buSzPct val="80000"/>
                        <a:buFont typeface="Wingdings" panose="05000000000000000000" pitchFamily="2" charset="2"/>
                        <a:buChar char="q"/>
                      </a:pPr>
                      <a:r>
                        <a:rPr lang="en-US" sz="1300" baseline="0" dirty="0" smtClean="0">
                          <a:latin typeface="Calibri" pitchFamily="34" charset="0"/>
                          <a:cs typeface="Calibri" pitchFamily="34" charset="0"/>
                        </a:rPr>
                        <a:t>Software and coding</a:t>
                      </a:r>
                    </a:p>
                    <a:p>
                      <a:pPr marL="285750" indent="-285750">
                        <a:buClr>
                          <a:srgbClr val="71BA30"/>
                        </a:buClr>
                        <a:buSzPct val="80000"/>
                        <a:buFont typeface="Wingdings" panose="05000000000000000000" pitchFamily="2" charset="2"/>
                        <a:buChar char="q"/>
                      </a:pPr>
                      <a:r>
                        <a:rPr lang="en-US" sz="1300" baseline="0" dirty="0" smtClean="0">
                          <a:latin typeface="Calibri" pitchFamily="34" charset="0"/>
                          <a:cs typeface="Calibri" pitchFamily="34" charset="0"/>
                        </a:rPr>
                        <a:t>Systems integration</a:t>
                      </a:r>
                    </a:p>
                    <a:p>
                      <a:pPr marL="285750" indent="-285750">
                        <a:buClr>
                          <a:srgbClr val="71BA30"/>
                        </a:buClr>
                        <a:buSzPct val="80000"/>
                        <a:buFont typeface="Wingdings" panose="05000000000000000000" pitchFamily="2" charset="2"/>
                        <a:buChar char="q"/>
                      </a:pPr>
                      <a:r>
                        <a:rPr lang="en-US" sz="1300" baseline="0" dirty="0" smtClean="0">
                          <a:latin typeface="Calibri" pitchFamily="34" charset="0"/>
                          <a:cs typeface="Calibri" pitchFamily="34" charset="0"/>
                        </a:rPr>
                        <a:t>Skilled trades including re-training</a:t>
                      </a:r>
                    </a:p>
                    <a:p>
                      <a:pPr marL="285750" indent="-285750">
                        <a:buClr>
                          <a:srgbClr val="71BA30"/>
                        </a:buClr>
                        <a:buSzPct val="80000"/>
                        <a:buFont typeface="Wingdings" panose="05000000000000000000" pitchFamily="2" charset="2"/>
                        <a:buChar char="q"/>
                      </a:pPr>
                      <a:r>
                        <a:rPr lang="en-US" sz="1300" baseline="0" dirty="0" smtClean="0">
                          <a:latin typeface="Calibri" pitchFamily="34" charset="0"/>
                          <a:cs typeface="Calibri" pitchFamily="34" charset="0"/>
                        </a:rPr>
                        <a:t>Creation of “master technicians”</a:t>
                      </a:r>
                    </a:p>
                    <a:p>
                      <a:pPr marL="285750" indent="-285750">
                        <a:buClr>
                          <a:srgbClr val="71BA30"/>
                        </a:buClr>
                        <a:buSzPct val="80000"/>
                        <a:buFont typeface="Wingdings" panose="05000000000000000000" pitchFamily="2" charset="2"/>
                        <a:buChar char="q"/>
                      </a:pPr>
                      <a:r>
                        <a:rPr lang="en-US" sz="1300" baseline="0" dirty="0" smtClean="0">
                          <a:latin typeface="Calibri" pitchFamily="34" charset="0"/>
                          <a:cs typeface="Calibri" pitchFamily="34" charset="0"/>
                        </a:rPr>
                        <a:t>Technology management excellence</a:t>
                      </a:r>
                    </a:p>
                    <a:p>
                      <a:pPr marL="285750" indent="-285750">
                        <a:buClr>
                          <a:srgbClr val="71BA30"/>
                        </a:buClr>
                        <a:buSzPct val="80000"/>
                        <a:buFont typeface="Wingdings" panose="05000000000000000000" pitchFamily="2" charset="2"/>
                        <a:buChar char="q"/>
                      </a:pPr>
                      <a:r>
                        <a:rPr lang="en-US" sz="1300" baseline="0" dirty="0" smtClean="0">
                          <a:latin typeface="Calibri" pitchFamily="34" charset="0"/>
                          <a:cs typeface="Calibri" pitchFamily="34" charset="0"/>
                        </a:rPr>
                        <a:t>Manufacturing management excellence</a:t>
                      </a:r>
                    </a:p>
                  </a:txBody>
                  <a:tcPr marL="122523" marR="122523" marT="45946" marB="45946">
                    <a:cell3D prstMaterial="dkEdge">
                      <a:bevel/>
                      <a:lightRig rig="flood" dir="t"/>
                    </a:cell3D>
                    <a:solidFill>
                      <a:srgbClr val="68A7C9">
                        <a:alpha val="30196"/>
                      </a:srgbClr>
                    </a:solidFill>
                  </a:tcPr>
                </a:tc>
              </a:tr>
            </a:tbl>
          </a:graphicData>
        </a:graphic>
      </p:graphicFrame>
      <p:graphicFrame>
        <p:nvGraphicFramePr>
          <p:cNvPr id="7" name="Table 6"/>
          <p:cNvGraphicFramePr>
            <a:graphicFrameLocks noGrp="1"/>
          </p:cNvGraphicFramePr>
          <p:nvPr>
            <p:extLst/>
          </p:nvPr>
        </p:nvGraphicFramePr>
        <p:xfrm>
          <a:off x="7997770" y="2378465"/>
          <a:ext cx="3335631" cy="2612370"/>
        </p:xfrm>
        <a:graphic>
          <a:graphicData uri="http://schemas.openxmlformats.org/drawingml/2006/table">
            <a:tbl>
              <a:tblPr firstRow="1" bandRow="1">
                <a:tableStyleId>{5C22544A-7EE6-4342-B048-85BDC9FD1C3A}</a:tableStyleId>
              </a:tblPr>
              <a:tblGrid>
                <a:gridCol w="3335631"/>
              </a:tblGrid>
              <a:tr h="689193">
                <a:tc>
                  <a:txBody>
                    <a:bodyPr/>
                    <a:lstStyle/>
                    <a:p>
                      <a:pPr algn="ctr"/>
                      <a:r>
                        <a:rPr lang="en-US" sz="1300" dirty="0" smtClean="0">
                          <a:solidFill>
                            <a:schemeClr val="bg1"/>
                          </a:solidFill>
                          <a:latin typeface="Calibri" pitchFamily="34" charset="0"/>
                          <a:cs typeface="Calibri" pitchFamily="34" charset="0"/>
                        </a:rPr>
                        <a:t>Capital</a:t>
                      </a:r>
                      <a:br>
                        <a:rPr lang="en-US" sz="1300" dirty="0" smtClean="0">
                          <a:solidFill>
                            <a:schemeClr val="bg1"/>
                          </a:solidFill>
                          <a:latin typeface="Calibri" pitchFamily="34" charset="0"/>
                          <a:cs typeface="Calibri" pitchFamily="34" charset="0"/>
                        </a:rPr>
                      </a:br>
                      <a:r>
                        <a:rPr lang="en-US" sz="1300" baseline="0" dirty="0" smtClean="0">
                          <a:solidFill>
                            <a:schemeClr val="bg1"/>
                          </a:solidFill>
                          <a:latin typeface="Calibri" pitchFamily="34" charset="0"/>
                          <a:cs typeface="Calibri" pitchFamily="34" charset="0"/>
                        </a:rPr>
                        <a:t> “The Right Capital at the Right Time”</a:t>
                      </a:r>
                      <a:endParaRPr lang="en-US" sz="1300" dirty="0">
                        <a:solidFill>
                          <a:schemeClr val="bg1"/>
                        </a:solidFill>
                        <a:latin typeface="Calibri" pitchFamily="34" charset="0"/>
                        <a:cs typeface="Calibri" pitchFamily="34" charset="0"/>
                      </a:endParaRPr>
                    </a:p>
                  </a:txBody>
                  <a:tcPr marL="122523" marR="122523" marT="45946" marB="45946">
                    <a:cell3D prstMaterial="dkEdge">
                      <a:bevel/>
                      <a:lightRig rig="flood" dir="t"/>
                    </a:cell3D>
                    <a:solidFill>
                      <a:srgbClr val="416A94"/>
                    </a:solidFill>
                  </a:tcPr>
                </a:tc>
              </a:tr>
              <a:tr h="1923177">
                <a:tc>
                  <a:txBody>
                    <a:bodyPr/>
                    <a:lstStyle/>
                    <a:p>
                      <a:pPr marL="285750" indent="-285750">
                        <a:buClr>
                          <a:srgbClr val="71BA30"/>
                        </a:buClr>
                        <a:buSzPct val="80000"/>
                        <a:buFont typeface="Wingdings" panose="05000000000000000000" pitchFamily="2" charset="2"/>
                        <a:buChar char="q"/>
                      </a:pPr>
                      <a:r>
                        <a:rPr lang="en-US" sz="1300" baseline="0" dirty="0" smtClean="0">
                          <a:latin typeface="Calibri" pitchFamily="34" charset="0"/>
                          <a:cs typeface="Calibri" pitchFamily="34" charset="0"/>
                        </a:rPr>
                        <a:t>Federal funds</a:t>
                      </a:r>
                    </a:p>
                    <a:p>
                      <a:pPr marL="285750" indent="-285750">
                        <a:buClr>
                          <a:srgbClr val="71BA30"/>
                        </a:buClr>
                        <a:buSzPct val="80000"/>
                        <a:buFont typeface="Wingdings" panose="05000000000000000000" pitchFamily="2" charset="2"/>
                        <a:buChar char="q"/>
                      </a:pPr>
                      <a:r>
                        <a:rPr lang="en-US" sz="1300" baseline="0" dirty="0" smtClean="0">
                          <a:latin typeface="Calibri" pitchFamily="34" charset="0"/>
                          <a:cs typeface="Calibri" pitchFamily="34" charset="0"/>
                        </a:rPr>
                        <a:t>State funds</a:t>
                      </a:r>
                    </a:p>
                    <a:p>
                      <a:pPr marL="285750" indent="-285750">
                        <a:buClr>
                          <a:srgbClr val="71BA30"/>
                        </a:buClr>
                        <a:buSzPct val="80000"/>
                        <a:buFont typeface="Wingdings" panose="05000000000000000000" pitchFamily="2" charset="2"/>
                        <a:buChar char="q"/>
                      </a:pPr>
                      <a:r>
                        <a:rPr lang="en-US" sz="1300" baseline="0" dirty="0" smtClean="0">
                          <a:latin typeface="Calibri" pitchFamily="34" charset="0"/>
                          <a:cs typeface="Calibri" pitchFamily="34" charset="0"/>
                        </a:rPr>
                        <a:t>Government owned/contractor operated </a:t>
                      </a:r>
                    </a:p>
                    <a:p>
                      <a:pPr marL="285750" indent="-285750">
                        <a:buClr>
                          <a:srgbClr val="71BA30"/>
                        </a:buClr>
                        <a:buSzPct val="80000"/>
                        <a:buFont typeface="Wingdings" panose="05000000000000000000" pitchFamily="2" charset="2"/>
                        <a:buChar char="q"/>
                      </a:pPr>
                      <a:r>
                        <a:rPr lang="en-US" sz="1300" baseline="0" dirty="0" smtClean="0">
                          <a:latin typeface="Calibri" pitchFamily="34" charset="0"/>
                          <a:cs typeface="Calibri" pitchFamily="34" charset="0"/>
                        </a:rPr>
                        <a:t>Industry investment</a:t>
                      </a:r>
                    </a:p>
                    <a:p>
                      <a:pPr marL="285750" indent="-285750">
                        <a:buClr>
                          <a:srgbClr val="71BA30"/>
                        </a:buClr>
                        <a:buSzPct val="80000"/>
                        <a:buFont typeface="Wingdings" panose="05000000000000000000" pitchFamily="2" charset="2"/>
                        <a:buChar char="q"/>
                      </a:pPr>
                      <a:r>
                        <a:rPr lang="en-US" sz="1300" baseline="0" dirty="0" smtClean="0">
                          <a:latin typeface="Calibri" pitchFamily="34" charset="0"/>
                          <a:cs typeface="Calibri" pitchFamily="34" charset="0"/>
                        </a:rPr>
                        <a:t>Public-private partnerships</a:t>
                      </a:r>
                    </a:p>
                    <a:p>
                      <a:pPr marL="285750" indent="-285750">
                        <a:buClr>
                          <a:srgbClr val="71BA30"/>
                        </a:buClr>
                        <a:buSzPct val="80000"/>
                        <a:buFont typeface="Wingdings" panose="05000000000000000000" pitchFamily="2" charset="2"/>
                        <a:buChar char="q"/>
                      </a:pPr>
                      <a:r>
                        <a:rPr lang="en-US" sz="1300" baseline="0" dirty="0" smtClean="0">
                          <a:latin typeface="Calibri" pitchFamily="34" charset="0"/>
                          <a:cs typeface="Calibri" pitchFamily="34" charset="0"/>
                        </a:rPr>
                        <a:t>Venture capital and private equity</a:t>
                      </a:r>
                    </a:p>
                    <a:p>
                      <a:pPr marL="285750" indent="-285750">
                        <a:buClr>
                          <a:srgbClr val="71BA30"/>
                        </a:buClr>
                        <a:buSzPct val="80000"/>
                        <a:buFont typeface="Wingdings" panose="05000000000000000000" pitchFamily="2" charset="2"/>
                        <a:buChar char="q"/>
                      </a:pPr>
                      <a:r>
                        <a:rPr lang="en-US" sz="1300" baseline="0" dirty="0" smtClean="0">
                          <a:latin typeface="Calibri" pitchFamily="34" charset="0"/>
                          <a:cs typeface="Calibri" pitchFamily="34" charset="0"/>
                        </a:rPr>
                        <a:t>Foreign direct investment</a:t>
                      </a:r>
                    </a:p>
                  </a:txBody>
                  <a:tcPr marL="122523" marR="122523" marT="45946" marB="45946">
                    <a:cell3D prstMaterial="dkEdge">
                      <a:bevel/>
                      <a:lightRig rig="flood" dir="t"/>
                    </a:cell3D>
                    <a:solidFill>
                      <a:srgbClr val="68A7C9">
                        <a:alpha val="30196"/>
                      </a:srgbClr>
                    </a:solidFill>
                  </a:tcPr>
                </a:tc>
              </a:tr>
            </a:tbl>
          </a:graphicData>
        </a:graphic>
      </p:graphicFrame>
      <p:sp>
        <p:nvSpPr>
          <p:cNvPr id="12" name="TextBox 11"/>
          <p:cNvSpPr txBox="1"/>
          <p:nvPr/>
        </p:nvSpPr>
        <p:spPr>
          <a:xfrm>
            <a:off x="816821" y="4859248"/>
            <a:ext cx="10516579" cy="422295"/>
          </a:xfrm>
          <a:prstGeom prst="rect">
            <a:avLst/>
          </a:prstGeom>
          <a:solidFill>
            <a:srgbClr val="416A94"/>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144" b="1" dirty="0">
                <a:solidFill>
                  <a:schemeClr val="bg1"/>
                </a:solidFill>
              </a:rPr>
              <a:t>State of Michigan Strategic Plan</a:t>
            </a:r>
          </a:p>
        </p:txBody>
      </p:sp>
      <p:sp>
        <p:nvSpPr>
          <p:cNvPr id="13" name="TextBox 12"/>
          <p:cNvSpPr txBox="1"/>
          <p:nvPr/>
        </p:nvSpPr>
        <p:spPr>
          <a:xfrm>
            <a:off x="374018" y="5369761"/>
            <a:ext cx="11402185" cy="422295"/>
          </a:xfrm>
          <a:prstGeom prst="rect">
            <a:avLst/>
          </a:prstGeom>
          <a:solidFill>
            <a:srgbClr val="416A94"/>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144" b="1" dirty="0">
                <a:solidFill>
                  <a:schemeClr val="bg1"/>
                </a:solidFill>
              </a:rPr>
              <a:t>Automotive Industry Stakeholders</a:t>
            </a:r>
          </a:p>
        </p:txBody>
      </p:sp>
      <p:sp>
        <p:nvSpPr>
          <p:cNvPr id="3" name="Isosceles Triangle 2"/>
          <p:cNvSpPr/>
          <p:nvPr/>
        </p:nvSpPr>
        <p:spPr>
          <a:xfrm>
            <a:off x="824676" y="1024573"/>
            <a:ext cx="10508724" cy="1241050"/>
          </a:xfrm>
          <a:prstGeom prst="triangle">
            <a:avLst/>
          </a:prstGeom>
          <a:solidFill>
            <a:srgbClr val="243B69"/>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44" b="1" dirty="0">
              <a:solidFill>
                <a:schemeClr val="bg1"/>
              </a:solidFill>
            </a:endParaRPr>
          </a:p>
        </p:txBody>
      </p:sp>
      <p:sp>
        <p:nvSpPr>
          <p:cNvPr id="8" name="TextBox 7"/>
          <p:cNvSpPr txBox="1"/>
          <p:nvPr/>
        </p:nvSpPr>
        <p:spPr>
          <a:xfrm>
            <a:off x="3532144" y="1301287"/>
            <a:ext cx="5044483" cy="917174"/>
          </a:xfrm>
          <a:prstGeom prst="rect">
            <a:avLst/>
          </a:prstGeom>
          <a:noFill/>
        </p:spPr>
        <p:txBody>
          <a:bodyPr wrap="square" rtlCol="0">
            <a:spAutoFit/>
          </a:bodyPr>
          <a:lstStyle/>
          <a:p>
            <a:pPr algn="ctr"/>
            <a:r>
              <a:rPr lang="en-US" sz="2680" b="1" dirty="0">
                <a:solidFill>
                  <a:schemeClr val="bg1"/>
                </a:solidFill>
              </a:rPr>
              <a:t>State of Michigan</a:t>
            </a:r>
          </a:p>
          <a:p>
            <a:pPr algn="ctr"/>
            <a:r>
              <a:rPr lang="en-US" sz="2680" b="1" dirty="0">
                <a:solidFill>
                  <a:schemeClr val="bg1"/>
                </a:solidFill>
              </a:rPr>
              <a:t>Automotive Office</a:t>
            </a:r>
          </a:p>
        </p:txBody>
      </p:sp>
      <p:sp>
        <p:nvSpPr>
          <p:cNvPr id="9" name="Slide Number Placeholder 8"/>
          <p:cNvSpPr>
            <a:spLocks noGrp="1"/>
          </p:cNvSpPr>
          <p:nvPr>
            <p:ph type="sldNum" sz="quarter" idx="12"/>
          </p:nvPr>
        </p:nvSpPr>
        <p:spPr/>
        <p:txBody>
          <a:bodyPr/>
          <a:lstStyle/>
          <a:p>
            <a:pPr defTabSz="546939"/>
            <a:fld id="{A65A0764-E177-A348-94F1-2F4DD87E5531}" type="slidenum">
              <a:rPr lang="en-US" smtClean="0">
                <a:solidFill>
                  <a:prstClr val="black">
                    <a:tint val="75000"/>
                  </a:prstClr>
                </a:solidFill>
              </a:rPr>
              <a:pPr defTabSz="546939"/>
              <a:t>11</a:t>
            </a:fld>
            <a:endParaRPr lang="en-US" dirty="0">
              <a:solidFill>
                <a:prstClr val="black">
                  <a:tint val="75000"/>
                </a:prstClr>
              </a:solidFill>
            </a:endParaRPr>
          </a:p>
        </p:txBody>
      </p:sp>
    </p:spTree>
    <p:extLst>
      <p:ext uri="{BB962C8B-B14F-4D97-AF65-F5344CB8AC3E}">
        <p14:creationId xmlns:p14="http://schemas.microsoft.com/office/powerpoint/2010/main" val="2369687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utomotive_PPT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2325" cy="6949080"/>
          </a:xfrm>
          <a:prstGeom prst="rect">
            <a:avLst/>
          </a:prstGeom>
        </p:spPr>
      </p:pic>
    </p:spTree>
    <p:extLst>
      <p:ext uri="{BB962C8B-B14F-4D97-AF65-F5344CB8AC3E}">
        <p14:creationId xmlns:p14="http://schemas.microsoft.com/office/powerpoint/2010/main" val="101926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8796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2837" y="1033185"/>
            <a:ext cx="5933325" cy="2566985"/>
          </a:xfrm>
          <a:prstGeom prst="rect">
            <a:avLst/>
          </a:prstGeom>
          <a:noFill/>
        </p:spPr>
        <p:txBody>
          <a:bodyPr wrap="square" rtlCol="0">
            <a:spAutoFit/>
          </a:bodyPr>
          <a:lstStyle/>
          <a:p>
            <a:pPr algn="ctr"/>
            <a:r>
              <a:rPr lang="en-US" sz="3216" b="1" dirty="0">
                <a:latin typeface="+mj-lt"/>
              </a:rPr>
              <a:t>Vision</a:t>
            </a:r>
          </a:p>
          <a:p>
            <a:r>
              <a:rPr lang="en-US" sz="2144" i="1" dirty="0">
                <a:solidFill>
                  <a:prstClr val="black"/>
                </a:solidFill>
              </a:rPr>
              <a:t>“We will leverage the strengths and assets of Michigan’s automotive industry for sustained intellectual and manufacturing global leadership. Our vision is that every significant entity in the global automotive industry has a strong presence in the State of Michigan”</a:t>
            </a:r>
          </a:p>
        </p:txBody>
      </p:sp>
      <p:sp>
        <p:nvSpPr>
          <p:cNvPr id="6" name="TextBox 5"/>
          <p:cNvSpPr txBox="1"/>
          <p:nvPr/>
        </p:nvSpPr>
        <p:spPr>
          <a:xfrm>
            <a:off x="192837" y="3751017"/>
            <a:ext cx="6105351" cy="2690673"/>
          </a:xfrm>
          <a:prstGeom prst="rect">
            <a:avLst/>
          </a:prstGeom>
          <a:noFill/>
        </p:spPr>
        <p:txBody>
          <a:bodyPr wrap="square" rtlCol="0">
            <a:spAutoFit/>
          </a:bodyPr>
          <a:lstStyle/>
          <a:p>
            <a:pPr algn="ctr"/>
            <a:r>
              <a:rPr lang="en-US" sz="3216" b="1" dirty="0">
                <a:latin typeface="+mj-lt"/>
              </a:rPr>
              <a:t>Mission</a:t>
            </a:r>
          </a:p>
          <a:p>
            <a:pPr algn="ctr"/>
            <a:r>
              <a:rPr lang="en-US" sz="2948" b="1" i="1" dirty="0">
                <a:solidFill>
                  <a:prstClr val="black"/>
                </a:solidFill>
              </a:rPr>
              <a:t>A Mandate from Michigan’s Governor</a:t>
            </a:r>
            <a:endParaRPr lang="en-US" sz="1474" i="1" dirty="0">
              <a:solidFill>
                <a:prstClr val="black"/>
              </a:solidFill>
            </a:endParaRPr>
          </a:p>
          <a:p>
            <a:r>
              <a:rPr lang="en-US" sz="2144" i="1" dirty="0">
                <a:solidFill>
                  <a:prstClr val="black"/>
                </a:solidFill>
              </a:rPr>
              <a:t>“To implement and execute a comprehensive strategic plan to drive Michigan’s automotive industry forward to remain as the global center of the automotive industry and to foster sustainable growth within the industry in Michigan”</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711" t="11827" r="62813" b="11183"/>
          <a:stretch/>
        </p:blipFill>
        <p:spPr bwMode="auto">
          <a:xfrm>
            <a:off x="7114859" y="309854"/>
            <a:ext cx="4238799" cy="5560288"/>
          </a:xfrm>
          <a:prstGeom prst="rect">
            <a:avLst/>
          </a:prstGeom>
          <a:noFill/>
          <a:ln w="1587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pPr defTabSz="546939"/>
            <a:fld id="{A65A0764-E177-A348-94F1-2F4DD87E5531}" type="slidenum">
              <a:rPr lang="en-US" smtClean="0">
                <a:solidFill>
                  <a:prstClr val="black">
                    <a:tint val="75000"/>
                  </a:prstClr>
                </a:solidFill>
              </a:rPr>
              <a:pPr defTabSz="546939"/>
              <a:t>2</a:t>
            </a:fld>
            <a:endParaRPr lang="en-US" dirty="0">
              <a:solidFill>
                <a:prstClr val="black">
                  <a:tint val="75000"/>
                </a:prstClr>
              </a:solidFill>
            </a:endParaRPr>
          </a:p>
        </p:txBody>
      </p:sp>
      <p:sp>
        <p:nvSpPr>
          <p:cNvPr id="2" name="Rectangle 1"/>
          <p:cNvSpPr/>
          <p:nvPr/>
        </p:nvSpPr>
        <p:spPr>
          <a:xfrm>
            <a:off x="457248" y="79021"/>
            <a:ext cx="5576528" cy="646331"/>
          </a:xfrm>
          <a:prstGeom prst="rect">
            <a:avLst/>
          </a:prstGeom>
        </p:spPr>
        <p:txBody>
          <a:bodyPr wrap="none">
            <a:spAutoFit/>
          </a:bodyPr>
          <a:lstStyle/>
          <a:p>
            <a:pPr algn="ctr"/>
            <a:r>
              <a:rPr lang="en-US" sz="3600" b="1" dirty="0" smtClean="0"/>
              <a:t>Michigan Automotive Office</a:t>
            </a:r>
            <a:endParaRPr lang="en-US" sz="3600" b="1" dirty="0"/>
          </a:p>
        </p:txBody>
      </p:sp>
    </p:spTree>
    <p:extLst>
      <p:ext uri="{BB962C8B-B14F-4D97-AF65-F5344CB8AC3E}">
        <p14:creationId xmlns:p14="http://schemas.microsoft.com/office/powerpoint/2010/main" val="4408372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14707" r="50213" b="17509"/>
          <a:stretch/>
        </p:blipFill>
        <p:spPr>
          <a:xfrm>
            <a:off x="46944" y="335349"/>
            <a:ext cx="12140067" cy="6611366"/>
          </a:xfrm>
          <a:prstGeom prst="rect">
            <a:avLst/>
          </a:prstGeom>
        </p:spPr>
      </p:pic>
      <p:sp>
        <p:nvSpPr>
          <p:cNvPr id="3" name="Rectangle 2"/>
          <p:cNvSpPr/>
          <p:nvPr/>
        </p:nvSpPr>
        <p:spPr>
          <a:xfrm>
            <a:off x="46944" y="0"/>
            <a:ext cx="12205381" cy="461665"/>
          </a:xfrm>
          <a:prstGeom prst="rect">
            <a:avLst/>
          </a:prstGeom>
        </p:spPr>
        <p:txBody>
          <a:bodyPr wrap="square">
            <a:spAutoFit/>
          </a:bodyPr>
          <a:lstStyle/>
          <a:p>
            <a:pPr algn="ctr"/>
            <a:r>
              <a:rPr lang="en-US" sz="2400" dirty="0"/>
              <a:t>OEMs and suppliers with operations in Michigan</a:t>
            </a:r>
          </a:p>
        </p:txBody>
      </p:sp>
    </p:spTree>
    <p:extLst>
      <p:ext uri="{BB962C8B-B14F-4D97-AF65-F5344CB8AC3E}">
        <p14:creationId xmlns:p14="http://schemas.microsoft.com/office/powerpoint/2010/main" val="4140468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48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616" y="80122"/>
            <a:ext cx="11027093" cy="1148655"/>
          </a:xfrm>
        </p:spPr>
        <p:txBody>
          <a:bodyPr>
            <a:noAutofit/>
          </a:bodyPr>
          <a:lstStyle/>
          <a:p>
            <a:r>
              <a:rPr lang="en-US" sz="3216" b="1" dirty="0"/>
              <a:t>Automotive Industry Employment by </a:t>
            </a:r>
            <a:r>
              <a:rPr lang="en-US" sz="3216" b="1" dirty="0" smtClean="0"/>
              <a:t>Top 10 States</a:t>
            </a:r>
            <a:r>
              <a:rPr lang="en-US" sz="3216" b="1" dirty="0"/>
              <a:t>, </a:t>
            </a:r>
            <a:br>
              <a:rPr lang="en-US" sz="3216" b="1" dirty="0"/>
            </a:br>
            <a:r>
              <a:rPr lang="en-US" sz="3216" b="1" dirty="0"/>
              <a:t>October </a:t>
            </a:r>
            <a:r>
              <a:rPr lang="en-US" sz="3216" b="1" dirty="0" smtClean="0"/>
              <a:t>2014</a:t>
            </a:r>
            <a:endParaRPr lang="en-US" sz="3216"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54509199"/>
              </p:ext>
            </p:extLst>
          </p:nvPr>
        </p:nvGraphicFramePr>
        <p:xfrm>
          <a:off x="-565341" y="987499"/>
          <a:ext cx="12974595" cy="5952396"/>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p:cNvSpPr txBox="1"/>
          <p:nvPr/>
        </p:nvSpPr>
        <p:spPr>
          <a:xfrm>
            <a:off x="6236932" y="6595991"/>
            <a:ext cx="5513548" cy="319190"/>
          </a:xfrm>
          <a:prstGeom prst="rect">
            <a:avLst/>
          </a:prstGeom>
          <a:noFill/>
        </p:spPr>
        <p:txBody>
          <a:bodyPr wrap="square" rtlCol="0">
            <a:spAutoFit/>
          </a:bodyPr>
          <a:lstStyle/>
          <a:p>
            <a:r>
              <a:rPr lang="en-US" sz="1474" dirty="0"/>
              <a:t>*Transportation Equipment Manufacturing Employment</a:t>
            </a:r>
          </a:p>
        </p:txBody>
      </p:sp>
      <p:sp>
        <p:nvSpPr>
          <p:cNvPr id="20" name="Text Box 4"/>
          <p:cNvSpPr txBox="1">
            <a:spLocks noChangeArrowheads="1"/>
          </p:cNvSpPr>
          <p:nvPr/>
        </p:nvSpPr>
        <p:spPr bwMode="auto">
          <a:xfrm>
            <a:off x="0" y="6595991"/>
            <a:ext cx="5921957" cy="319190"/>
          </a:xfrm>
          <a:prstGeom prst="rect">
            <a:avLst/>
          </a:prstGeom>
          <a:noFill/>
          <a:ln w="9525">
            <a:noFill/>
            <a:miter lim="800000"/>
            <a:headEnd/>
            <a:tailEnd/>
          </a:ln>
        </p:spPr>
        <p:txBody>
          <a:bodyPr wrap="square">
            <a:spAutoFit/>
          </a:bodyPr>
          <a:lstStyle/>
          <a:p>
            <a:pPr eaLnBrk="0" hangingPunct="0">
              <a:spcBef>
                <a:spcPct val="50000"/>
              </a:spcBef>
            </a:pPr>
            <a:r>
              <a:rPr lang="en-US" sz="1474" i="1" dirty="0">
                <a:latin typeface="Calibri" pitchFamily="34" charset="0"/>
              </a:rPr>
              <a:t>Source: Current Employment Statistics, Bureau of Labor Statistics</a:t>
            </a:r>
          </a:p>
        </p:txBody>
      </p:sp>
    </p:spTree>
    <p:extLst>
      <p:ext uri="{BB962C8B-B14F-4D97-AF65-F5344CB8AC3E}">
        <p14:creationId xmlns:p14="http://schemas.microsoft.com/office/powerpoint/2010/main" val="3663725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48000" b="-4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16" b="1" dirty="0"/>
              <a:t>Number of Tool &amp; Die Facilities By </a:t>
            </a:r>
            <a:r>
              <a:rPr lang="en-US" sz="3216" b="1" dirty="0" smtClean="0"/>
              <a:t>Top 10 States</a:t>
            </a:r>
            <a:r>
              <a:rPr lang="en-US" sz="3216" b="1" dirty="0"/>
              <a:t>, </a:t>
            </a:r>
            <a:r>
              <a:rPr lang="en-US" sz="3216" b="1" dirty="0" smtClean="0"/>
              <a:t>2013</a:t>
            </a:r>
            <a:br>
              <a:rPr lang="en-US" sz="3216" b="1" dirty="0" smtClean="0"/>
            </a:br>
            <a:r>
              <a:rPr lang="en-US" sz="3216" b="1" i="1" dirty="0" smtClean="0"/>
              <a:t>Michigan’s 640 represents 19% of U.S. total</a:t>
            </a:r>
            <a:endParaRPr lang="en-US" sz="3216" b="1"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51955615"/>
              </p:ext>
            </p:extLst>
          </p:nvPr>
        </p:nvGraphicFramePr>
        <p:xfrm>
          <a:off x="612616" y="1637189"/>
          <a:ext cx="11027093" cy="4547825"/>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2" y="6616615"/>
            <a:ext cx="1015534" cy="298543"/>
          </a:xfrm>
          <a:prstGeom prst="rect">
            <a:avLst/>
          </a:prstGeom>
          <a:noFill/>
        </p:spPr>
        <p:txBody>
          <a:bodyPr wrap="none" rtlCol="0">
            <a:spAutoFit/>
          </a:bodyPr>
          <a:lstStyle/>
          <a:p>
            <a:r>
              <a:rPr lang="en-US" sz="1340" i="1" dirty="0"/>
              <a:t>Source: BLS </a:t>
            </a:r>
          </a:p>
        </p:txBody>
      </p:sp>
    </p:spTree>
    <p:extLst>
      <p:ext uri="{BB962C8B-B14F-4D97-AF65-F5344CB8AC3E}">
        <p14:creationId xmlns:p14="http://schemas.microsoft.com/office/powerpoint/2010/main" val="2683213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54000" b="-5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16" b="1" dirty="0"/>
              <a:t>Number of Metalworking Machining Manuf. Facilities </a:t>
            </a:r>
            <a:r>
              <a:rPr lang="en-US" sz="3216" b="1" dirty="0" smtClean="0"/>
              <a:t/>
            </a:r>
            <a:br>
              <a:rPr lang="en-US" sz="3216" b="1" dirty="0" smtClean="0"/>
            </a:br>
            <a:r>
              <a:rPr lang="en-US" sz="3216" b="1" dirty="0" smtClean="0"/>
              <a:t>By Top 10 States</a:t>
            </a:r>
            <a:r>
              <a:rPr lang="en-US" sz="3216" b="1" dirty="0"/>
              <a:t>, 2013</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1774608"/>
              </p:ext>
            </p:extLst>
          </p:nvPr>
        </p:nvGraphicFramePr>
        <p:xfrm>
          <a:off x="612616" y="1637189"/>
          <a:ext cx="11027093" cy="4547825"/>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2" y="6616615"/>
            <a:ext cx="1015534" cy="298543"/>
          </a:xfrm>
          <a:prstGeom prst="rect">
            <a:avLst/>
          </a:prstGeom>
          <a:noFill/>
        </p:spPr>
        <p:txBody>
          <a:bodyPr wrap="none" rtlCol="0">
            <a:spAutoFit/>
          </a:bodyPr>
          <a:lstStyle/>
          <a:p>
            <a:r>
              <a:rPr lang="en-US" sz="1340" i="1" dirty="0"/>
              <a:t>Source: BLS </a:t>
            </a:r>
          </a:p>
        </p:txBody>
      </p:sp>
    </p:spTree>
    <p:extLst>
      <p:ext uri="{BB962C8B-B14F-4D97-AF65-F5344CB8AC3E}">
        <p14:creationId xmlns:p14="http://schemas.microsoft.com/office/powerpoint/2010/main" val="3957411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16" b="1" dirty="0"/>
              <a:t>Number of Automotive Manufacturing Facilities </a:t>
            </a:r>
            <a:br>
              <a:rPr lang="en-US" sz="3216" b="1" dirty="0"/>
            </a:br>
            <a:r>
              <a:rPr lang="en-US" sz="3216" b="1" dirty="0"/>
              <a:t>By </a:t>
            </a:r>
            <a:r>
              <a:rPr lang="en-US" sz="3216" b="1" dirty="0" smtClean="0"/>
              <a:t>Top 10 States</a:t>
            </a:r>
            <a:r>
              <a:rPr lang="en-US" sz="3216" b="1" dirty="0"/>
              <a:t>, 2013</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50694088"/>
              </p:ext>
            </p:extLst>
          </p:nvPr>
        </p:nvGraphicFramePr>
        <p:xfrm>
          <a:off x="612616" y="1637189"/>
          <a:ext cx="11027093" cy="4547825"/>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2" y="6616615"/>
            <a:ext cx="1015534" cy="298543"/>
          </a:xfrm>
          <a:prstGeom prst="rect">
            <a:avLst/>
          </a:prstGeom>
          <a:noFill/>
        </p:spPr>
        <p:txBody>
          <a:bodyPr wrap="none" rtlCol="0">
            <a:spAutoFit/>
          </a:bodyPr>
          <a:lstStyle/>
          <a:p>
            <a:r>
              <a:rPr lang="en-US" sz="1340" i="1" dirty="0"/>
              <a:t>Source: BLS </a:t>
            </a:r>
          </a:p>
        </p:txBody>
      </p:sp>
    </p:spTree>
    <p:extLst>
      <p:ext uri="{BB962C8B-B14F-4D97-AF65-F5344CB8AC3E}">
        <p14:creationId xmlns:p14="http://schemas.microsoft.com/office/powerpoint/2010/main" val="3726300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616" y="18833"/>
            <a:ext cx="11027093" cy="747286"/>
          </a:xfrm>
        </p:spPr>
        <p:txBody>
          <a:bodyPr>
            <a:noAutofit/>
          </a:bodyPr>
          <a:lstStyle/>
          <a:p>
            <a:r>
              <a:rPr lang="en-US" sz="2680" b="1" dirty="0" smtClean="0"/>
              <a:t>U.S. Top </a:t>
            </a:r>
            <a:r>
              <a:rPr lang="en-US" sz="2680" b="1" dirty="0"/>
              <a:t>10 States </a:t>
            </a:r>
            <a:r>
              <a:rPr lang="en-US" sz="2680" b="1" dirty="0" smtClean="0"/>
              <a:t>for Automotive </a:t>
            </a:r>
            <a:r>
              <a:rPr lang="en-US" sz="2680" b="1" dirty="0"/>
              <a:t>R&amp;D Spending, </a:t>
            </a:r>
            <a:r>
              <a:rPr lang="en-US" sz="2680" b="1" dirty="0" smtClean="0"/>
              <a:t>2011</a:t>
            </a:r>
            <a:endParaRPr lang="en-US" sz="268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84166302"/>
              </p:ext>
            </p:extLst>
          </p:nvPr>
        </p:nvGraphicFramePr>
        <p:xfrm>
          <a:off x="342903" y="766119"/>
          <a:ext cx="11909421" cy="5850496"/>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3" y="6616615"/>
            <a:ext cx="7660687" cy="298543"/>
          </a:xfrm>
          <a:prstGeom prst="rect">
            <a:avLst/>
          </a:prstGeom>
          <a:noFill/>
        </p:spPr>
        <p:txBody>
          <a:bodyPr wrap="none" rtlCol="0">
            <a:spAutoFit/>
          </a:bodyPr>
          <a:lstStyle/>
          <a:p>
            <a:r>
              <a:rPr lang="en-US" sz="1340" i="1" dirty="0">
                <a:solidFill>
                  <a:prstClr val="black"/>
                </a:solidFill>
              </a:rPr>
              <a:t>Source: Business R&amp;D and Innovation Survey, National Science Foundation. 2011 is the latest data available.</a:t>
            </a:r>
          </a:p>
        </p:txBody>
      </p:sp>
    </p:spTree>
    <p:extLst>
      <p:ext uri="{BB962C8B-B14F-4D97-AF65-F5344CB8AC3E}">
        <p14:creationId xmlns:p14="http://schemas.microsoft.com/office/powerpoint/2010/main" val="3688970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utomotive_PPT1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2325" cy="6949080"/>
          </a:xfrm>
          <a:prstGeom prst="rect">
            <a:avLst/>
          </a:prstGeom>
        </p:spPr>
      </p:pic>
    </p:spTree>
    <p:extLst>
      <p:ext uri="{BB962C8B-B14F-4D97-AF65-F5344CB8AC3E}">
        <p14:creationId xmlns:p14="http://schemas.microsoft.com/office/powerpoint/2010/main" val="7177565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1069</TotalTime>
  <Words>513</Words>
  <Application>Microsoft Office PowerPoint</Application>
  <PresentationFormat>Custom</PresentationFormat>
  <Paragraphs>90</Paragraphs>
  <Slides>13</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Wingdings</vt:lpstr>
      <vt:lpstr>Office Theme</vt:lpstr>
      <vt:lpstr>PowerPoint Presentation</vt:lpstr>
      <vt:lpstr>PowerPoint Presentation</vt:lpstr>
      <vt:lpstr>PowerPoint Presentation</vt:lpstr>
      <vt:lpstr>Automotive Industry Employment by Top 10 States,  October 2014</vt:lpstr>
      <vt:lpstr>Number of Tool &amp; Die Facilities By Top 10 States, 2013 Michigan’s 640 represents 19% of U.S. total</vt:lpstr>
      <vt:lpstr>Number of Metalworking Machining Manuf. Facilities  By Top 10 States, 2013</vt:lpstr>
      <vt:lpstr>Number of Automotive Manufacturing Facilities  By Top 10 States, 2013</vt:lpstr>
      <vt:lpstr>U.S. Top 10 States for Automotive R&amp;D Spending, 2011</vt:lpstr>
      <vt:lpstr>PowerPoint Presentation</vt:lpstr>
      <vt:lpstr>PowerPoint Presentation</vt:lpstr>
      <vt:lpstr>Automotive Strategic Plan Summary</vt:lpstr>
      <vt:lpstr>PowerPoint Presentation</vt:lpstr>
      <vt:lpstr>PowerPoint Presentation</vt:lpstr>
    </vt:vector>
  </TitlesOfParts>
  <Company>MEDC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Hunter</dc:creator>
  <cp:lastModifiedBy>Eric Shreffler</cp:lastModifiedBy>
  <cp:revision>53</cp:revision>
  <dcterms:created xsi:type="dcterms:W3CDTF">2014-10-02T14:21:18Z</dcterms:created>
  <dcterms:modified xsi:type="dcterms:W3CDTF">2015-03-30T20:14:51Z</dcterms:modified>
</cp:coreProperties>
</file>