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6" r:id="rId3"/>
    <p:sldId id="258" r:id="rId4"/>
    <p:sldId id="281" r:id="rId5"/>
    <p:sldId id="280" r:id="rId6"/>
    <p:sldId id="262" r:id="rId7"/>
    <p:sldId id="289" r:id="rId8"/>
    <p:sldId id="290" r:id="rId9"/>
    <p:sldId id="292" r:id="rId10"/>
    <p:sldId id="294" r:id="rId11"/>
    <p:sldId id="295" r:id="rId12"/>
    <p:sldId id="282" r:id="rId13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563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dLbl>
              <c:idx val="2"/>
              <c:layout>
                <c:manualLayout>
                  <c:x val="1.7963539030642687E-2"/>
                  <c:y val="-3.0864510424767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47487521962582"/>
                      <c:h val="6.328718105395694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0.82599999999999996</c:v>
                </c:pt>
                <c:pt idx="1">
                  <c:v>0.14699999999999999</c:v>
                </c:pt>
                <c:pt idx="2">
                  <c:v>2.7E-2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726"/>
          <c:y val="0.16779408769395993"/>
          <c:w val="0.25988444699560126"/>
          <c:h val="0.30333574047328077"/>
        </c:manualLayout>
      </c:layout>
      <c:overlay val="0"/>
      <c:txPr>
        <a:bodyPr/>
        <a:lstStyle/>
        <a:p>
          <a:pPr>
            <a:defRPr sz="1400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4.6297633596267082E-2"/>
          <c:w val="0.66596547752004542"/>
          <c:h val="0.8422267183988104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6734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1123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1097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97806592918304E-2"/>
                  <c:y val="2.71337372770545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933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Ürünleri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97806592918304E-2"/>
                  <c:y val="1.899361609393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313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919666664021457E-2"/>
                  <c:y val="8.1401211831164059E-3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600">
                        <a:solidFill>
                          <a:schemeClr val="tx1"/>
                        </a:solidFill>
                      </a:defRPr>
                    </a:pPr>
                    <a:fld id="{C37CE562-1455-411B-87F9-C4CC29B7F0F3}" type="VALUE">
                      <a:rPr lang="en-US" sz="1600">
                        <a:solidFill>
                          <a:schemeClr val="bg1"/>
                        </a:solidFill>
                      </a:rPr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[DEĞER]</a:t>
                    </a:fld>
                    <a:endParaRPr lang="tr-T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17468693954637"/>
                      <c:h val="6.265179937271926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9004928"/>
        <c:axId val="329005488"/>
      </c:barChart>
      <c:catAx>
        <c:axId val="32900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9005488"/>
        <c:crosses val="autoZero"/>
        <c:auto val="1"/>
        <c:lblAlgn val="ctr"/>
        <c:lblOffset val="100"/>
        <c:noMultiLvlLbl val="0"/>
      </c:catAx>
      <c:valAx>
        <c:axId val="3290054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329004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469976550224574"/>
          <c:y val="4.8140695382913351E-2"/>
          <c:w val="0.42873286896694018"/>
          <c:h val="0.8123390668006143"/>
        </c:manualLayout>
      </c:layout>
      <c:overlay val="0"/>
      <c:txPr>
        <a:bodyPr/>
        <a:lstStyle/>
        <a:p>
          <a:pPr>
            <a:defRPr sz="1600" b="1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EB0A-A26C-47FE-91B7-04A21DB9DB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2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01.10.2015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9256" y="1389378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Eylül Ayı İhracat Rakamları </a:t>
            </a: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Açıklaması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Ekim 2015</a:t>
            </a: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Adana</a:t>
            </a:r>
          </a:p>
          <a:p>
            <a:pPr algn="ctr"/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EYLÜL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278125"/>
              </p:ext>
            </p:extLst>
          </p:nvPr>
        </p:nvGraphicFramePr>
        <p:xfrm>
          <a:off x="1403648" y="1528495"/>
          <a:ext cx="6192687" cy="4122878"/>
        </p:xfrm>
        <a:graphic>
          <a:graphicData uri="http://schemas.openxmlformats.org/drawingml/2006/table">
            <a:tbl>
              <a:tblPr/>
              <a:tblGrid>
                <a:gridCol w="393535"/>
                <a:gridCol w="2042481"/>
                <a:gridCol w="1531922"/>
                <a:gridCol w="1287078"/>
                <a:gridCol w="937671"/>
              </a:tblGrid>
              <a:tr h="5493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İSTANBUL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5.986.332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4.661.518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BURSA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1.139.093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965.996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KOCAELI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1.079.705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859.435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İZMIR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759.432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611.647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ANKARA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637.281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530.801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16,7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GAZIANTEP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619.470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513.563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MANISA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397.006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370.140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SAKARYA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227.889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195.523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DENIZLI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245.479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193.153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HATAY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202.955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141.452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13.239.656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10.613.551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19,8</a:t>
                      </a:r>
                      <a:endParaRPr lang="tr-TR" sz="16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3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EYLÜL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503902" y="2292509"/>
            <a:ext cx="862681" cy="30626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3</a:t>
            </a:r>
            <a:r>
              <a:rPr lang="tr-TR" sz="1050" b="1" dirty="0" smtClean="0">
                <a:solidFill>
                  <a:prstClr val="black"/>
                </a:solidFill>
              </a:rPr>
              <a:t>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2</a:t>
            </a:r>
            <a:r>
              <a:rPr lang="tr-TR" sz="1050" b="1" dirty="0" smtClean="0">
                <a:solidFill>
                  <a:prstClr val="black"/>
                </a:solidFill>
              </a:rPr>
              <a:t>. Bursa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684907" y="367696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5</a:t>
            </a:r>
            <a:r>
              <a:rPr lang="tr-TR" sz="1050" b="1" dirty="0" smtClean="0">
                <a:solidFill>
                  <a:prstClr val="black"/>
                </a:solidFill>
              </a:rPr>
              <a:t>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7. Manisa   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9</a:t>
            </a:r>
            <a:r>
              <a:rPr lang="tr-TR" sz="1050" b="1" dirty="0" smtClean="0">
                <a:solidFill>
                  <a:prstClr val="black"/>
                </a:solidFill>
              </a:rPr>
              <a:t>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2695593" y="2609906"/>
            <a:ext cx="849512" cy="30626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8</a:t>
            </a:r>
            <a:r>
              <a:rPr lang="tr-TR" sz="1050" b="1" dirty="0" smtClean="0">
                <a:solidFill>
                  <a:prstClr val="black"/>
                </a:solidFill>
              </a:rPr>
              <a:t>. Sakarya</a:t>
            </a:r>
          </a:p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-%14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9" y="2386054"/>
            <a:ext cx="864096" cy="32996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4266849" y="454512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 Hatay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6</a:t>
            </a:r>
            <a:r>
              <a:rPr lang="tr-TR" sz="1050" b="1" dirty="0" smtClean="0">
                <a:solidFill>
                  <a:prstClr val="black"/>
                </a:solidFill>
              </a:rPr>
              <a:t>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-%17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Ekim 2015 || TİM Eylül Ayı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Verileri Sunumu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EYLÜL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193110"/>
              </p:ext>
            </p:extLst>
          </p:nvPr>
        </p:nvGraphicFramePr>
        <p:xfrm>
          <a:off x="486420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229223"/>
                <a:gridCol w="1299512"/>
                <a:gridCol w="883159"/>
                <a:gridCol w="954151"/>
              </a:tblGrid>
              <a:tr h="3632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EYLÜL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1.901.081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1.563.727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17,7</a:t>
                      </a:r>
                      <a:endParaRPr lang="tr-TR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14,7</a:t>
                      </a:r>
                      <a:endParaRPr lang="tr-TR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1.319.809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1.123.404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14,9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192.427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127.376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33,8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1,2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388.845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312.947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19,5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2,9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10.952.232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8.764.163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20,0</a:t>
                      </a:r>
                      <a:endParaRPr lang="tr-TR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82,6</a:t>
                      </a:r>
                      <a:endParaRPr lang="tr-TR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1.224.404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933.088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23,8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8,8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1.504.039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1.096.789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27,1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10,3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8.223.789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6.734.286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18,1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386.344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285.661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26,1</a:t>
                      </a:r>
                      <a:endParaRPr lang="tr-TR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2,7</a:t>
                      </a:r>
                      <a:endParaRPr lang="tr-TR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13.239.656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10.613.551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19,8</a:t>
                      </a:r>
                      <a:endParaRPr lang="tr-TR" sz="16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</a:t>
                      </a:r>
                      <a:endParaRPr lang="tr-TR" sz="16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EYLÜL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1770740413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Grafik"/>
          <p:cNvGraphicFramePr/>
          <p:nvPr>
            <p:extLst>
              <p:ext uri="{D42A27DB-BD31-4B8C-83A1-F6EECF244321}">
                <p14:modId xmlns:p14="http://schemas.microsoft.com/office/powerpoint/2010/main" val="2796282549"/>
              </p:ext>
            </p:extLst>
          </p:nvPr>
        </p:nvGraphicFramePr>
        <p:xfrm>
          <a:off x="4644008" y="1340768"/>
          <a:ext cx="40324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EYLÜL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53387"/>
              </p:ext>
            </p:extLst>
          </p:nvPr>
        </p:nvGraphicFramePr>
        <p:xfrm>
          <a:off x="343535" y="1236616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OCAK – EYLÜL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15.973.200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14.708.312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10.902.717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10.346.374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1.690.908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1.340.004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3.379.575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3.021.933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93.205.111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80.835.452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9.825.468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8.517.211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13.385.125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11.555.028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69.994.518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60.763.214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3.544.784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2.984.131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112.723.095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98.527.894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5.315.349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7.759.619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118.038.444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tabLst>
                          <a:tab pos="108000" algn="l"/>
                        </a:tabLst>
                      </a:pPr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106.287.513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27527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-Ağustos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Eylül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8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390305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SON 12 AYLIK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22.246.332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21.211.456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15.370.405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15.127.285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2.241.785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1.923.683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4.634.142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4.160.488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124.249.685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111.665.776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13.193.626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11.784.302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17.943.705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15.948.988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93.112.354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83.932.486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4.789.384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4.080.888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151.285.401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136.958.120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6.182.832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8.557.643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38,4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157.468.233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145.515.763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EYLÜL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080763"/>
              </p:ext>
            </p:extLst>
          </p:nvPr>
        </p:nvGraphicFramePr>
        <p:xfrm>
          <a:off x="611561" y="2062364"/>
          <a:ext cx="7763303" cy="2734789"/>
        </p:xfrm>
        <a:graphic>
          <a:graphicData uri="http://schemas.openxmlformats.org/drawingml/2006/table">
            <a:tbl>
              <a:tblPr/>
              <a:tblGrid>
                <a:gridCol w="648071"/>
                <a:gridCol w="2903244"/>
                <a:gridCol w="1365137"/>
                <a:gridCol w="1365137"/>
                <a:gridCol w="747610"/>
                <a:gridCol w="734104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1.958.553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1.875.320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1.664.539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1.392.239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1.504.039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1.096.789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 Mak.ve Hiz.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1.086.116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862.507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1.084.684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762.290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13.239.656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10.613.551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-19,8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EYLÜL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581648"/>
              </p:ext>
            </p:extLst>
          </p:nvPr>
        </p:nvGraphicFramePr>
        <p:xfrm>
          <a:off x="1331640" y="1457399"/>
          <a:ext cx="6120681" cy="4380799"/>
        </p:xfrm>
        <a:graphic>
          <a:graphicData uri="http://schemas.openxmlformats.org/drawingml/2006/table">
            <a:tbl>
              <a:tblPr/>
              <a:tblGrid>
                <a:gridCol w="504056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ALMANYA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1.289.979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1.103.859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İNGİLTERE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884.873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785.819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873.994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591.464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İTALYA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581.675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569.486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ABD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580.106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533.127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539.287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476.857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İSPANYA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427.089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383.070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RUSYA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531.837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276.494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ROMANYA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275.792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273.609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BAE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225.282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248.953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54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13.239.656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10.613.551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19,8</a:t>
                      </a:r>
                      <a:endParaRPr lang="tr-TR" sz="16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EYLÜL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063309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-%14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5</a:t>
            </a:r>
            <a:r>
              <a:rPr lang="tr-TR" sz="1050" b="1" dirty="0" smtClean="0">
                <a:solidFill>
                  <a:prstClr val="black"/>
                </a:solidFill>
              </a:rPr>
              <a:t>. ABD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-%8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139305" y="2459607"/>
            <a:ext cx="897674" cy="34432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9.Romanya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295815" y="2445821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7</a:t>
            </a:r>
            <a:r>
              <a:rPr lang="tr-TR" sz="1050" b="1" dirty="0" smtClean="0">
                <a:solidFill>
                  <a:prstClr val="black"/>
                </a:solidFill>
              </a:rPr>
              <a:t>. İspanya   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625752" y="3246347"/>
            <a:ext cx="904652" cy="36765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 BEA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%11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053481" y="2836384"/>
            <a:ext cx="912565" cy="34342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4</a:t>
            </a:r>
            <a:r>
              <a:rPr lang="tr-TR" sz="1050" b="1" dirty="0" smtClean="0">
                <a:solidFill>
                  <a:prstClr val="black"/>
                </a:solidFill>
              </a:rPr>
              <a:t>. İtalya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30404" y="203594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8</a:t>
            </a:r>
            <a:r>
              <a:rPr lang="tr-TR" sz="1050" b="1" dirty="0" smtClean="0">
                <a:solidFill>
                  <a:prstClr val="black"/>
                </a:solidFill>
              </a:rPr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-%48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2970" y="208783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2. İngiltere </a:t>
            </a:r>
            <a:r>
              <a:rPr lang="tr-TR" sz="1050" b="1" dirty="0" smtClean="0">
                <a:solidFill>
                  <a:srgbClr val="FF0000"/>
                </a:solidFill>
              </a:rPr>
              <a:t>-%11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359480" y="2830974"/>
            <a:ext cx="769026" cy="34803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3. Irak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-%32</a:t>
            </a:r>
            <a:r>
              <a:rPr lang="tr-TR" sz="1050" b="1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193704" y="244787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6</a:t>
            </a:r>
            <a:r>
              <a:rPr lang="tr-TR" sz="1050" b="1" dirty="0" smtClean="0">
                <a:solidFill>
                  <a:prstClr val="black"/>
                </a:solidFill>
              </a:rPr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-%12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EYLÜL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225388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Avrupa Birliği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5.874.758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5.228.322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11,0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Orta Doğu </a:t>
                      </a:r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2.485.012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1.872.446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24,7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Afrika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1.208.259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902.163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25,3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Bağımsız Devletler Topluluğu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1.610.659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893.753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44,5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Kuzey 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Amerika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659.086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614.905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6,7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13.239.656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10.613.551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19,8</a:t>
                      </a:r>
                      <a:endParaRPr lang="tr-TR" sz="16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2331</TotalTime>
  <Words>1017</Words>
  <Application>Microsoft Office PowerPoint</Application>
  <PresentationFormat>Ekran Gösterisi (4:3)</PresentationFormat>
  <Paragraphs>486</Paragraphs>
  <Slides>12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PPT_TIM_SABLON 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Gokhan Ezgin</cp:lastModifiedBy>
  <cp:revision>1074</cp:revision>
  <cp:lastPrinted>2015-06-01T05:43:57Z</cp:lastPrinted>
  <dcterms:created xsi:type="dcterms:W3CDTF">2013-06-18T07:12:31Z</dcterms:created>
  <dcterms:modified xsi:type="dcterms:W3CDTF">2015-10-01T04:45:28Z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