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81" r:id="rId5"/>
    <p:sldId id="280" r:id="rId6"/>
    <p:sldId id="262" r:id="rId7"/>
    <p:sldId id="263" r:id="rId8"/>
    <p:sldId id="264" r:id="rId9"/>
    <p:sldId id="283" r:id="rId10"/>
    <p:sldId id="285" r:id="rId11"/>
    <p:sldId id="286" r:id="rId12"/>
    <p:sldId id="265" r:id="rId13"/>
    <p:sldId id="284" r:id="rId14"/>
    <p:sldId id="287" r:id="rId15"/>
    <p:sldId id="288" r:id="rId16"/>
    <p:sldId id="266" r:id="rId17"/>
    <p:sldId id="267" r:id="rId18"/>
    <p:sldId id="282" r:id="rId19"/>
  </p:sldIdLst>
  <p:sldSz cx="9144000" cy="6858000" type="screen4x3"/>
  <p:notesSz cx="6797675" cy="992822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0563" autoAdjust="0"/>
  </p:normalViewPr>
  <p:slideViewPr>
    <p:cSldViewPr>
      <p:cViewPr varScale="1">
        <p:scale>
          <a:sx n="89" d="100"/>
          <a:sy n="89" d="100"/>
        </p:scale>
        <p:origin x="1258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49" d="100"/>
          <a:sy n="49" d="100"/>
        </p:scale>
        <p:origin x="-291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US" sz="1600" dirty="0" smtClean="0"/>
              <a:t>Ana </a:t>
            </a:r>
            <a:r>
              <a:rPr lang="en-US" sz="1600" dirty="0" err="1" smtClean="0"/>
              <a:t>Üretim</a:t>
            </a:r>
            <a:r>
              <a:rPr lang="en-US" sz="1600" dirty="0" smtClean="0"/>
              <a:t> </a:t>
            </a:r>
            <a:r>
              <a:rPr lang="en-US" sz="1600" dirty="0" err="1" smtClean="0"/>
              <a:t>Gruplarının</a:t>
            </a:r>
            <a:r>
              <a:rPr lang="tr-TR" sz="1600" baseline="0" dirty="0" smtClean="0"/>
              <a:t> </a:t>
            </a:r>
          </a:p>
          <a:p>
            <a:pPr>
              <a:defRPr sz="1600"/>
            </a:pPr>
            <a:r>
              <a:rPr lang="en-US" sz="1600" dirty="0" err="1" smtClean="0"/>
              <a:t>İhracattan</a:t>
            </a:r>
            <a:r>
              <a:rPr lang="en-US" sz="1600" dirty="0" smtClean="0"/>
              <a:t> </a:t>
            </a:r>
            <a:r>
              <a:rPr lang="en-US" sz="1600" dirty="0" err="1" smtClean="0"/>
              <a:t>Aldığı</a:t>
            </a:r>
            <a:r>
              <a:rPr lang="en-US" sz="1600" dirty="0" smtClean="0"/>
              <a:t> </a:t>
            </a:r>
            <a:r>
              <a:rPr lang="en-US" sz="1600" smtClean="0"/>
              <a:t>Pay</a:t>
            </a:r>
            <a:r>
              <a:rPr lang="tr-TR" sz="1600" smtClean="0"/>
              <a:t> %</a:t>
            </a:r>
            <a:endParaRPr lang="en-US" sz="16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1.7066262184860119E-2"/>
          <c:y val="0.19936269707406262"/>
          <c:w val="0.74517620470153523"/>
          <c:h val="0.73162754643423455"/>
        </c:manualLayout>
      </c:layout>
      <c:doughnut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Ana Üretim Gruplarınını İhracattan Aldığı Pay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Sayfa1!$A$2:$A$4</c:f>
              <c:strCache>
                <c:ptCount val="3"/>
                <c:pt idx="0">
                  <c:v>Sanayi</c:v>
                </c:pt>
                <c:pt idx="1">
                  <c:v>Tarım</c:v>
                </c:pt>
                <c:pt idx="2">
                  <c:v>Madencilik</c:v>
                </c:pt>
              </c:strCache>
            </c:strRef>
          </c:cat>
          <c:val>
            <c:numRef>
              <c:f>Sayfa1!$B$2:$B$4</c:f>
              <c:numCache>
                <c:formatCode>0.0%</c:formatCode>
                <c:ptCount val="3"/>
                <c:pt idx="0">
                  <c:v>0.81699999999999995</c:v>
                </c:pt>
                <c:pt idx="1">
                  <c:v>0.158</c:v>
                </c:pt>
                <c:pt idx="2">
                  <c:v>2.5000000000000001E-2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73684945499882892"/>
          <c:y val="0.1795520194725839"/>
          <c:w val="0.23702176095660152"/>
          <c:h val="0.23572759592368517"/>
        </c:manualLayout>
      </c:layout>
      <c:overlay val="0"/>
      <c:txPr>
        <a:bodyPr/>
        <a:lstStyle/>
        <a:p>
          <a:pPr>
            <a:defRPr sz="1200"/>
          </a:pPr>
          <a:endParaRPr lang="tr-TR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766788095669752E-2"/>
          <c:y val="1.9163948839801461E-2"/>
          <c:w val="0.66596547752004542"/>
          <c:h val="0.869360467338798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Sanayi Mamulleri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Sayfa1!$A$2</c:f>
              <c:strCache>
                <c:ptCount val="1"/>
                <c:pt idx="0">
                  <c:v>Ana üretim grupları (milyon $)</c:v>
                </c:pt>
              </c:strCache>
            </c:strRef>
          </c:cat>
          <c:val>
            <c:numRef>
              <c:f>Sayfa1!$B$2</c:f>
              <c:numCache>
                <c:formatCode>General</c:formatCode>
                <c:ptCount val="1"/>
                <c:pt idx="0">
                  <c:v>6822</c:v>
                </c:pt>
              </c:numCache>
            </c:numRef>
          </c:val>
        </c:ser>
        <c:ser>
          <c:idx val="1"/>
          <c:order val="1"/>
          <c:tx>
            <c:strRef>
              <c:f>Sayfa1!$D$1</c:f>
              <c:strCache>
                <c:ptCount val="1"/>
                <c:pt idx="0">
                  <c:v>Kimyevi Mamuller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Sayfa1!$A$2</c:f>
              <c:strCache>
                <c:ptCount val="1"/>
                <c:pt idx="0">
                  <c:v>Ana üretim grupları (milyon $)</c:v>
                </c:pt>
              </c:strCache>
            </c:strRef>
          </c:cat>
          <c:val>
            <c:numRef>
              <c:f>Sayfa1!$D$2</c:f>
              <c:numCache>
                <c:formatCode>General</c:formatCode>
                <c:ptCount val="1"/>
                <c:pt idx="0">
                  <c:v>1353</c:v>
                </c:pt>
              </c:numCache>
            </c:numRef>
          </c:val>
        </c:ser>
        <c:ser>
          <c:idx val="2"/>
          <c:order val="2"/>
          <c:tx>
            <c:strRef>
              <c:f>Sayfa1!$C$1</c:f>
              <c:strCache>
                <c:ptCount val="1"/>
                <c:pt idx="0">
                  <c:v>Bitkisel Ürünler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Sayfa1!$A$2</c:f>
              <c:strCache>
                <c:ptCount val="1"/>
                <c:pt idx="0">
                  <c:v>Ana üretim grupları (milyon $)</c:v>
                </c:pt>
              </c:strCache>
            </c:strRef>
          </c:cat>
          <c:val>
            <c:numRef>
              <c:f>Sayfa1!$C$2</c:f>
              <c:numCache>
                <c:formatCode>General</c:formatCode>
                <c:ptCount val="1"/>
                <c:pt idx="0">
                  <c:v>1257</c:v>
                </c:pt>
              </c:numCache>
            </c:numRef>
          </c:val>
        </c:ser>
        <c:ser>
          <c:idx val="3"/>
          <c:order val="3"/>
          <c:tx>
            <c:strRef>
              <c:f>Sayfa1!$E$1</c:f>
              <c:strCache>
                <c:ptCount val="1"/>
                <c:pt idx="0">
                  <c:v>Tarıma Dayalı İşlenmiş Ürünler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2714496369090361E-2"/>
                  <c:y val="1.37388096104794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Sayfa1!$A$2</c:f>
              <c:strCache>
                <c:ptCount val="1"/>
                <c:pt idx="0">
                  <c:v>Ana üretim grupları (milyon $)</c:v>
                </c:pt>
              </c:strCache>
            </c:strRef>
          </c:cat>
          <c:val>
            <c:numRef>
              <c:f>Sayfa1!$E$2</c:f>
              <c:numCache>
                <c:formatCode>General</c:formatCode>
                <c:ptCount val="1"/>
                <c:pt idx="0">
                  <c:v>993</c:v>
                </c:pt>
              </c:numCache>
            </c:numRef>
          </c:val>
        </c:ser>
        <c:ser>
          <c:idx val="4"/>
          <c:order val="4"/>
          <c:tx>
            <c:strRef>
              <c:f>Sayfa1!$F$1</c:f>
              <c:strCache>
                <c:ptCount val="1"/>
                <c:pt idx="0">
                  <c:v>Ağaç ve Orman Ürünleri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2714496369090304E-2"/>
                  <c:y val="2.23578642756022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Sayfa1!$A$2</c:f>
              <c:strCache>
                <c:ptCount val="1"/>
                <c:pt idx="0">
                  <c:v>Ana üretim grupları (milyon $)</c:v>
                </c:pt>
              </c:strCache>
            </c:strRef>
          </c:cat>
          <c:val>
            <c:numRef>
              <c:f>Sayfa1!$F$2</c:f>
              <c:numCache>
                <c:formatCode>General</c:formatCode>
                <c:ptCount val="1"/>
                <c:pt idx="0">
                  <c:v>348</c:v>
                </c:pt>
              </c:numCache>
            </c:numRef>
          </c:val>
        </c:ser>
        <c:ser>
          <c:idx val="5"/>
          <c:order val="5"/>
          <c:tx>
            <c:strRef>
              <c:f>Sayfa1!$G$1</c:f>
              <c:strCache>
                <c:ptCount val="1"/>
                <c:pt idx="0">
                  <c:v>Hayvansal Ürünler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2826857621880502E-2"/>
                  <c:y val="0"/>
                </c:manualLayout>
              </c:layout>
              <c:numFmt formatCode="#,##0" sourceLinked="0"/>
              <c:spPr/>
              <c:txPr>
                <a:bodyPr/>
                <a:lstStyle/>
                <a:p>
                  <a:pPr>
                    <a:defRPr sz="1600">
                      <a:solidFill>
                        <a:schemeClr val="bg1"/>
                      </a:solidFill>
                    </a:defRPr>
                  </a:pPr>
                  <a:endParaRPr lang="tr-T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Sayfa1!$A$2</c:f>
              <c:strCache>
                <c:ptCount val="1"/>
                <c:pt idx="0">
                  <c:v>Ana üretim grupları (milyon $)</c:v>
                </c:pt>
              </c:strCache>
            </c:strRef>
          </c:cat>
          <c:val>
            <c:numRef>
              <c:f>Sayfa1!$G$2</c:f>
              <c:numCache>
                <c:formatCode>General</c:formatCode>
                <c:ptCount val="1"/>
                <c:pt idx="0">
                  <c:v>171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57285280"/>
        <c:axId val="257289632"/>
      </c:barChart>
      <c:catAx>
        <c:axId val="2572852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57289632"/>
        <c:crosses val="autoZero"/>
        <c:auto val="1"/>
        <c:lblAlgn val="ctr"/>
        <c:lblOffset val="100"/>
        <c:noMultiLvlLbl val="0"/>
      </c:catAx>
      <c:valAx>
        <c:axId val="257289632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one"/>
        <c:crossAx val="25728528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5989536516144667"/>
          <c:y val="0.10036222490972653"/>
          <c:w val="0.3429533082182788"/>
          <c:h val="0.60345330732697833"/>
        </c:manualLayout>
      </c:layout>
      <c:overlay val="0"/>
      <c:txPr>
        <a:bodyPr/>
        <a:lstStyle/>
        <a:p>
          <a:pPr>
            <a:defRPr sz="1200"/>
          </a:pPr>
          <a:endParaRPr lang="tr-T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D3C7E2-CBCD-4BB2-9C27-0FA8C70F0C60}" type="datetimeFigureOut">
              <a:rPr lang="tr-TR" smtClean="0"/>
              <a:pPr/>
              <a:t>1.4.2015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3009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50443" y="943009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2412C8-AA48-4E66-801E-CB1A89563C2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61485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0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0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7E9CE-271F-4E95-8C30-0938AD9362E5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300"/>
            <a:ext cx="5438140" cy="44689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598"/>
            <a:ext cx="2945659" cy="4960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598"/>
            <a:ext cx="2945659" cy="4960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5CEB0A-A26C-47FE-91B7-04A21DB9D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292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CEB0A-A26C-47FE-91B7-04A21DB9DB8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6987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10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595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11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8340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12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13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1452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14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0606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15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0354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16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17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2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3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4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011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5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6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7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8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9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874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1.4.2015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1238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1.4.2015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8000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1.4.2015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74715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19230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8C6B6-E011-4CDE-9F9B-F8E551FC8DA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3124200" y="6619270"/>
            <a:ext cx="2895600" cy="230110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13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E8EFB0-FC1C-40E9-99F9-0E095B593A85}" type="datetime1">
              <a:rPr lang="tr-TR" smtClean="0"/>
              <a:t>1.4.2015</a:t>
            </a:fld>
            <a:endParaRPr lang="tr-TR"/>
          </a:p>
        </p:txBody>
      </p:sp>
      <p:sp>
        <p:nvSpPr>
          <p:cNvPr id="14" name="5 Slayt Numarası Yer Tutucusu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tr-T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39DFD20-98DF-4CC9-B4C8-49935F09413E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5" name="Straight Connector 6"/>
          <p:cNvCxnSpPr/>
          <p:nvPr userDrawn="1"/>
        </p:nvCxnSpPr>
        <p:spPr>
          <a:xfrm>
            <a:off x="1662426" y="323851"/>
            <a:ext cx="7469849" cy="0"/>
          </a:xfrm>
          <a:prstGeom prst="line">
            <a:avLst/>
          </a:prstGeom>
          <a:ln w="107950" cmpd="thinThick">
            <a:gradFill>
              <a:gsLst>
                <a:gs pos="30000">
                  <a:schemeClr val="bg1">
                    <a:lumMod val="85000"/>
                  </a:schemeClr>
                </a:gs>
                <a:gs pos="59000">
                  <a:srgbClr val="382EB8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Resim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03" y="53851"/>
            <a:ext cx="1626923" cy="540000"/>
          </a:xfrm>
          <a:prstGeom prst="rect">
            <a:avLst/>
          </a:prstGeom>
        </p:spPr>
      </p:pic>
      <p:pic>
        <p:nvPicPr>
          <p:cNvPr id="17" name="Resim 4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5782506"/>
            <a:ext cx="9144000" cy="1102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997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1.4.2015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5488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1.4.2015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0245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1.4.2015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095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1.4.2015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7660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1.4.2015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9862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1.4.2015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0692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1.4.2015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8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1.4.2015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9635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55207-FC8F-4C1D-A343-563EFE07684B}" type="datetimeFigureOut">
              <a:rPr lang="tr-TR" smtClean="0"/>
              <a:pPr/>
              <a:t>1.4.2015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2922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m.org.tr/" TargetMode="External"/><Relationship Id="rId7" Type="http://schemas.openxmlformats.org/officeDocument/2006/relationships/image" Target="../media/image10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hyperlink" Target="http://www.timtv.com.tr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/>
          <p:cNvPicPr>
            <a:picLocks noChangeAspect="1"/>
          </p:cNvPicPr>
          <p:nvPr/>
        </p:nvPicPr>
        <p:blipFill rotWithShape="1">
          <a:blip r:embed="rId3"/>
          <a:srcRect b="69128"/>
          <a:stretch/>
        </p:blipFill>
        <p:spPr>
          <a:xfrm>
            <a:off x="-397" y="2073499"/>
            <a:ext cx="9144793" cy="1859557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307"/>
          <a:stretch/>
        </p:blipFill>
        <p:spPr>
          <a:xfrm>
            <a:off x="0" y="5313083"/>
            <a:ext cx="9144000" cy="155576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15615" y="1400577"/>
            <a:ext cx="69127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Mart Ayı İhracat Verileri</a:t>
            </a:r>
            <a:r>
              <a:rPr lang="tr-TR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tr-TR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tr-TR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Basın Bülteni Sunumu</a:t>
            </a:r>
          </a:p>
          <a:p>
            <a:pPr algn="ctr"/>
            <a:endParaRPr lang="tr-TR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tr-TR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Nisan 2015</a:t>
            </a:r>
            <a:endParaRPr lang="tr-TR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45" t="13817" r="6500" b="16699"/>
          <a:stretch/>
        </p:blipFill>
        <p:spPr bwMode="auto">
          <a:xfrm>
            <a:off x="35496" y="4741680"/>
            <a:ext cx="3240000" cy="1999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940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OCAK-MART DÖNEMİNDE 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FAZLA</a:t>
            </a:r>
          </a:p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YAPILAN İLK 10 ÜLKE </a:t>
            </a:r>
            <a:r>
              <a:rPr lang="sv-SE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(‘000 $)</a:t>
            </a:r>
          </a:p>
        </p:txBody>
      </p:sp>
      <p:graphicFrame>
        <p:nvGraphicFramePr>
          <p:cNvPr id="7" name="Group 9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560122"/>
              </p:ext>
            </p:extLst>
          </p:nvPr>
        </p:nvGraphicFramePr>
        <p:xfrm>
          <a:off x="1331640" y="1457399"/>
          <a:ext cx="6624735" cy="4440973"/>
        </p:xfrm>
        <a:graphic>
          <a:graphicData uri="http://schemas.openxmlformats.org/drawingml/2006/table">
            <a:tbl>
              <a:tblPr/>
              <a:tblGrid>
                <a:gridCol w="545566"/>
                <a:gridCol w="2167764"/>
                <a:gridCol w="1454327"/>
                <a:gridCol w="1439100"/>
                <a:gridCol w="1017978"/>
              </a:tblGrid>
              <a:tr h="56053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$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ÜLKE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2015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Değ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826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ALMANYA 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3.705.490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3.166.270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-14,6%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7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IRAK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3.007.497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2.293.099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-23,8%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37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İNGİLTERE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2.258.842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2.204.017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-2,4%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26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İTALYA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1.812.551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1.602.480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-11,6%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37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A.B.D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1.353.533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1.537.559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13,6%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7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FRANSA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1.615.354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1.387.909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-14,1%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37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İSPANYA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1.101.019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1.158.823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5,3%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7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RUSYA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1.437.524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938.776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-34,7%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37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B.A.E.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797.501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935.465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17,3%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26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İRAN 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663.946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875.393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31,8%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8490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7" marB="45727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TOPLAM (TİM + TÜİK)</a:t>
                      </a:r>
                    </a:p>
                  </a:txBody>
                  <a:tcPr marL="36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38.426.901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35.816.409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-6,8%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580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OCAK-MART DÖNEMİNDE 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FAZLA</a:t>
            </a:r>
          </a:p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YAPILAN İLK 10 ÜLKE (</a:t>
            </a:r>
            <a:r>
              <a:rPr lang="sv-SE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‘000 </a:t>
            </a:r>
            <a:r>
              <a:rPr lang="tr-TR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€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sv-SE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Group 9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8899281"/>
              </p:ext>
            </p:extLst>
          </p:nvPr>
        </p:nvGraphicFramePr>
        <p:xfrm>
          <a:off x="1403646" y="1529407"/>
          <a:ext cx="6480722" cy="4419873"/>
        </p:xfrm>
        <a:graphic>
          <a:graphicData uri="http://schemas.openxmlformats.org/drawingml/2006/table">
            <a:tbl>
              <a:tblPr/>
              <a:tblGrid>
                <a:gridCol w="504057"/>
                <a:gridCol w="2150289"/>
                <a:gridCol w="1422712"/>
                <a:gridCol w="1407816"/>
                <a:gridCol w="995848"/>
              </a:tblGrid>
              <a:tr h="58137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€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ÜLKE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2015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Değ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533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ALMANYA 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2.704.801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2.805.003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3,7%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IRAK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2.195.305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2.031.460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-7,5%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İNGİLTERE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1.648.829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1.952.542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18,4%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İTALYA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1.323.061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1.419.639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7,3%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A.B.D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988.004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1.362.126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37,9%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FRANSA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1.179.119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1.229.551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4,3%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İSPANYA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803.683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1.026.603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27,7%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RUSYA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1.049.313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831.663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-20,7%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B.A.E.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582.131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828.730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42,4%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3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İRAN 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484.644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775.512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60,0%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7" marB="45727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TOPLAM (TİM + TÜİK)</a:t>
                      </a:r>
                    </a:p>
                  </a:txBody>
                  <a:tcPr marL="36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28.048.833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31.724.011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13,1%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902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MART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FAZLA</a:t>
            </a:r>
          </a:p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YAPILAN İLK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ÜLKE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GRUBU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sv-SE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‘000 $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graphicFrame>
        <p:nvGraphicFramePr>
          <p:cNvPr id="7" name="Group 6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6726430"/>
              </p:ext>
            </p:extLst>
          </p:nvPr>
        </p:nvGraphicFramePr>
        <p:xfrm>
          <a:off x="611560" y="2104896"/>
          <a:ext cx="7848872" cy="2734789"/>
        </p:xfrm>
        <a:graphic>
          <a:graphicData uri="http://schemas.openxmlformats.org/drawingml/2006/table">
            <a:tbl>
              <a:tblPr/>
              <a:tblGrid>
                <a:gridCol w="796844"/>
                <a:gridCol w="3387067"/>
                <a:gridCol w="1432713"/>
                <a:gridCol w="1368152"/>
                <a:gridCol w="864096"/>
              </a:tblGrid>
              <a:tr h="63507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SIRA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ÜLKE GRUBU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Avrupa Birliği Ülkeleri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5.962.276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4.933.092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-17,3%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66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Ortadoğu Ülkeleri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2.455.258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2.296.686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-6,5%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Bağımsız Devletler Topluluğu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1.348.229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1.060.801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-21,3%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Afrika Ülkeleri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1.186.369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1.059.134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-10,7%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Kuzey Amerika Serbest Ticaret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553.843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630.429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13,8%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0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pt-B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 O P L A M (TİM)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12.973.285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11.229.199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-13,4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0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MART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FAZLA</a:t>
            </a:r>
          </a:p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YAPILAN İLK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ÜLKE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GRUBU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sv-SE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‘000 </a:t>
            </a:r>
            <a:r>
              <a:rPr lang="tr-TR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€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sv-SE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Group 6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5702737"/>
              </p:ext>
            </p:extLst>
          </p:nvPr>
        </p:nvGraphicFramePr>
        <p:xfrm>
          <a:off x="611560" y="2104896"/>
          <a:ext cx="7848872" cy="2734789"/>
        </p:xfrm>
        <a:graphic>
          <a:graphicData uri="http://schemas.openxmlformats.org/drawingml/2006/table">
            <a:tbl>
              <a:tblPr/>
              <a:tblGrid>
                <a:gridCol w="796844"/>
                <a:gridCol w="3387067"/>
                <a:gridCol w="1432713"/>
                <a:gridCol w="1368152"/>
                <a:gridCol w="864096"/>
              </a:tblGrid>
              <a:tr h="63507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SIRA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ÜLKE GRUBU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Avrupa Birliği Ülkeleri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4.313.189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4.543.658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5,3%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66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Ortadoğu Ülkeleri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1.776.166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2.115.378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19,1%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Bağımsız Devletler Topluluğu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975.327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977.058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0,2%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Afrika Ülkeleri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858.235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975.523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13,7%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Kuzey Amerika Serbest Ticaret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400.657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580.661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44,9%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0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pt-B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 O P L A M (TİM)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9.385.046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10.342.730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10,2%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148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OCAK-MART 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LARINDA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FAZLA</a:t>
            </a:r>
          </a:p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YAPILAN İLK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ÜLKE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GRUBU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(‘000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sv-SE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Group 6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4357620"/>
              </p:ext>
            </p:extLst>
          </p:nvPr>
        </p:nvGraphicFramePr>
        <p:xfrm>
          <a:off x="611560" y="2104896"/>
          <a:ext cx="7848872" cy="2734789"/>
        </p:xfrm>
        <a:graphic>
          <a:graphicData uri="http://schemas.openxmlformats.org/drawingml/2006/table">
            <a:tbl>
              <a:tblPr/>
              <a:tblGrid>
                <a:gridCol w="796844"/>
                <a:gridCol w="3387067"/>
                <a:gridCol w="1432713"/>
                <a:gridCol w="1368152"/>
                <a:gridCol w="864096"/>
              </a:tblGrid>
              <a:tr h="63507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SIRA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ÜLKE GRUBU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Avrupa Birliği Ülkeleri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16.790.747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14.732.518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-12,3%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66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Ortadoğu Ülkeleri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7.215.326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6.754.587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-6,4%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Bağımsız Devletler Topluluğu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3.952.345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2.964.091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-25,0%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Afrika Ülkeleri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3.555.343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2.886.073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-18,8%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Kuzey Amerika Serbest Ticaret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1.608.201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1.785.175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11,0%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0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pt-B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 O P L A M (TİM)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37.010.620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32.476.814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-12,3%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070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OCAK-MART 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LARINDA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FAZLA</a:t>
            </a:r>
          </a:p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YAPILAN İLK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ÜLKE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GRUBU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sv-SE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‘000 </a:t>
            </a:r>
            <a:r>
              <a:rPr lang="tr-TR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€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sv-SE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Group 6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3663791"/>
              </p:ext>
            </p:extLst>
          </p:nvPr>
        </p:nvGraphicFramePr>
        <p:xfrm>
          <a:off x="611560" y="2104896"/>
          <a:ext cx="7848872" cy="2734789"/>
        </p:xfrm>
        <a:graphic>
          <a:graphicData uri="http://schemas.openxmlformats.org/drawingml/2006/table">
            <a:tbl>
              <a:tblPr/>
              <a:tblGrid>
                <a:gridCol w="796844"/>
                <a:gridCol w="3387067"/>
                <a:gridCol w="1432713"/>
                <a:gridCol w="1368152"/>
                <a:gridCol w="864096"/>
              </a:tblGrid>
              <a:tr h="63507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SIRA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ÜLKE GRUBU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Avrupa Birliği Ülkeleri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12.256.311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13.051.560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6,5%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66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Ortadoğu Ülkeleri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5.266.786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5.983.898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13,6%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Bağımsız Devletler Topluluğu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2.884.992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2.625.893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-9,0%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Afrika Ülkeleri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2.595.203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2.556.776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-1,5%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Kuzey Amerika Serbest Ticaret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1.173.897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1.581.489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34,7%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0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TOPLAM (TİM + TÜİK)</a:t>
                      </a:r>
                    </a:p>
                  </a:txBody>
                  <a:tcPr marL="36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28.048.833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31.724.011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13,1%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03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MART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tr-T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ÇOK İHRACAT YAPAN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İLK 10 İL (‘000 $)</a:t>
            </a:r>
          </a:p>
        </p:txBody>
      </p:sp>
      <p:graphicFrame>
        <p:nvGraphicFramePr>
          <p:cNvPr id="7" name="Group 9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7334239"/>
              </p:ext>
            </p:extLst>
          </p:nvPr>
        </p:nvGraphicFramePr>
        <p:xfrm>
          <a:off x="1695251" y="1400704"/>
          <a:ext cx="5665603" cy="4220637"/>
        </p:xfrm>
        <a:graphic>
          <a:graphicData uri="http://schemas.openxmlformats.org/drawingml/2006/table">
            <a:tbl>
              <a:tblPr/>
              <a:tblGrid>
                <a:gridCol w="360040"/>
                <a:gridCol w="2081401"/>
                <a:gridCol w="1188770"/>
                <a:gridCol w="1177530"/>
                <a:gridCol w="857862"/>
              </a:tblGrid>
              <a:tr h="37211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İL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</a:t>
                      </a: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11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İSTANBUL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5.644.676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600" b="1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4.944.868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12,4</a:t>
                      </a:r>
                      <a:endParaRPr lang="tr-TR" sz="1600" b="1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1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BURSA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1.197.704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600" b="1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1.046.843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12,6</a:t>
                      </a:r>
                      <a:endParaRPr lang="tr-TR" sz="1600" b="1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11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KOCAELİ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1.069.474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952.475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10,9</a:t>
                      </a:r>
                      <a:endParaRPr lang="tr-TR" sz="1600" b="1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1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İZMİR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600" b="1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848.770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665.602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21,6</a:t>
                      </a:r>
                      <a:endParaRPr lang="tr-TR" sz="1600" b="1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11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ANKARA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622.450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581.963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6,5</a:t>
                      </a:r>
                      <a:endParaRPr lang="tr-TR" sz="1600" b="1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66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GAZİANTEP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540.202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509.874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5,6</a:t>
                      </a:r>
                      <a:endParaRPr lang="tr-TR" sz="1600" b="1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11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MANİSA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374.805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285.103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23,9</a:t>
                      </a:r>
                      <a:endParaRPr lang="tr-TR" sz="1600" b="1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1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DENİZLİ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600" b="1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266.068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600" b="1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207.710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21,9</a:t>
                      </a:r>
                      <a:endParaRPr lang="tr-TR" sz="1600" b="1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11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SAKARYA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272.249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600" b="1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174.330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36,0</a:t>
                      </a:r>
                      <a:endParaRPr lang="tr-TR" sz="1600" b="1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20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KAYSERİ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600" b="1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190.992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153.917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19,4</a:t>
                      </a:r>
                      <a:endParaRPr lang="tr-TR" sz="1600" b="1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300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TOPLAM (TİM)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12.973.285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11.229.199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-13,4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0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MART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FAZLA</a:t>
            </a:r>
          </a:p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YAPILAN İLK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 (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Değ.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sv-SE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8 Resim" descr="turkiye_haritas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1453878"/>
            <a:ext cx="7344816" cy="4586867"/>
          </a:xfrm>
          <a:prstGeom prst="rect">
            <a:avLst/>
          </a:prstGeom>
        </p:spPr>
      </p:pic>
      <p:sp>
        <p:nvSpPr>
          <p:cNvPr id="8" name="11 Akış Çizelgesi: Öteki İşlem"/>
          <p:cNvSpPr/>
          <p:nvPr/>
        </p:nvSpPr>
        <p:spPr>
          <a:xfrm>
            <a:off x="2411760" y="2228614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3. Kocaeli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-%11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9" name="12 Akış Çizelgesi: Öteki İşlem"/>
          <p:cNvSpPr/>
          <p:nvPr/>
        </p:nvSpPr>
        <p:spPr>
          <a:xfrm>
            <a:off x="1763688" y="2989264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2. Bursa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 %13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0" name="15 Akış Çizelgesi: Öteki İşlem"/>
          <p:cNvSpPr/>
          <p:nvPr/>
        </p:nvSpPr>
        <p:spPr>
          <a:xfrm>
            <a:off x="1763688" y="2512354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1. İstanbul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-%12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1" name="9 Akış Çizelgesi: Öteki İşlem"/>
          <p:cNvSpPr/>
          <p:nvPr/>
        </p:nvSpPr>
        <p:spPr>
          <a:xfrm>
            <a:off x="579706" y="3656016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4. İzmir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-%22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2" name="13 Akış Çizelgesi: Öteki İşlem"/>
          <p:cNvSpPr/>
          <p:nvPr/>
        </p:nvSpPr>
        <p:spPr>
          <a:xfrm>
            <a:off x="3059832" y="3101190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5. Ankara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-%7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3" name="14 Akış Çizelgesi: Öteki İşlem"/>
          <p:cNvSpPr/>
          <p:nvPr/>
        </p:nvSpPr>
        <p:spPr>
          <a:xfrm>
            <a:off x="1493062" y="3401422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7. Manisa    </a:t>
            </a:r>
            <a:r>
              <a:rPr lang="tr-TR" sz="1050" b="1" dirty="0" smtClean="0">
                <a:solidFill>
                  <a:srgbClr val="FF0000"/>
                </a:solidFill>
              </a:rPr>
              <a:t>-%24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4" name="16 Akış Çizelgesi: Öteki İşlem"/>
          <p:cNvSpPr/>
          <p:nvPr/>
        </p:nvSpPr>
        <p:spPr>
          <a:xfrm>
            <a:off x="1979712" y="3952514"/>
            <a:ext cx="1080120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8. Denizli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-%22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5" name="17 Akış Çizelgesi: Öteki İşlem"/>
          <p:cNvSpPr/>
          <p:nvPr/>
        </p:nvSpPr>
        <p:spPr>
          <a:xfrm>
            <a:off x="4796727" y="3191936"/>
            <a:ext cx="1008112" cy="314736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10. Kayseri</a:t>
            </a:r>
          </a:p>
          <a:p>
            <a:pPr algn="ctr"/>
            <a:r>
              <a:rPr lang="tr-TR" sz="1050" b="1" dirty="0" smtClean="0"/>
              <a:t> </a:t>
            </a:r>
            <a:r>
              <a:rPr lang="tr-TR" sz="1050" b="1" dirty="0" smtClean="0">
                <a:solidFill>
                  <a:srgbClr val="FF0000"/>
                </a:solidFill>
              </a:rPr>
              <a:t>-%19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6" name="18 Akış Çizelgesi: Öteki İşlem"/>
          <p:cNvSpPr/>
          <p:nvPr/>
        </p:nvSpPr>
        <p:spPr>
          <a:xfrm>
            <a:off x="2647647" y="2708920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/>
              <a:t>9</a:t>
            </a:r>
            <a:r>
              <a:rPr lang="tr-TR" sz="1050" b="1" dirty="0" smtClean="0"/>
              <a:t>. Sakarya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-%36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7" name="19 Akış Çizelgesi: Öteki İşlem"/>
          <p:cNvSpPr/>
          <p:nvPr/>
        </p:nvSpPr>
        <p:spPr>
          <a:xfrm>
            <a:off x="5130945" y="4365104"/>
            <a:ext cx="1080120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6. Gaziantep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</a:t>
            </a:r>
            <a:r>
              <a:rPr lang="tr-TR" sz="1050" b="1" dirty="0">
                <a:solidFill>
                  <a:srgbClr val="FF0000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0010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9"/>
            <a:ext cx="9144000" cy="685594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15616" y="2492896"/>
            <a:ext cx="69127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Teşekkürler.</a:t>
            </a:r>
            <a:endParaRPr lang="en-US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2915816" y="4778499"/>
            <a:ext cx="36724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tr-TR" sz="2000" dirty="0" smtClean="0">
                <a:latin typeface="Arial" pitchFamily="34" charset="0"/>
                <a:cs typeface="Arial" pitchFamily="34" charset="0"/>
              </a:rPr>
              <a:t>twitter.com/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turkihracat</a:t>
            </a:r>
            <a:endParaRPr lang="tr-T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Dikdörtgen 3"/>
          <p:cNvSpPr/>
          <p:nvPr/>
        </p:nvSpPr>
        <p:spPr>
          <a:xfrm>
            <a:off x="2915816" y="5412420"/>
            <a:ext cx="53285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facebook.com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/IhracatcilarMeclisi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Dikdörtgen 10"/>
          <p:cNvSpPr/>
          <p:nvPr/>
        </p:nvSpPr>
        <p:spPr>
          <a:xfrm>
            <a:off x="467544" y="3429000"/>
            <a:ext cx="59766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endParaRPr lang="tr-TR" sz="2800" dirty="0" smtClean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  <a:hlinkClick r:id="rId3"/>
            </a:endParaRPr>
          </a:p>
          <a:p>
            <a:pPr eaLnBrk="0" hangingPunct="0"/>
            <a:r>
              <a:rPr lang="tr-TR" sz="2800" i="1" dirty="0" smtClean="0">
                <a:solidFill>
                  <a:srgbClr val="000099"/>
                </a:solidFill>
                <a:latin typeface="Arial" pitchFamily="34" charset="0"/>
                <a:ea typeface="Verdana" pitchFamily="34" charset="0"/>
                <a:cs typeface="Arial" pitchFamily="34" charset="0"/>
                <a:hlinkClick r:id="rId3"/>
              </a:rPr>
              <a:t>www.tim.org.tr</a:t>
            </a:r>
            <a:r>
              <a:rPr lang="tr-TR" sz="2800" i="1" dirty="0" smtClean="0">
                <a:solidFill>
                  <a:srgbClr val="000099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| </a:t>
            </a:r>
            <a:r>
              <a:rPr lang="tr-TR" sz="2800" i="1" dirty="0" smtClean="0">
                <a:solidFill>
                  <a:srgbClr val="000099"/>
                </a:solidFill>
                <a:latin typeface="Arial" pitchFamily="34" charset="0"/>
                <a:ea typeface="Verdana" pitchFamily="34" charset="0"/>
                <a:cs typeface="Arial" pitchFamily="34" charset="0"/>
                <a:hlinkClick r:id="rId4"/>
              </a:rPr>
              <a:t>www.timtv.com.tr</a:t>
            </a:r>
            <a:r>
              <a:rPr lang="tr-TR" sz="2800" i="1" dirty="0" smtClean="0">
                <a:solidFill>
                  <a:srgbClr val="000099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	</a:t>
            </a:r>
            <a:endParaRPr lang="tr-TR" sz="2800" b="1" i="1" dirty="0" smtClean="0">
              <a:solidFill>
                <a:srgbClr val="000099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pic>
        <p:nvPicPr>
          <p:cNvPr id="10" name="Picture 4" descr="C:\Users\kubraulutas\Desktop\untitled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4846" y="4813218"/>
            <a:ext cx="460971" cy="346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5" descr="C:\Users\kubraulutas\Desktop\facebook_icon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962" y="5332347"/>
            <a:ext cx="576214" cy="432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"/>
          <a:stretch/>
        </p:blipFill>
        <p:spPr bwMode="auto">
          <a:xfrm>
            <a:off x="6175846" y="3764235"/>
            <a:ext cx="2140570" cy="6008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051720" y="44625"/>
            <a:ext cx="7056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Nisan 2015 || TİM Mart Ayı İhracat Verileri </a:t>
            </a:r>
          </a:p>
          <a:p>
            <a:pPr algn="r"/>
            <a:r>
              <a:rPr lang="tr-TR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Basın Bülteni Ek Sunumu</a:t>
            </a:r>
            <a:endParaRPr lang="en-US" sz="2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450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MART </a:t>
            </a:r>
            <a:r>
              <a:rPr lang="fi-FI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 </a:t>
            </a:r>
            <a:endParaRPr lang="tr-T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fi-FI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RAKAMLARI (’000 $)</a:t>
            </a:r>
            <a:endParaRPr lang="fi-FI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Group 9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5209388"/>
              </p:ext>
            </p:extLst>
          </p:nvPr>
        </p:nvGraphicFramePr>
        <p:xfrm>
          <a:off x="473766" y="1606363"/>
          <a:ext cx="8171160" cy="4030125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805115"/>
                <a:gridCol w="1229223"/>
                <a:gridCol w="1299512"/>
                <a:gridCol w="883159"/>
                <a:gridCol w="954151"/>
              </a:tblGrid>
              <a:tr h="36327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MART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111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SEKTÖRLER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Değ. (%)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Pay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(15)(%)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59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I. TARIM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1.887.616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1.777.254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-5,8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15,8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9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A. BİTKİSEL ÜRÜNLER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1.324.028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1.257.187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-5,0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11,2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399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B. HAYVANSAL ÜRÜNLER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193.720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171.468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-11,5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1,5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36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C. AĞAÇ VE ORMAN ÜRÜNLERİ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369.868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348.598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-5,8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3,1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59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II. SANAYİ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10.722.453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9.169.935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-14,5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81,7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33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A. TARIMA DAYALI İŞLENMİŞ ÜRÜNLER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1.105.113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993.107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-10,1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8,8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639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B. KİMYEVİ MADDELER VE MAM.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1.460.149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1.353.888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-7,3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12,1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9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C. SANAYİ MAMULLERİ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8.157.191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6.822.939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-16,4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60,8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204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III. MADENCİLİK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363.215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282.011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-22,4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2,5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54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 O P L A M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12.973.285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11.229.199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-13,4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100,0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377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MART </a:t>
            </a:r>
            <a:r>
              <a:rPr lang="fi-FI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 </a:t>
            </a:r>
            <a:endParaRPr lang="tr-T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 SEKTÖRLERİN KIRILIMLARI </a:t>
            </a:r>
            <a:endParaRPr lang="fi-FI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7 Grafik"/>
          <p:cNvGraphicFramePr/>
          <p:nvPr>
            <p:extLst>
              <p:ext uri="{D42A27DB-BD31-4B8C-83A1-F6EECF244321}">
                <p14:modId xmlns:p14="http://schemas.microsoft.com/office/powerpoint/2010/main" val="1968890318"/>
              </p:ext>
            </p:extLst>
          </p:nvPr>
        </p:nvGraphicFramePr>
        <p:xfrm>
          <a:off x="611560" y="1628800"/>
          <a:ext cx="388843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8 Grafik"/>
          <p:cNvGraphicFramePr/>
          <p:nvPr>
            <p:extLst>
              <p:ext uri="{D42A27DB-BD31-4B8C-83A1-F6EECF244321}">
                <p14:modId xmlns:p14="http://schemas.microsoft.com/office/powerpoint/2010/main" val="3250963554"/>
              </p:ext>
            </p:extLst>
          </p:nvPr>
        </p:nvGraphicFramePr>
        <p:xfrm>
          <a:off x="4716016" y="1400582"/>
          <a:ext cx="3960440" cy="46207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6814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 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OCAK-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MART 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DÖNEMİ </a:t>
            </a:r>
            <a:endParaRPr lang="tr-T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RAKAMLARI (‘000 $)</a:t>
            </a:r>
          </a:p>
        </p:txBody>
      </p:sp>
      <p:graphicFrame>
        <p:nvGraphicFramePr>
          <p:cNvPr id="7" name="Group 9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845219"/>
              </p:ext>
            </p:extLst>
          </p:nvPr>
        </p:nvGraphicFramePr>
        <p:xfrm>
          <a:off x="312554" y="1236616"/>
          <a:ext cx="8456930" cy="4541520"/>
        </p:xfrm>
        <a:graphic>
          <a:graphicData uri="http://schemas.openxmlformats.org/drawingml/2006/table">
            <a:tbl>
              <a:tblPr/>
              <a:tblGrid>
                <a:gridCol w="3837305"/>
                <a:gridCol w="1344612"/>
                <a:gridCol w="1454150"/>
                <a:gridCol w="979488"/>
                <a:gridCol w="841375"/>
              </a:tblGrid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OCAK – MART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126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SEKTÖRLER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Değ.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Pay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(15)(%)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I. TARIM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5.609.999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5.257.639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-6,3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A. BİTKİSEL ÜRÜNLER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3.945.883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3.778.558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-4,2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B. HAYVANSAL ÜRÜNLER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588.804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511.460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-13,1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C. AĞAÇ VE ORMAN ÜRÜNLERİ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1.075.313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967.622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-10,0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II. SANAYİ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30.309.510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26.378.349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-13,0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73,6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A. TARIMA DAYALI İŞLENMİŞ ÜRÜNLER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3.212.726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2.772.100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-13,7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B. KİMYEVİ MADDELER VE MAM.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4.298.734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3.722.263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-13,4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C. SANAYİ MAMULLERİ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22.798.050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19.883.986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-12,8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55,5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III. MADENCİLİK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1.091.112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840.826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-22,9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93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T O P L A M (TİM)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37.010.620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32.476.814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-12,3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90,7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İhracatçı Birlikleri Kaydından Muaf İhracat*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effectLst/>
                          <a:latin typeface="Arial"/>
                        </a:rPr>
                        <a:t>1.416.281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effectLst/>
                          <a:latin typeface="Arial"/>
                        </a:rPr>
                        <a:t>3.339.595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effectLst/>
                          <a:latin typeface="Arial"/>
                        </a:rPr>
                        <a:t>135,8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effectLst/>
                          <a:latin typeface="Arial"/>
                        </a:rPr>
                        <a:t>9,3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93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T O P L A M (TÜİK+TİM)*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38.426.901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35.816.409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-6,8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100,0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736349"/>
              </p:ext>
            </p:extLst>
          </p:nvPr>
        </p:nvGraphicFramePr>
        <p:xfrm>
          <a:off x="107504" y="6165304"/>
          <a:ext cx="6768752" cy="288032"/>
        </p:xfrm>
        <a:graphic>
          <a:graphicData uri="http://schemas.openxmlformats.org/drawingml/2006/table">
            <a:tbl>
              <a:tblPr/>
              <a:tblGrid>
                <a:gridCol w="6768752"/>
              </a:tblGrid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* </a:t>
                      </a:r>
                      <a:r>
                        <a:rPr lang="en-US" sz="11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Ocak</a:t>
                      </a:r>
                      <a:r>
                        <a:rPr lang="tr-TR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-Şubat ayı </a:t>
                      </a:r>
                      <a:r>
                        <a:rPr lang="en-US" sz="11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için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T</a:t>
                      </a:r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Ü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İK,</a:t>
                      </a:r>
                      <a:r>
                        <a:rPr lang="tr-TR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Mart ayı </a:t>
                      </a:r>
                      <a:r>
                        <a:rPr lang="en-US" sz="11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için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sadece 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TİM</a:t>
                      </a:r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mal ihracatı</a:t>
                      </a:r>
                      <a:r>
                        <a:rPr lang="tr-TR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verileri 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kullanılmıştır</a:t>
                      </a: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.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888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 12 AYLIK DÖNEMDE</a:t>
            </a:r>
          </a:p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RAKAMLARI (‘000 $)</a:t>
            </a:r>
          </a:p>
        </p:txBody>
      </p:sp>
      <p:graphicFrame>
        <p:nvGraphicFramePr>
          <p:cNvPr id="7" name="Group 9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1898034"/>
              </p:ext>
            </p:extLst>
          </p:nvPr>
        </p:nvGraphicFramePr>
        <p:xfrm>
          <a:off x="312554" y="1289781"/>
          <a:ext cx="8456930" cy="4541520"/>
        </p:xfrm>
        <a:graphic>
          <a:graphicData uri="http://schemas.openxmlformats.org/drawingml/2006/table">
            <a:tbl>
              <a:tblPr/>
              <a:tblGrid>
                <a:gridCol w="3837305"/>
                <a:gridCol w="1344612"/>
                <a:gridCol w="1454150"/>
                <a:gridCol w="979488"/>
                <a:gridCol w="841375"/>
              </a:tblGrid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SON 12 AYLIK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01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SEKTÖRLER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2013/2014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2014/2015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Değ.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Pay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(15)(%)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I. TARIM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21.916.532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22.129.721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A. BİTKİSEL ÜRÜNLER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15.256.366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15.521.302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B. HAYVANSAL ÜRÜNLER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2.111.023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2.197.595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C. AĞAÇ VE ORMAN ÜRÜNLERİ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4.549.143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4.410.823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-3,0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II. SANAYİ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120.489.742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120.124.948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-0,3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78,4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A. TARIMA DAYALI İŞLENMİŞ ÜRÜNLER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12.776.799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12.653.073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-1,0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B. KİMYEVİ MADDELER VE MAM.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17.532.357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17.206.208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-1,9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C. SANAYİ MAMULLERİ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90.180.586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90.265.666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58,9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III. MADENCİLİK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4.963.072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4.395.543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-11,4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93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T O P L A M (TİM)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147.369.346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146.650.211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-0,5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95,7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İhracatçı Birlikleri Kaydından Muaf İhracat*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effectLst/>
                          <a:latin typeface="Arial"/>
                        </a:rPr>
                        <a:t>5.870.922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effectLst/>
                          <a:latin typeface="Arial"/>
                        </a:rPr>
                        <a:t>6.659.448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effectLst/>
                          <a:latin typeface="Arial"/>
                        </a:rPr>
                        <a:t>13,4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effectLst/>
                          <a:latin typeface="Arial"/>
                        </a:rPr>
                        <a:t>4,3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93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T O P L A M (TÜİK+TİM)*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153.240.268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153.309.659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100,0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08988"/>
              </p:ext>
            </p:extLst>
          </p:nvPr>
        </p:nvGraphicFramePr>
        <p:xfrm>
          <a:off x="107504" y="6165304"/>
          <a:ext cx="6768752" cy="576064"/>
        </p:xfrm>
        <a:graphic>
          <a:graphicData uri="http://schemas.openxmlformats.org/drawingml/2006/table">
            <a:tbl>
              <a:tblPr/>
              <a:tblGrid>
                <a:gridCol w="6768752"/>
              </a:tblGrid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* </a:t>
                      </a:r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Son 12 aylık dönemde 11 ay</a:t>
                      </a:r>
                      <a:r>
                        <a:rPr lang="tr-TR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için T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UİK,</a:t>
                      </a:r>
                      <a:r>
                        <a:rPr lang="tr-TR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son ay </a:t>
                      </a:r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için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sadece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TİM</a:t>
                      </a:r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mal ihracatı</a:t>
                      </a:r>
                      <a:r>
                        <a:rPr lang="tr-TR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verileri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kullanılmıştır.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012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MART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FAZLA</a:t>
            </a:r>
          </a:p>
          <a:p>
            <a:pPr algn="r"/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YAPAN İLK 5 SEKTÖR (‘000 $)</a:t>
            </a:r>
            <a:endParaRPr lang="sv-SE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Group 6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8045891"/>
              </p:ext>
            </p:extLst>
          </p:nvPr>
        </p:nvGraphicFramePr>
        <p:xfrm>
          <a:off x="611561" y="2062364"/>
          <a:ext cx="7763303" cy="2734789"/>
        </p:xfrm>
        <a:graphic>
          <a:graphicData uri="http://schemas.openxmlformats.org/drawingml/2006/table">
            <a:tbl>
              <a:tblPr/>
              <a:tblGrid>
                <a:gridCol w="648071"/>
                <a:gridCol w="2903244"/>
                <a:gridCol w="1365137"/>
                <a:gridCol w="1365137"/>
                <a:gridCol w="747610"/>
                <a:gridCol w="734104"/>
              </a:tblGrid>
              <a:tr h="63507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SIRA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SEKTÖRLER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PAY 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Otomotiv Endüstrisi 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2.126.491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1.772.088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-16,7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15,8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66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Kimyevi Maddeler ve Mamulleri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1.460.149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1.353.888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-7,3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12,1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Hazırgiyim</a:t>
                      </a: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ve Konfeksiyon 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1.599.278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1.328.893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-16,9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11,8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Çelik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1.173.026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966.420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-17,6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8,6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Elektrik-Elektronik, Mak.ve </a:t>
                      </a:r>
                      <a:r>
                        <a:rPr kumimoji="0" lang="tr-TR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Hiz</a:t>
                      </a: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1.056.527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841.792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-20,3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7,5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0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pt-B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 O P L A M (TİM)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12.973.285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11.229.199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-13,4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0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MART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FAZLA</a:t>
            </a:r>
          </a:p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YAPILAN İLK 10 ÜLKE (‘000 $)</a:t>
            </a:r>
          </a:p>
        </p:txBody>
      </p:sp>
      <p:graphicFrame>
        <p:nvGraphicFramePr>
          <p:cNvPr id="7" name="Group 9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4393123"/>
              </p:ext>
            </p:extLst>
          </p:nvPr>
        </p:nvGraphicFramePr>
        <p:xfrm>
          <a:off x="1331640" y="1457399"/>
          <a:ext cx="6120681" cy="4419873"/>
        </p:xfrm>
        <a:graphic>
          <a:graphicData uri="http://schemas.openxmlformats.org/drawingml/2006/table">
            <a:tbl>
              <a:tblPr/>
              <a:tblGrid>
                <a:gridCol w="504056"/>
                <a:gridCol w="2002826"/>
                <a:gridCol w="1343672"/>
                <a:gridCol w="1329604"/>
                <a:gridCol w="940523"/>
              </a:tblGrid>
              <a:tr h="58137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$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ÜLKE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2015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Değ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533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ALMANYA 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1.308.053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600" b="1" i="0" u="none" strike="noStrike" kern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1.063.319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600" b="1" i="0" u="none" strike="noStrike" kern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-18,7%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IRAK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989.003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712.749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600" b="1" i="0" u="none" strike="noStrike" kern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-27,9%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İNGİLTERE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788.581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711.770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-9,7%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A.B.D.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600" b="1" i="0" u="none" strike="noStrike" kern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439.563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535.325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21,8%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İTALYA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600" b="1" i="0" u="none" strike="noStrike" kern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616.183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522.919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-15,1%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FRANSA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600" b="1" i="0" u="none" strike="noStrike" kern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584.088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600" b="1" i="0" u="none" strike="noStrike" kern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458.856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-21,4%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B.A.E.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600" b="1" i="0" u="none" strike="noStrike" kern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283.304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600" b="1" i="0" u="none" strike="noStrike" kern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394.985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39,4%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İSPANYA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600" b="1" i="0" u="none" strike="noStrike" kern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422.158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600" b="1" i="0" u="none" strike="noStrike" kern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374.597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-11,3%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RUSYA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600" b="1" i="0" u="none" strike="noStrike" kern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486.133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600" b="1" i="0" u="none" strike="noStrike" kern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328.051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-32,5%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3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SUUDİ ARABİSTAN 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600" b="1" i="0" u="none" strike="noStrike" kern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261.754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600" b="1" i="0" u="none" strike="noStrike" kern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302.470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15,6%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7" marB="45727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TOPLAM (TİM)</a:t>
                      </a:r>
                    </a:p>
                  </a:txBody>
                  <a:tcPr marL="36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12.973.285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11.229.199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-13,4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0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MART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FAZLA</a:t>
            </a:r>
          </a:p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YAPILAN İLK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ÜLKE (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Değ.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sv-SE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7 Resim" descr="dunya_haritasi.jp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27066" y="1429904"/>
            <a:ext cx="8280000" cy="4064336"/>
          </a:xfrm>
          <a:prstGeom prst="rect">
            <a:avLst/>
          </a:prstGeom>
        </p:spPr>
      </p:pic>
      <p:sp>
        <p:nvSpPr>
          <p:cNvPr id="9" name="8 Akış Çizelgesi: Öteki İşlem"/>
          <p:cNvSpPr/>
          <p:nvPr/>
        </p:nvSpPr>
        <p:spPr>
          <a:xfrm>
            <a:off x="4572000" y="2253880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1. Almanya </a:t>
            </a:r>
            <a:r>
              <a:rPr lang="tr-TR" sz="1050" b="1" dirty="0" smtClean="0">
                <a:solidFill>
                  <a:srgbClr val="FF0000"/>
                </a:solidFill>
              </a:rPr>
              <a:t>-%19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0" name="9 Akış Çizelgesi: Öteki İşlem"/>
          <p:cNvSpPr/>
          <p:nvPr/>
        </p:nvSpPr>
        <p:spPr>
          <a:xfrm>
            <a:off x="1547664" y="2564904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4. ABD </a:t>
            </a:r>
          </a:p>
          <a:p>
            <a:pPr algn="ctr"/>
            <a:r>
              <a:rPr lang="tr-TR" sz="1050" b="1" dirty="0" smtClean="0"/>
              <a:t>%22</a:t>
            </a:r>
            <a:endParaRPr lang="tr-TR" sz="1050" b="1" dirty="0"/>
          </a:p>
        </p:txBody>
      </p:sp>
      <p:sp>
        <p:nvSpPr>
          <p:cNvPr id="11" name="12 Akış Çizelgesi: Öteki İşlem"/>
          <p:cNvSpPr/>
          <p:nvPr/>
        </p:nvSpPr>
        <p:spPr>
          <a:xfrm>
            <a:off x="5220072" y="3212976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7.B.A.E.</a:t>
            </a:r>
          </a:p>
          <a:p>
            <a:pPr algn="ctr"/>
            <a:r>
              <a:rPr lang="tr-TR" sz="1050" b="1" dirty="0" smtClean="0"/>
              <a:t>%39</a:t>
            </a:r>
            <a:endParaRPr lang="tr-TR" sz="1050" b="1" dirty="0"/>
          </a:p>
        </p:txBody>
      </p:sp>
      <p:sp>
        <p:nvSpPr>
          <p:cNvPr id="12" name="13 Akış Çizelgesi: Öteki İşlem"/>
          <p:cNvSpPr/>
          <p:nvPr/>
        </p:nvSpPr>
        <p:spPr>
          <a:xfrm>
            <a:off x="3419872" y="2685928"/>
            <a:ext cx="898928" cy="346392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/>
              <a:t>8</a:t>
            </a:r>
            <a:r>
              <a:rPr lang="tr-TR" sz="1050" b="1" dirty="0" smtClean="0"/>
              <a:t>. İspanya    </a:t>
            </a:r>
            <a:r>
              <a:rPr lang="tr-TR" sz="1050" b="1" dirty="0" smtClean="0">
                <a:solidFill>
                  <a:srgbClr val="FF0000"/>
                </a:solidFill>
              </a:rPr>
              <a:t>-%11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3" name="14 Akış Çizelgesi: Öteki İşlem"/>
          <p:cNvSpPr/>
          <p:nvPr/>
        </p:nvSpPr>
        <p:spPr>
          <a:xfrm>
            <a:off x="4343239" y="3309348"/>
            <a:ext cx="1080120" cy="479692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10. </a:t>
            </a:r>
            <a:r>
              <a:rPr lang="tr-TR" sz="1050" b="1" dirty="0" err="1" smtClean="0"/>
              <a:t>S.Arabistan</a:t>
            </a:r>
            <a:r>
              <a:rPr lang="tr-TR" sz="1050" b="1" dirty="0" smtClean="0"/>
              <a:t> </a:t>
            </a:r>
            <a:r>
              <a:rPr lang="tr-TR" sz="1050" b="1" dirty="0" smtClean="0">
                <a:solidFill>
                  <a:schemeClr val="tx1"/>
                </a:solidFill>
              </a:rPr>
              <a:t>%16</a:t>
            </a:r>
            <a:endParaRPr lang="tr-TR" sz="1050" b="1" dirty="0">
              <a:solidFill>
                <a:schemeClr val="tx1"/>
              </a:solidFill>
            </a:endParaRPr>
          </a:p>
        </p:txBody>
      </p:sp>
      <p:sp>
        <p:nvSpPr>
          <p:cNvPr id="14" name="15 Akış Çizelgesi: Öteki İşlem"/>
          <p:cNvSpPr/>
          <p:nvPr/>
        </p:nvSpPr>
        <p:spPr>
          <a:xfrm>
            <a:off x="4283968" y="2973960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5. İtalya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-%15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5" name="17 Akış Çizelgesi: Öteki İşlem"/>
          <p:cNvSpPr/>
          <p:nvPr/>
        </p:nvSpPr>
        <p:spPr>
          <a:xfrm>
            <a:off x="5561119" y="2084057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/>
              <a:t>9</a:t>
            </a:r>
            <a:r>
              <a:rPr lang="tr-TR" sz="1050" b="1" dirty="0" smtClean="0"/>
              <a:t>. Rusya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-%33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6" name="18 Akış Çizelgesi: Öteki İşlem"/>
          <p:cNvSpPr/>
          <p:nvPr/>
        </p:nvSpPr>
        <p:spPr>
          <a:xfrm>
            <a:off x="3707904" y="2253880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/>
              <a:t>3</a:t>
            </a:r>
            <a:r>
              <a:rPr lang="tr-TR" sz="1050" b="1" dirty="0" smtClean="0"/>
              <a:t>. İngiltere </a:t>
            </a:r>
            <a:r>
              <a:rPr lang="tr-TR" sz="1050" b="1" dirty="0" smtClean="0">
                <a:solidFill>
                  <a:srgbClr val="FF0000"/>
                </a:solidFill>
              </a:rPr>
              <a:t>-%10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7" name="19 Akış Çizelgesi: Öteki İşlem"/>
          <p:cNvSpPr/>
          <p:nvPr/>
        </p:nvSpPr>
        <p:spPr>
          <a:xfrm>
            <a:off x="5148064" y="2672280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/>
              <a:t>2</a:t>
            </a:r>
            <a:r>
              <a:rPr lang="tr-TR" sz="1050" b="1" dirty="0" smtClean="0"/>
              <a:t>. Irak 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-%28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8" name="16 Akış Çizelgesi: Öteki İşlem"/>
          <p:cNvSpPr/>
          <p:nvPr/>
        </p:nvSpPr>
        <p:spPr>
          <a:xfrm>
            <a:off x="4211960" y="2613920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/>
              <a:t>6</a:t>
            </a:r>
            <a:r>
              <a:rPr lang="tr-TR" sz="1050" b="1" dirty="0" smtClean="0"/>
              <a:t>.  Fransa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-%21</a:t>
            </a:r>
            <a:endParaRPr lang="tr-TR" sz="105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0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MART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FAZLA</a:t>
            </a:r>
          </a:p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YAPILAN İLK 10 ÜLKE (</a:t>
            </a:r>
            <a:r>
              <a:rPr lang="sv-SE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‘000 </a:t>
            </a:r>
            <a:r>
              <a:rPr lang="tr-TR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€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sv-SE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Group 9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2130675"/>
              </p:ext>
            </p:extLst>
          </p:nvPr>
        </p:nvGraphicFramePr>
        <p:xfrm>
          <a:off x="1331640" y="1457399"/>
          <a:ext cx="6120681" cy="4419873"/>
        </p:xfrm>
        <a:graphic>
          <a:graphicData uri="http://schemas.openxmlformats.org/drawingml/2006/table">
            <a:tbl>
              <a:tblPr/>
              <a:tblGrid>
                <a:gridCol w="504056"/>
                <a:gridCol w="2002826"/>
                <a:gridCol w="1343672"/>
                <a:gridCol w="1329604"/>
                <a:gridCol w="940523"/>
              </a:tblGrid>
              <a:tr h="58137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€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ÜLKE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2015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Değ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533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ALMANYA 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946.263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979.377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3,5%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IRAK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715.458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656.482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-8,2%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İNGİLTERE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570.470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655.581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14,9%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A.B.D.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317.986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493.065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55,1%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İTALYA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445.755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481.638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8,0%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FRANSA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422.537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422.632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B.A.E.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204.946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363.804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77,5%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İSPANYA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305.395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345.025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13,0%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RUSYA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351.675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302.154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-14,1%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3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SUUDİ ARABİSTAN 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189.356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278.592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47,1%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7" marB="45727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TOPLAM (TİM)</a:t>
                      </a:r>
                    </a:p>
                  </a:txBody>
                  <a:tcPr marL="36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9.385.046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10.342.730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10,2%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574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_TIM_SABLON 1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PPT_TIM_SABLON 1</Template>
  <TotalTime>1704</TotalTime>
  <Words>1571</Words>
  <Application>Microsoft Office PowerPoint</Application>
  <PresentationFormat>Ekran Gösterisi (4:3)</PresentationFormat>
  <Paragraphs>794</Paragraphs>
  <Slides>18</Slides>
  <Notes>17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4" baseType="lpstr">
      <vt:lpstr>Arial</vt:lpstr>
      <vt:lpstr>Calibri</vt:lpstr>
      <vt:lpstr>Times New Roman</vt:lpstr>
      <vt:lpstr>Verdana</vt:lpstr>
      <vt:lpstr>Wingdings</vt:lpstr>
      <vt:lpstr>PPT_TIM_SABLON 1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Metin Tabalu</dc:creator>
  <cp:lastModifiedBy>Metin TABALU</cp:lastModifiedBy>
  <cp:revision>792</cp:revision>
  <cp:lastPrinted>2015-04-01T05:37:12Z</cp:lastPrinted>
  <dcterms:created xsi:type="dcterms:W3CDTF">2013-06-18T07:12:31Z</dcterms:created>
  <dcterms:modified xsi:type="dcterms:W3CDTF">2015-04-01T07:54:35Z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e88e9a67-f06f-43e3-b520-a31af5cd3350</vt:lpwstr>
  </property>
  <property fmtid="{D5CDD505-2E9C-101B-9397-08002B2CF9AE}" pid="3" name="TuprasClassification">
    <vt:lpwstr>GENEL</vt:lpwstr>
  </property>
</Properties>
</file>