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1"/>
  </p:notesMasterIdLst>
  <p:handoutMasterIdLst>
    <p:handoutMasterId r:id="rId72"/>
  </p:handoutMasterIdLst>
  <p:sldIdLst>
    <p:sldId id="765" r:id="rId2"/>
    <p:sldId id="766" r:id="rId3"/>
    <p:sldId id="767" r:id="rId4"/>
    <p:sldId id="768" r:id="rId5"/>
    <p:sldId id="323" r:id="rId6"/>
    <p:sldId id="313" r:id="rId7"/>
    <p:sldId id="687" r:id="rId8"/>
    <p:sldId id="688" r:id="rId9"/>
    <p:sldId id="832" r:id="rId10"/>
    <p:sldId id="689" r:id="rId11"/>
    <p:sldId id="691" r:id="rId12"/>
    <p:sldId id="868" r:id="rId13"/>
    <p:sldId id="830" r:id="rId14"/>
    <p:sldId id="831" r:id="rId15"/>
    <p:sldId id="826" r:id="rId16"/>
    <p:sldId id="692" r:id="rId17"/>
    <p:sldId id="827" r:id="rId18"/>
    <p:sldId id="828" r:id="rId19"/>
    <p:sldId id="870" r:id="rId20"/>
    <p:sldId id="770" r:id="rId21"/>
    <p:sldId id="674" r:id="rId22"/>
    <p:sldId id="833" r:id="rId23"/>
    <p:sldId id="773" r:id="rId24"/>
    <p:sldId id="871" r:id="rId25"/>
    <p:sldId id="837" r:id="rId26"/>
    <p:sldId id="772" r:id="rId27"/>
    <p:sldId id="771" r:id="rId28"/>
    <p:sldId id="834" r:id="rId29"/>
    <p:sldId id="839" r:id="rId30"/>
    <p:sldId id="840" r:id="rId31"/>
    <p:sldId id="835" r:id="rId32"/>
    <p:sldId id="841" r:id="rId33"/>
    <p:sldId id="836" r:id="rId34"/>
    <p:sldId id="842" r:id="rId35"/>
    <p:sldId id="861" r:id="rId36"/>
    <p:sldId id="769" r:id="rId37"/>
    <p:sldId id="746" r:id="rId38"/>
    <p:sldId id="724" r:id="rId39"/>
    <p:sldId id="725" r:id="rId40"/>
    <p:sldId id="726" r:id="rId41"/>
    <p:sldId id="727" r:id="rId42"/>
    <p:sldId id="469" r:id="rId43"/>
    <p:sldId id="873" r:id="rId44"/>
    <p:sldId id="874" r:id="rId45"/>
    <p:sldId id="867" r:id="rId46"/>
    <p:sldId id="824" r:id="rId47"/>
    <p:sldId id="829" r:id="rId48"/>
    <p:sldId id="764" r:id="rId49"/>
    <p:sldId id="875" r:id="rId50"/>
    <p:sldId id="776" r:id="rId51"/>
    <p:sldId id="823" r:id="rId52"/>
    <p:sldId id="780" r:id="rId53"/>
    <p:sldId id="779" r:id="rId54"/>
    <p:sldId id="778" r:id="rId55"/>
    <p:sldId id="777" r:id="rId56"/>
    <p:sldId id="781" r:id="rId57"/>
    <p:sldId id="878" r:id="rId58"/>
    <p:sldId id="774" r:id="rId59"/>
    <p:sldId id="775" r:id="rId60"/>
    <p:sldId id="686" r:id="rId61"/>
    <p:sldId id="877" r:id="rId62"/>
    <p:sldId id="882" r:id="rId63"/>
    <p:sldId id="884" r:id="rId64"/>
    <p:sldId id="883" r:id="rId65"/>
    <p:sldId id="678" r:id="rId66"/>
    <p:sldId id="761" r:id="rId67"/>
    <p:sldId id="876" r:id="rId68"/>
    <p:sldId id="879" r:id="rId69"/>
    <p:sldId id="408" r:id="rId70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Meiryo UI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C000"/>
    <a:srgbClr val="66C9E7"/>
    <a:srgbClr val="33B7DF"/>
    <a:srgbClr val="E6E6E6"/>
    <a:srgbClr val="F09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中間スタイル 3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中間スタイル 3 - アクセント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中間スタイル 3 - アクセント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中間スタイル 3 - アクセント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中間スタイル 3 - アクセント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間スタイル 3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スタイル (中間)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27" autoAdjust="0"/>
    <p:restoredTop sz="94686"/>
  </p:normalViewPr>
  <p:slideViewPr>
    <p:cSldViewPr snapToGrid="0" snapToObjects="1">
      <p:cViewPr varScale="1">
        <p:scale>
          <a:sx n="101" d="100"/>
          <a:sy n="101" d="100"/>
        </p:scale>
        <p:origin x="1710" y="120"/>
      </p:cViewPr>
      <p:guideLst>
        <p:guide orient="horz" pos="2160"/>
        <p:guide pos="283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426E5F5-3C6F-4C0D-87D3-5E3E8C51E1BB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806E7392-6B43-4489-80F7-90E5D72C33B9}" type="datetimeFigureOut">
              <a:rPr lang="ja-JP" altLang="en-US"/>
              <a:pPr>
                <a:defRPr/>
              </a:pPr>
              <a:t>2023/11/14</a:t>
            </a:fld>
            <a:endParaRPr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8A61DE4-60A1-46D5-BA9A-54CC41ED2744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8A61DE4-60A1-46D5-BA9A-54CC41ED2744}" type="slidenum">
              <a:rPr lang="ja-JP" altLang="en-US" smtClean="0"/>
              <a:pPr>
                <a:defRPr/>
              </a:pPr>
              <a:t>8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96096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26345-BB63-6546-B930-E2175619349F}" type="slidenum">
              <a:rPr kumimoji="1" lang="ja-JP" altLang="en-US" smtClean="0"/>
              <a:pPr/>
              <a:t>45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9687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26345-BB63-6546-B930-E2175619349F}" type="slidenum">
              <a:rPr kumimoji="1" lang="ja-JP" altLang="en-US" smtClean="0"/>
              <a:t>66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2356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表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000" y="5058888"/>
            <a:ext cx="8244000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00000"/>
              </a:lnSpc>
              <a:defRPr sz="3000" b="1" i="0">
                <a:latin typeface="+mn-lt"/>
                <a:ea typeface="+mj-ea"/>
                <a:cs typeface="ヒラギノ角ゴ Pro W6" panose="020B0600000000000000" pitchFamily="34" charset="-128"/>
              </a:defRPr>
            </a:lvl1pPr>
          </a:lstStyle>
          <a:p>
            <a:r>
              <a:rPr lang="en-US" altLang="ja-JP" dirty="0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450000" y="5957465"/>
            <a:ext cx="8244000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 baseline="0">
                <a:latin typeface="+mn-lt"/>
                <a:ea typeface="+mj-ea"/>
                <a:cs typeface="Hiragino Kaku Gothic Pro W6" charset="-128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altLang="ja-JP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中扉ペー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000" y="2921169"/>
            <a:ext cx="8244000" cy="101566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lnSpc>
                <a:spcPct val="100000"/>
              </a:lnSpc>
              <a:defRPr sz="6600" b="1" i="0">
                <a:latin typeface="+mn-lt"/>
                <a:ea typeface="+mn-ea"/>
                <a:cs typeface="ヒラギノ角ゴ Pro W6" panose="020B0600000000000000" pitchFamily="34" charset="-12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本文ペー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コネクタ 20"/>
          <p:cNvCxnSpPr/>
          <p:nvPr userDrawn="1"/>
        </p:nvCxnSpPr>
        <p:spPr>
          <a:xfrm>
            <a:off x="449263" y="990600"/>
            <a:ext cx="8248650" cy="0"/>
          </a:xfrm>
          <a:prstGeom prst="line">
            <a:avLst/>
          </a:prstGeom>
          <a:ln w="381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ctrTitle"/>
          </p:nvPr>
        </p:nvSpPr>
        <p:spPr>
          <a:xfrm>
            <a:off x="450001" y="360000"/>
            <a:ext cx="8244000" cy="46166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lnSpc>
                <a:spcPct val="100000"/>
              </a:lnSpc>
              <a:defRPr sz="3000" b="1" i="0">
                <a:latin typeface="+mn-lt"/>
                <a:ea typeface="+mn-ea"/>
                <a:cs typeface="ヒラギノ角ゴ Pro W6" panose="020B0600000000000000" pitchFamily="34" charset="-12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Text Placeholder 2"/>
          <p:cNvSpPr>
            <a:spLocks noGrp="1"/>
          </p:cNvSpPr>
          <p:nvPr>
            <p:ph type="body" idx="10"/>
          </p:nvPr>
        </p:nvSpPr>
        <p:spPr>
          <a:xfrm>
            <a:off x="450001" y="1180510"/>
            <a:ext cx="8244000" cy="83099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 b="0" i="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ja-JP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/>
          <p:nvPr userDrawn="1"/>
        </p:nvSpPr>
        <p:spPr>
          <a:xfrm>
            <a:off x="0" y="5957888"/>
            <a:ext cx="9144000" cy="900112"/>
          </a:xfrm>
          <a:custGeom>
            <a:avLst/>
            <a:gdLst>
              <a:gd name="connsiteX0" fmla="*/ 8694000 w 9144000"/>
              <a:gd name="connsiteY0" fmla="*/ 0 h 900000"/>
              <a:gd name="connsiteX1" fmla="*/ 9144000 w 9144000"/>
              <a:gd name="connsiteY1" fmla="*/ 0 h 900000"/>
              <a:gd name="connsiteX2" fmla="*/ 9144000 w 9144000"/>
              <a:gd name="connsiteY2" fmla="*/ 450000 h 900000"/>
              <a:gd name="connsiteX3" fmla="*/ 9144000 w 9144000"/>
              <a:gd name="connsiteY3" fmla="*/ 900000 h 900000"/>
              <a:gd name="connsiteX4" fmla="*/ 8694000 w 9144000"/>
              <a:gd name="connsiteY4" fmla="*/ 900000 h 900000"/>
              <a:gd name="connsiteX5" fmla="*/ 0 w 9144000"/>
              <a:gd name="connsiteY5" fmla="*/ 900000 h 900000"/>
              <a:gd name="connsiteX6" fmla="*/ 0 w 9144000"/>
              <a:gd name="connsiteY6" fmla="*/ 450000 h 900000"/>
              <a:gd name="connsiteX7" fmla="*/ 8694000 w 9144000"/>
              <a:gd name="connsiteY7" fmla="*/ 450000 h 9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900000">
                <a:moveTo>
                  <a:pt x="8694000" y="0"/>
                </a:moveTo>
                <a:lnTo>
                  <a:pt x="9144000" y="0"/>
                </a:lnTo>
                <a:lnTo>
                  <a:pt x="9144000" y="450000"/>
                </a:lnTo>
                <a:lnTo>
                  <a:pt x="9144000" y="900000"/>
                </a:lnTo>
                <a:lnTo>
                  <a:pt x="8694000" y="900000"/>
                </a:lnTo>
                <a:lnTo>
                  <a:pt x="0" y="900000"/>
                </a:lnTo>
                <a:lnTo>
                  <a:pt x="0" y="450000"/>
                </a:lnTo>
                <a:lnTo>
                  <a:pt x="8694000" y="450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pic>
        <p:nvPicPr>
          <p:cNvPr id="1028" name="図 15"/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0" y="6797675"/>
            <a:ext cx="9144000" cy="6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251825" y="6551613"/>
            <a:ext cx="174625" cy="1222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ja-JP"/>
            </a:defPPr>
            <a:lvl1pPr marL="0" algn="r" defTabSz="914400" rtl="0" eaLnBrk="1" latinLnBrk="0" hangingPunct="1">
              <a:defRPr kumimoji="1" sz="800" b="1" i="0" kern="1200">
                <a:solidFill>
                  <a:schemeClr val="tx1"/>
                </a:solidFill>
                <a:latin typeface="Hiragino Kaku Gothic Pro W6" charset="-128"/>
                <a:ea typeface="Hiragino Kaku Gothic Pro W6" charset="-128"/>
                <a:cs typeface="Hiragino Kaku Gothic Pro W6" charset="-128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C5FF6535-4E2D-440E-92FE-B75A2883D40D}" type="slidenum">
              <a:rPr lang="ja-JP" altLang="en-US" b="0" smtClean="0"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ja-JP" alt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8459788" y="6551176"/>
            <a:ext cx="173124" cy="12311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ja-JP"/>
            </a:defPPr>
            <a:lvl1pPr marL="0" algn="r" defTabSz="914400" rtl="0" eaLnBrk="1" latinLnBrk="0" hangingPunct="1">
              <a:defRPr kumimoji="1" sz="1200" b="1" i="0" kern="1200">
                <a:solidFill>
                  <a:schemeClr val="tx1"/>
                </a:solidFill>
                <a:latin typeface="Hiragino Kaku Gothic Pro W6" charset="-128"/>
                <a:ea typeface="Hiragino Kaku Gothic Pro W6" charset="-128"/>
                <a:cs typeface="Hiragino Kaku Gothic Pro W6" charset="-128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800" b="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GB" altLang="ja-JP" sz="800" b="0" dirty="0">
                <a:latin typeface="Arial" panose="020B0604020202020204" pitchFamily="34" charset="0"/>
                <a:cs typeface="Arial" panose="020B0604020202020204" pitchFamily="34" charset="0"/>
              </a:rPr>
              <a:t>69</a:t>
            </a:r>
            <a:endParaRPr lang="ja-JP" altLang="en-US" sz="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14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9726613" y="449263"/>
            <a:ext cx="1277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5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9726613" y="992188"/>
            <a:ext cx="12779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6C3D0F-9205-3F8E-AD99-5108BA5104ED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60946" y="-4008"/>
            <a:ext cx="967328" cy="96732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3" r:id="rId2"/>
    <p:sldLayoutId id="2147483665" r:id="rId3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 kern="1200">
          <a:solidFill>
            <a:schemeClr val="tx1"/>
          </a:solidFill>
          <a:latin typeface="Hiragino Kaku Gothic Pro W6" charset="-128"/>
          <a:ea typeface="Hiragino Kaku Gothic Pro W6" charset="-128"/>
          <a:cs typeface="Hiragino Kaku Gothic Pro W6" charset="-128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Hiragino Kaku Gothic Pro W6"/>
          <a:ea typeface="Hiragino Kaku Gothic Pro W6"/>
          <a:cs typeface="Hiragino Kaku Gothic Pro W6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sv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emf"/><Relationship Id="rId7" Type="http://schemas.microsoft.com/office/2007/relationships/hdphoto" Target="../media/hdphoto1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emf"/><Relationship Id="rId7" Type="http://schemas.openxmlformats.org/officeDocument/2006/relationships/image" Target="../media/image59.png"/><Relationship Id="rId12" Type="http://schemas.openxmlformats.org/officeDocument/2006/relationships/image" Target="../media/image62.png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8.emf"/><Relationship Id="rId11" Type="http://schemas.openxmlformats.org/officeDocument/2006/relationships/image" Target="../media/image35.png"/><Relationship Id="rId5" Type="http://schemas.openxmlformats.org/officeDocument/2006/relationships/image" Target="../media/image57.emf"/><Relationship Id="rId10" Type="http://schemas.openxmlformats.org/officeDocument/2006/relationships/hyperlink" Target="2020%20Drill%20Scenario.xls" TargetMode="External"/><Relationship Id="rId4" Type="http://schemas.openxmlformats.org/officeDocument/2006/relationships/image" Target="../media/image56.emf"/><Relationship Id="rId9" Type="http://schemas.openxmlformats.org/officeDocument/2006/relationships/image" Target="../media/image6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5.png"/><Relationship Id="rId4" Type="http://schemas.openxmlformats.org/officeDocument/2006/relationships/image" Target="../media/image8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package" Target="../embeddings/Microsoft_Excel_Worksheet.xlsx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5.png"/><Relationship Id="rId4" Type="http://schemas.openxmlformats.org/officeDocument/2006/relationships/image" Target="../media/image9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5.pn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5.png"/><Relationship Id="rId4" Type="http://schemas.openxmlformats.org/officeDocument/2006/relationships/image" Target="../media/image10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5.pn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eg"/><Relationship Id="rId3" Type="http://schemas.openxmlformats.org/officeDocument/2006/relationships/image" Target="../media/image111.jpeg"/><Relationship Id="rId7" Type="http://schemas.openxmlformats.org/officeDocument/2006/relationships/image" Target="../media/image115.jpeg"/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Relationship Id="rId9" Type="http://schemas.openxmlformats.org/officeDocument/2006/relationships/image" Target="../media/image9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1.emf"/><Relationship Id="rId4" Type="http://schemas.openxmlformats.org/officeDocument/2006/relationships/image" Target="../media/image11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23.png"/><Relationship Id="rId7" Type="http://schemas.openxmlformats.org/officeDocument/2006/relationships/image" Target="../media/image127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6.emf"/><Relationship Id="rId5" Type="http://schemas.openxmlformats.org/officeDocument/2006/relationships/image" Target="../media/image125.emf"/><Relationship Id="rId10" Type="http://schemas.openxmlformats.org/officeDocument/2006/relationships/image" Target="../media/image130.png"/><Relationship Id="rId4" Type="http://schemas.openxmlformats.org/officeDocument/2006/relationships/image" Target="../media/image124.emf"/><Relationship Id="rId9" Type="http://schemas.openxmlformats.org/officeDocument/2006/relationships/image" Target="../media/image12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emf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7" Type="http://schemas.openxmlformats.org/officeDocument/2006/relationships/image" Target="../media/image136.emf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7.png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emf"/><Relationship Id="rId2" Type="http://schemas.openxmlformats.org/officeDocument/2006/relationships/image" Target="../media/image139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7.png"/><Relationship Id="rId5" Type="http://schemas.openxmlformats.org/officeDocument/2006/relationships/image" Target="../media/image124.emf"/><Relationship Id="rId4" Type="http://schemas.openxmlformats.org/officeDocument/2006/relationships/image" Target="../media/image126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7.png"/><Relationship Id="rId5" Type="http://schemas.openxmlformats.org/officeDocument/2006/relationships/image" Target="../media/image126.emf"/><Relationship Id="rId4" Type="http://schemas.openxmlformats.org/officeDocument/2006/relationships/image" Target="../media/image124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png"/><Relationship Id="rId3" Type="http://schemas.openxmlformats.org/officeDocument/2006/relationships/image" Target="../media/image150.jpeg"/><Relationship Id="rId7" Type="http://schemas.openxmlformats.org/officeDocument/2006/relationships/image" Target="../media/image154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3.jpeg"/><Relationship Id="rId5" Type="http://schemas.openxmlformats.org/officeDocument/2006/relationships/image" Target="../media/image152.png"/><Relationship Id="rId10" Type="http://schemas.openxmlformats.org/officeDocument/2006/relationships/image" Target="../media/image143.png"/><Relationship Id="rId4" Type="http://schemas.openxmlformats.org/officeDocument/2006/relationships/image" Target="../media/image151.jpeg"/><Relationship Id="rId9" Type="http://schemas.openxmlformats.org/officeDocument/2006/relationships/image" Target="../media/image156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4.png"/><Relationship Id="rId5" Type="http://schemas.openxmlformats.org/officeDocument/2006/relationships/image" Target="../media/image163.png"/><Relationship Id="rId4" Type="http://schemas.openxmlformats.org/officeDocument/2006/relationships/image" Target="../media/image16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6.png"/><Relationship Id="rId4" Type="http://schemas.openxmlformats.org/officeDocument/2006/relationships/image" Target="../media/image17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7" Type="http://schemas.openxmlformats.org/officeDocument/2006/relationships/image" Target="../media/image17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7.png"/><Relationship Id="rId5" Type="http://schemas.openxmlformats.org/officeDocument/2006/relationships/image" Target="../media/image176.png"/><Relationship Id="rId4" Type="http://schemas.openxmlformats.org/officeDocument/2006/relationships/image" Target="../media/image17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7B0C2-1D8C-0F57-67B3-7CB2D7315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200" y="1115673"/>
            <a:ext cx="8244000" cy="1107996"/>
          </a:xfrm>
        </p:spPr>
        <p:txBody>
          <a:bodyPr/>
          <a:lstStyle/>
          <a:p>
            <a:pPr algn="ctr"/>
            <a:r>
              <a:rPr lang="en-GB" sz="3600" dirty="0"/>
              <a:t>Deprem Risk </a:t>
            </a:r>
            <a:r>
              <a:rPr lang="en-GB" sz="3600" dirty="0" err="1"/>
              <a:t>Yönetimi</a:t>
            </a:r>
            <a:r>
              <a:rPr lang="en-GB" sz="3600" dirty="0"/>
              <a:t> </a:t>
            </a:r>
            <a:r>
              <a:rPr lang="en-GB" sz="3600" dirty="0" err="1"/>
              <a:t>Kılavuzu</a:t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6" name="Resim 5" descr="metin, yazı tipi, logo, simge, sembol içeren bir resim&#10;&#10;Açıklama otomatik olarak oluşturuldu">
            <a:extLst>
              <a:ext uri="{FF2B5EF4-FFF2-40B4-BE49-F238E27FC236}">
                <a16:creationId xmlns:a16="http://schemas.microsoft.com/office/drawing/2014/main" id="{A1736F12-06DC-CB31-224D-BE0E7CB40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581" y="2421228"/>
            <a:ext cx="2092838" cy="284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362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タイトル 4">
            <a:extLst>
              <a:ext uri="{FF2B5EF4-FFF2-40B4-BE49-F238E27FC236}">
                <a16:creationId xmlns:a16="http://schemas.microsoft.com/office/drawing/2014/main" id="{3A464B1C-F2F1-4370-B297-70671CF67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9431" y="453403"/>
            <a:ext cx="7065497" cy="553998"/>
          </a:xfrm>
        </p:spPr>
        <p:txBody>
          <a:bodyPr/>
          <a:lstStyle/>
          <a:p>
            <a:r>
              <a:rPr kumimoji="1" lang="en-US" altLang="ja-JP" sz="3600" err="1">
                <a:latin typeface="+mj-lt"/>
              </a:rPr>
              <a:t>Feragat</a:t>
            </a:r>
            <a:endParaRPr kumimoji="1" lang="ja-JP" altLang="en-US" sz="3600">
              <a:latin typeface="+mj-lt"/>
            </a:endParaRPr>
          </a:p>
        </p:txBody>
      </p:sp>
      <p:sp>
        <p:nvSpPr>
          <p:cNvPr id="20" name="テキスト プレースホルダー 2">
            <a:extLst>
              <a:ext uri="{FF2B5EF4-FFF2-40B4-BE49-F238E27FC236}">
                <a16:creationId xmlns:a16="http://schemas.microsoft.com/office/drawing/2014/main" id="{68A914F4-AB40-4EF9-B1B0-03881ED74A3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09430" y="1223415"/>
            <a:ext cx="8246297" cy="3718967"/>
          </a:xfrm>
        </p:spPr>
        <p:txBody>
          <a:bodyPr/>
          <a:lstStyle/>
          <a:p>
            <a:pPr algn="just"/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belgedeki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bilgilerin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bilimsel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kanuni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dayanağı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olmadığı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gibi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sadece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tavsiye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amaçlı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hazırlanmıştır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endParaRPr lang="en-US" altLang="ja-JP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Burada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paylaşılan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bilgileri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lütfen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kendi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koşullarınıza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bulunduğunuz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bölge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ülkenin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kanun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regülasyonlarına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göre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değerlendirerek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kendi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aksiyonlarınızı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oluşturunuz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altLang="ja-JP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TAYSAD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burada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paylaşılan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bilgiler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nedeniyle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oluşabilecek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herhangi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zarardan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sorumlu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000" dirty="0" err="1">
                <a:latin typeface="Arial" panose="020B0604020202020204" pitchFamily="34" charset="0"/>
                <a:cs typeface="Arial" panose="020B0604020202020204" pitchFamily="34" charset="0"/>
              </a:rPr>
              <a:t>değildir</a:t>
            </a:r>
            <a:r>
              <a:rPr lang="en-US" altLang="ja-JP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Blip>
                <a:blip r:embed="rId2"/>
              </a:buBlip>
            </a:pPr>
            <a:endParaRPr kumimoji="1" lang="ja-JP" altLang="en-US" sz="2000" dirty="0">
              <a:latin typeface="+mj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CC1AA4-CC80-4834-9CE1-4E0E0D3005E0}"/>
              </a:ext>
            </a:extLst>
          </p:cNvPr>
          <p:cNvSpPr/>
          <p:nvPr/>
        </p:nvSpPr>
        <p:spPr>
          <a:xfrm>
            <a:off x="-1" y="6511630"/>
            <a:ext cx="8159931" cy="2462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E46C78-48B1-41CE-9C08-440DF217F811}"/>
              </a:ext>
            </a:extLst>
          </p:cNvPr>
          <p:cNvSpPr/>
          <p:nvPr/>
        </p:nvSpPr>
        <p:spPr>
          <a:xfrm>
            <a:off x="9675223" y="243840"/>
            <a:ext cx="1419497" cy="126274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64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タイトル 4">
            <a:extLst>
              <a:ext uri="{FF2B5EF4-FFF2-40B4-BE49-F238E27FC236}">
                <a16:creationId xmlns:a16="http://schemas.microsoft.com/office/drawing/2014/main" id="{3A464B1C-F2F1-4370-B297-70671CF67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9431" y="453403"/>
            <a:ext cx="7065497" cy="553998"/>
          </a:xfrm>
        </p:spPr>
        <p:txBody>
          <a:bodyPr/>
          <a:lstStyle/>
          <a:p>
            <a:r>
              <a:rPr kumimoji="1" lang="en-US" altLang="ja-JP" sz="3600" dirty="0" err="1">
                <a:latin typeface="+mj-lt"/>
              </a:rPr>
              <a:t>Amaç</a:t>
            </a:r>
            <a:r>
              <a:rPr kumimoji="1" lang="en-US" altLang="ja-JP" sz="3600" dirty="0">
                <a:latin typeface="+mj-lt"/>
              </a:rPr>
              <a:t> </a:t>
            </a:r>
            <a:r>
              <a:rPr kumimoji="1" lang="en-US" altLang="ja-JP" sz="3600" dirty="0" err="1">
                <a:latin typeface="+mj-lt"/>
              </a:rPr>
              <a:t>ve</a:t>
            </a:r>
            <a:r>
              <a:rPr kumimoji="1" lang="en-US" altLang="ja-JP" sz="3600" dirty="0">
                <a:latin typeface="+mj-lt"/>
              </a:rPr>
              <a:t> </a:t>
            </a:r>
            <a:r>
              <a:rPr kumimoji="1" lang="en-US" altLang="ja-JP" sz="3600" dirty="0" err="1">
                <a:latin typeface="+mj-lt"/>
              </a:rPr>
              <a:t>Prensipler</a:t>
            </a:r>
            <a:endParaRPr kumimoji="1" lang="ja-JP" altLang="en-US" sz="3600" dirty="0">
              <a:latin typeface="+mj-lt"/>
            </a:endParaRPr>
          </a:p>
        </p:txBody>
      </p:sp>
      <p:sp>
        <p:nvSpPr>
          <p:cNvPr id="20" name="テキスト プレースホルダー 2">
            <a:extLst>
              <a:ext uri="{FF2B5EF4-FFF2-40B4-BE49-F238E27FC236}">
                <a16:creationId xmlns:a16="http://schemas.microsoft.com/office/drawing/2014/main" id="{68A914F4-AB40-4EF9-B1B0-03881ED74A3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09431" y="1223415"/>
            <a:ext cx="7515370" cy="2426305"/>
          </a:xfrm>
        </p:spPr>
        <p:txBody>
          <a:bodyPr/>
          <a:lstStyle/>
          <a:p>
            <a:r>
              <a:rPr lang="en-US" altLang="ja-JP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Amaç</a:t>
            </a:r>
            <a:r>
              <a:rPr lang="en-US" altLang="ja-JP" sz="2000" b="1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r>
              <a:rPr lang="en-US" altLang="ja-JP" sz="1400" dirty="0" err="1"/>
              <a:t>Deprem</a:t>
            </a:r>
            <a:r>
              <a:rPr lang="en-US" altLang="ja-JP" sz="1400" dirty="0"/>
              <a:t> </a:t>
            </a:r>
            <a:r>
              <a:rPr lang="en-US" altLang="ja-JP" sz="1400" dirty="0" err="1"/>
              <a:t>riski</a:t>
            </a:r>
            <a:r>
              <a:rPr lang="en-US" altLang="ja-JP" sz="1400" dirty="0"/>
              <a:t> </a:t>
            </a:r>
            <a:r>
              <a:rPr lang="en-US" altLang="ja-JP" sz="1400" dirty="0" err="1"/>
              <a:t>nedeniyle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fabrikalarımızda</a:t>
            </a:r>
            <a:r>
              <a:rPr lang="en-US" altLang="ja-JP" sz="1400" dirty="0"/>
              <a:t> </a:t>
            </a:r>
            <a:r>
              <a:rPr lang="en-US" altLang="ja-JP" sz="1400" dirty="0" err="1"/>
              <a:t>gerekli</a:t>
            </a:r>
            <a:r>
              <a:rPr lang="en-US" altLang="ja-JP" sz="1400" dirty="0"/>
              <a:t> </a:t>
            </a:r>
            <a:r>
              <a:rPr lang="en-US" altLang="ja-JP" sz="1400" dirty="0" err="1"/>
              <a:t>tedbiri</a:t>
            </a:r>
            <a:r>
              <a:rPr lang="en-US" altLang="ja-JP" sz="1400" dirty="0"/>
              <a:t> </a:t>
            </a:r>
            <a:r>
              <a:rPr lang="en-US" altLang="ja-JP" sz="1400" dirty="0" err="1"/>
              <a:t>almak</a:t>
            </a:r>
            <a:r>
              <a:rPr lang="en-US" altLang="ja-JP" sz="1400" dirty="0"/>
              <a:t> </a:t>
            </a:r>
            <a:r>
              <a:rPr lang="en-US" altLang="ja-JP" sz="1400" dirty="0" err="1"/>
              <a:t>ve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üretime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verilen</a:t>
            </a:r>
            <a:r>
              <a:rPr lang="en-US" altLang="ja-JP" sz="1400" dirty="0"/>
              <a:t> </a:t>
            </a:r>
            <a:r>
              <a:rPr lang="en-US" altLang="ja-JP" sz="1400" dirty="0" err="1"/>
              <a:t>aradan</a:t>
            </a:r>
            <a:r>
              <a:rPr lang="en-US" altLang="ja-JP" sz="1400" dirty="0"/>
              <a:t> </a:t>
            </a:r>
            <a:r>
              <a:rPr lang="en-US" altLang="ja-JP" sz="1400" dirty="0" err="1"/>
              <a:t>dönüşte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müşterimize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verdiğimiz</a:t>
            </a:r>
            <a:r>
              <a:rPr lang="en-US" altLang="ja-JP" sz="1400" dirty="0"/>
              <a:t> </a:t>
            </a:r>
            <a:r>
              <a:rPr lang="en-US" altLang="ja-JP" sz="1400" dirty="0" err="1"/>
              <a:t>hizmeti</a:t>
            </a:r>
            <a:r>
              <a:rPr lang="en-US" altLang="ja-JP" sz="1400" dirty="0"/>
              <a:t> </a:t>
            </a:r>
            <a:r>
              <a:rPr lang="en-US" altLang="ja-JP" sz="1400" dirty="0" err="1"/>
              <a:t>kriz</a:t>
            </a:r>
            <a:r>
              <a:rPr lang="en-US" altLang="ja-JP" sz="1400" dirty="0"/>
              <a:t> </a:t>
            </a:r>
            <a:r>
              <a:rPr lang="en-US" altLang="ja-JP" sz="1400" dirty="0" err="1"/>
              <a:t>öncesi</a:t>
            </a:r>
            <a:r>
              <a:rPr lang="en-US" altLang="ja-JP" sz="1400" dirty="0"/>
              <a:t> </a:t>
            </a:r>
            <a:r>
              <a:rPr lang="en-US" altLang="ja-JP" sz="1400" dirty="0" err="1"/>
              <a:t>koşullarda</a:t>
            </a:r>
            <a:r>
              <a:rPr lang="en-US" altLang="ja-JP" sz="1400" dirty="0"/>
              <a:t> </a:t>
            </a:r>
            <a:r>
              <a:rPr lang="en-US" altLang="ja-JP" sz="1400" dirty="0" err="1"/>
              <a:t>vermeye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devam</a:t>
            </a:r>
            <a:r>
              <a:rPr lang="en-US" altLang="ja-JP" sz="1400" dirty="0"/>
              <a:t> </a:t>
            </a:r>
            <a:r>
              <a:rPr lang="en-US" altLang="ja-JP" sz="1400" dirty="0" err="1"/>
              <a:t>etmek</a:t>
            </a:r>
            <a:r>
              <a:rPr lang="en-US" altLang="ja-JP" sz="1400" dirty="0"/>
              <a:t>. </a:t>
            </a:r>
          </a:p>
          <a:p>
            <a:r>
              <a:rPr lang="en-US" altLang="ja-JP" sz="2000" b="1" u="sng" dirty="0" err="1"/>
              <a:t>Öncelikler</a:t>
            </a:r>
            <a:r>
              <a:rPr lang="en-US" altLang="ja-JP" sz="2000" b="1" u="sng" dirty="0"/>
              <a:t> : </a:t>
            </a:r>
            <a:r>
              <a:rPr lang="en-US" altLang="ja-JP" sz="2000" b="1" dirty="0"/>
              <a:t>C-SQDC  </a:t>
            </a:r>
          </a:p>
          <a:p>
            <a:r>
              <a:rPr lang="en-US" altLang="ja-JP" sz="1400" dirty="0" err="1"/>
              <a:t>Kanuna</a:t>
            </a:r>
            <a:r>
              <a:rPr lang="en-US" altLang="ja-JP" sz="1400" dirty="0"/>
              <a:t> </a:t>
            </a:r>
            <a:r>
              <a:rPr lang="en-US" altLang="ja-JP" sz="1400" dirty="0" err="1"/>
              <a:t>Uyum</a:t>
            </a:r>
            <a:r>
              <a:rPr lang="en-US" altLang="ja-JP" sz="1400" dirty="0"/>
              <a:t> -  </a:t>
            </a:r>
            <a:r>
              <a:rPr lang="en-US" altLang="ja-JP" sz="1400" dirty="0" err="1"/>
              <a:t>İş</a:t>
            </a:r>
            <a:r>
              <a:rPr lang="en-US" altLang="ja-JP" sz="1400" dirty="0"/>
              <a:t> </a:t>
            </a:r>
            <a:r>
              <a:rPr lang="en-US" altLang="ja-JP" sz="1400" dirty="0" err="1"/>
              <a:t>Güvenliği</a:t>
            </a:r>
            <a:r>
              <a:rPr lang="en-US" altLang="ja-JP" sz="1400" dirty="0"/>
              <a:t> -  </a:t>
            </a:r>
            <a:r>
              <a:rPr lang="en-US" altLang="ja-JP" sz="1400" dirty="0" err="1"/>
              <a:t>Kalite</a:t>
            </a:r>
            <a:r>
              <a:rPr lang="en-US" altLang="ja-JP" sz="1400" dirty="0"/>
              <a:t> – </a:t>
            </a:r>
            <a:r>
              <a:rPr lang="en-US" altLang="ja-JP" sz="1400" dirty="0" err="1"/>
              <a:t>Sevkiyat</a:t>
            </a:r>
            <a:r>
              <a:rPr lang="en-US" altLang="ja-JP" sz="1400" dirty="0"/>
              <a:t>  - </a:t>
            </a:r>
            <a:r>
              <a:rPr lang="en-US" altLang="ja-JP" sz="1400" dirty="0" err="1"/>
              <a:t>Maliyet</a:t>
            </a:r>
            <a:endParaRPr lang="en-US" altLang="ja-JP" sz="1400" dirty="0"/>
          </a:p>
          <a:p>
            <a:r>
              <a:rPr lang="en-US" altLang="ja-JP" sz="2000" b="1" dirty="0" err="1"/>
              <a:t>Odak</a:t>
            </a:r>
            <a:r>
              <a:rPr lang="en-US" altLang="ja-JP" sz="2000" b="1" dirty="0"/>
              <a:t> </a:t>
            </a:r>
            <a:r>
              <a:rPr lang="en-US" altLang="ja-JP" sz="2000" b="1" dirty="0" err="1"/>
              <a:t>Noktaları</a:t>
            </a:r>
            <a:r>
              <a:rPr lang="en-US" altLang="ja-JP" sz="2000" b="1" dirty="0"/>
              <a:t> : 8M </a:t>
            </a:r>
          </a:p>
          <a:p>
            <a:r>
              <a:rPr lang="en-US" altLang="ja-JP" sz="1400" dirty="0" err="1"/>
              <a:t>Kişi</a:t>
            </a:r>
            <a:r>
              <a:rPr lang="en-US" altLang="ja-JP" sz="1400" dirty="0"/>
              <a:t> – </a:t>
            </a:r>
            <a:r>
              <a:rPr lang="en-US" altLang="ja-JP" sz="1400" dirty="0" err="1"/>
              <a:t>Metod</a:t>
            </a:r>
            <a:r>
              <a:rPr lang="en-US" altLang="ja-JP" sz="1400" dirty="0"/>
              <a:t> – </a:t>
            </a:r>
            <a:r>
              <a:rPr lang="en-US" altLang="ja-JP" sz="1400" dirty="0" err="1"/>
              <a:t>Malzeme</a:t>
            </a:r>
            <a:r>
              <a:rPr lang="en-US" altLang="ja-JP" sz="1400" dirty="0"/>
              <a:t> – </a:t>
            </a:r>
            <a:r>
              <a:rPr lang="en-US" altLang="ja-JP" sz="1400" dirty="0" err="1"/>
              <a:t>Makina</a:t>
            </a:r>
            <a:r>
              <a:rPr lang="en-US" altLang="ja-JP" sz="1400" dirty="0"/>
              <a:t> – Para – </a:t>
            </a:r>
            <a:r>
              <a:rPr lang="en-US" altLang="ja-JP" sz="1400" dirty="0" err="1"/>
              <a:t>Bakım</a:t>
            </a:r>
            <a:r>
              <a:rPr lang="en-US" altLang="ja-JP" sz="1400" dirty="0"/>
              <a:t> - </a:t>
            </a:r>
            <a:r>
              <a:rPr lang="en-US" altLang="ja-JP" sz="1400" dirty="0" err="1"/>
              <a:t>Ölçme</a:t>
            </a:r>
            <a:r>
              <a:rPr lang="en-US" altLang="ja-JP" sz="1400" dirty="0"/>
              <a:t> </a:t>
            </a:r>
            <a:r>
              <a:rPr lang="en-US" altLang="ja-JP" sz="1400" dirty="0" err="1"/>
              <a:t>değerlendirme</a:t>
            </a:r>
            <a:r>
              <a:rPr lang="en-US" altLang="ja-JP" sz="1400" dirty="0"/>
              <a:t> - </a:t>
            </a:r>
            <a:r>
              <a:rPr lang="en-US" altLang="ja-JP" sz="1400" dirty="0" err="1"/>
              <a:t>Yönetim</a:t>
            </a:r>
            <a:r>
              <a:rPr lang="en-US" altLang="ja-JP" sz="1400" dirty="0"/>
              <a:t>       </a:t>
            </a:r>
          </a:p>
        </p:txBody>
      </p:sp>
      <p:sp>
        <p:nvSpPr>
          <p:cNvPr id="6" name="テキスト プレースホルダー 2">
            <a:extLst>
              <a:ext uri="{FF2B5EF4-FFF2-40B4-BE49-F238E27FC236}">
                <a16:creationId xmlns:a16="http://schemas.microsoft.com/office/drawing/2014/main" id="{561D9BA1-744F-48C0-B04F-7F55743AA43F}"/>
              </a:ext>
            </a:extLst>
          </p:cNvPr>
          <p:cNvSpPr txBox="1">
            <a:spLocks/>
          </p:cNvSpPr>
          <p:nvPr/>
        </p:nvSpPr>
        <p:spPr>
          <a:xfrm>
            <a:off x="409431" y="4032783"/>
            <a:ext cx="8194638" cy="168251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Prensipler</a:t>
            </a:r>
            <a:r>
              <a:rPr lang="en-US" altLang="ja-JP" sz="2000" b="1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  <a:endParaRPr lang="en-US" altLang="ja-JP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Blip>
                <a:blip r:embed="rId2"/>
              </a:buBlip>
            </a:pP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Depreme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karşı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tedbirleri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yüksek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seviyede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tamamlamak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Blip>
                <a:blip r:embed="rId2"/>
              </a:buBlip>
            </a:pP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Yaralı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ihtiyacı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olan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tüm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çalışanlarımıza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hızlı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şekilde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destek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sağlamak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Blip>
                <a:blip r:embed="rId2"/>
              </a:buBlip>
            </a:pP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Depreme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her zaman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hazır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hale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gelmek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Blip>
                <a:blip r:embed="rId2"/>
              </a:buBlip>
            </a:pP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Depreme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karşı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tüm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çalışanlarımıza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dirty="0" err="1">
                <a:latin typeface="Arial" panose="020B0604020202020204" pitchFamily="34" charset="0"/>
                <a:cs typeface="Arial" panose="020B0604020202020204" pitchFamily="34" charset="0"/>
              </a:rPr>
              <a:t>işbirliklerimize</a:t>
            </a:r>
            <a:r>
              <a:rPr lang="en-US" altLang="ja-JP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farkındalık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kazandırmak</a:t>
            </a:r>
            <a:r>
              <a:rPr lang="en-US" altLang="ja-JP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482A0B-EF67-4A13-81FE-DEA6BE5ECC5A}"/>
              </a:ext>
            </a:extLst>
          </p:cNvPr>
          <p:cNvSpPr/>
          <p:nvPr/>
        </p:nvSpPr>
        <p:spPr>
          <a:xfrm>
            <a:off x="-1" y="6511630"/>
            <a:ext cx="8159931" cy="2462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7A04CB-3898-42E7-8AC7-E1C3AF24DDF4}"/>
              </a:ext>
            </a:extLst>
          </p:cNvPr>
          <p:cNvSpPr/>
          <p:nvPr/>
        </p:nvSpPr>
        <p:spPr>
          <a:xfrm>
            <a:off x="9675223" y="235131"/>
            <a:ext cx="1419497" cy="126274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196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タイトル 4">
            <a:extLst>
              <a:ext uri="{FF2B5EF4-FFF2-40B4-BE49-F238E27FC236}">
                <a16:creationId xmlns:a16="http://schemas.microsoft.com/office/drawing/2014/main" id="{3A464B1C-F2F1-4370-B297-70671CF67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9431" y="453403"/>
            <a:ext cx="7065497" cy="553998"/>
          </a:xfrm>
        </p:spPr>
        <p:txBody>
          <a:bodyPr/>
          <a:lstStyle/>
          <a:p>
            <a:r>
              <a:rPr lang="en-US" altLang="ja-JP" sz="3600" err="1">
                <a:latin typeface="+mj-lt"/>
              </a:rPr>
              <a:t>İçindekiler</a:t>
            </a:r>
            <a:endParaRPr kumimoji="1" lang="ja-JP" altLang="en-US" sz="3600">
              <a:latin typeface="+mj-lt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758FFD4-D3DB-4F67-94ED-739594A9D935}"/>
              </a:ext>
            </a:extLst>
          </p:cNvPr>
          <p:cNvGrpSpPr/>
          <p:nvPr/>
        </p:nvGrpSpPr>
        <p:grpSpPr>
          <a:xfrm>
            <a:off x="286142" y="1082918"/>
            <a:ext cx="4285858" cy="601924"/>
            <a:chOff x="443028" y="1082918"/>
            <a:chExt cx="4285858" cy="601924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654AA74-C226-48D4-A7B4-DAF75445EB1E}"/>
                </a:ext>
              </a:extLst>
            </p:cNvPr>
            <p:cNvSpPr/>
            <p:nvPr/>
          </p:nvSpPr>
          <p:spPr>
            <a:xfrm>
              <a:off x="1140268" y="1200046"/>
              <a:ext cx="3457433" cy="40412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66C9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0" name="タイトル 4">
              <a:extLst>
                <a:ext uri="{FF2B5EF4-FFF2-40B4-BE49-F238E27FC236}">
                  <a16:creationId xmlns:a16="http://schemas.microsoft.com/office/drawing/2014/main" id="{68737FB1-F2A7-4B7F-8E9D-4581DF7C3041}"/>
                </a:ext>
              </a:extLst>
            </p:cNvPr>
            <p:cNvSpPr txBox="1">
              <a:spLocks/>
            </p:cNvSpPr>
            <p:nvPr/>
          </p:nvSpPr>
          <p:spPr>
            <a:xfrm>
              <a:off x="1207776" y="1278996"/>
              <a:ext cx="3521110" cy="246221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>
              <a:lvl1pPr algn="l" defTabSz="91440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kumimoji="1" sz="6600" b="1" i="0" kern="1200">
                  <a:solidFill>
                    <a:schemeClr val="tx1"/>
                  </a:solidFill>
                  <a:latin typeface="+mn-lt"/>
                  <a:ea typeface="+mn-ea"/>
                  <a:cs typeface="ヒラギノ角ゴ Pro W6" panose="020B0600000000000000" pitchFamily="34" charset="-128"/>
                </a:defRPr>
              </a:lvl1pPr>
            </a:lstStyle>
            <a:p>
              <a:r>
                <a:rPr lang="en-US" altLang="ja-JP" sz="1600" dirty="0"/>
                <a:t>1. </a:t>
              </a:r>
              <a:r>
                <a:rPr lang="en-US" altLang="ja-JP" sz="1600" dirty="0" err="1"/>
                <a:t>Farkındalık</a:t>
              </a:r>
              <a:endParaRPr lang="ja-JP" altLang="en-US" sz="1600" dirty="0"/>
            </a:p>
          </p:txBody>
        </p:sp>
        <p:pic>
          <p:nvPicPr>
            <p:cNvPr id="4" name="Graphic 3" descr="Hierarchy">
              <a:extLst>
                <a:ext uri="{FF2B5EF4-FFF2-40B4-BE49-F238E27FC236}">
                  <a16:creationId xmlns:a16="http://schemas.microsoft.com/office/drawing/2014/main" id="{7E8BDB0D-1BDF-47BA-8298-1CA05CFF8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43028" y="1082918"/>
              <a:ext cx="601924" cy="601924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E1FB81B-D83C-43DE-83BA-D58416488442}"/>
              </a:ext>
            </a:extLst>
          </p:cNvPr>
          <p:cNvGrpSpPr/>
          <p:nvPr/>
        </p:nvGrpSpPr>
        <p:grpSpPr>
          <a:xfrm>
            <a:off x="293233" y="3611392"/>
            <a:ext cx="4233605" cy="618308"/>
            <a:chOff x="443028" y="1955538"/>
            <a:chExt cx="4233605" cy="618308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C33062BB-0EA5-4180-B476-BF1A774A4FB0}"/>
                </a:ext>
              </a:extLst>
            </p:cNvPr>
            <p:cNvSpPr/>
            <p:nvPr/>
          </p:nvSpPr>
          <p:spPr>
            <a:xfrm>
              <a:off x="1140268" y="2086983"/>
              <a:ext cx="3457433" cy="40412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66C9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31" name="タイトル 4">
              <a:extLst>
                <a:ext uri="{FF2B5EF4-FFF2-40B4-BE49-F238E27FC236}">
                  <a16:creationId xmlns:a16="http://schemas.microsoft.com/office/drawing/2014/main" id="{44D6B3F7-E8DD-4524-B068-C423B79137D4}"/>
                </a:ext>
              </a:extLst>
            </p:cNvPr>
            <p:cNvSpPr txBox="1">
              <a:spLocks/>
            </p:cNvSpPr>
            <p:nvPr/>
          </p:nvSpPr>
          <p:spPr>
            <a:xfrm>
              <a:off x="1155523" y="2172156"/>
              <a:ext cx="3521110" cy="246221"/>
            </a:xfrm>
            <a:prstGeom prst="rect">
              <a:avLst/>
            </a:prstGeom>
          </p:spPr>
          <p:txBody>
            <a:bodyPr wrap="square" lIns="0" tIns="0" rIns="0" bIns="0" anchor="t">
              <a:spAutoFit/>
            </a:bodyPr>
            <a:lstStyle>
              <a:lvl1pPr algn="l" defTabSz="91440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kumimoji="1" sz="6600" b="1" i="0" kern="1200">
                  <a:solidFill>
                    <a:schemeClr val="tx1"/>
                  </a:solidFill>
                  <a:latin typeface="+mn-lt"/>
                  <a:ea typeface="+mn-ea"/>
                  <a:cs typeface="ヒラギノ角ゴ Pro W6" panose="020B0600000000000000" pitchFamily="34" charset="-128"/>
                </a:defRPr>
              </a:lvl1pPr>
            </a:lstStyle>
            <a:p>
              <a:r>
                <a:rPr lang="en-US" altLang="ja-JP" sz="1600" dirty="0"/>
                <a:t>2. </a:t>
              </a:r>
              <a:r>
                <a:rPr lang="en-US" altLang="ja-JP" sz="1600" dirty="0" err="1"/>
                <a:t>Deprem</a:t>
              </a:r>
              <a:r>
                <a:rPr lang="en-US" altLang="ja-JP" sz="1600" dirty="0"/>
                <a:t> </a:t>
              </a:r>
              <a:r>
                <a:rPr lang="en-US" altLang="ja-JP" sz="1600" dirty="0" err="1"/>
                <a:t>Öncesi</a:t>
              </a:r>
              <a:r>
                <a:rPr lang="en-US" altLang="ja-JP" sz="1600" dirty="0"/>
                <a:t> </a:t>
              </a:r>
              <a:r>
                <a:rPr lang="en-US" altLang="ja-JP" sz="1600" dirty="0" err="1"/>
                <a:t>Tedbirler</a:t>
              </a:r>
              <a:endParaRPr lang="ja-JP" altLang="en-US" sz="1600" dirty="0"/>
            </a:p>
          </p:txBody>
        </p:sp>
        <p:pic>
          <p:nvPicPr>
            <p:cNvPr id="15" name="Graphic 14" descr="Puzzle pieces">
              <a:extLst>
                <a:ext uri="{FF2B5EF4-FFF2-40B4-BE49-F238E27FC236}">
                  <a16:creationId xmlns:a16="http://schemas.microsoft.com/office/drawing/2014/main" id="{52331E41-94D4-45E0-806D-02C9AF163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43028" y="1955538"/>
              <a:ext cx="618308" cy="618308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83BAD07-0915-448C-A0FB-8FA0D65B7A27}"/>
              </a:ext>
            </a:extLst>
          </p:cNvPr>
          <p:cNvGrpSpPr/>
          <p:nvPr/>
        </p:nvGrpSpPr>
        <p:grpSpPr>
          <a:xfrm>
            <a:off x="4695072" y="3668984"/>
            <a:ext cx="4155695" cy="574838"/>
            <a:chOff x="520938" y="3828618"/>
            <a:chExt cx="4155695" cy="574838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0D8AF63-93E5-4BA0-AA7E-3F455C0D7E94}"/>
                </a:ext>
              </a:extLst>
            </p:cNvPr>
            <p:cNvGrpSpPr/>
            <p:nvPr/>
          </p:nvGrpSpPr>
          <p:grpSpPr>
            <a:xfrm>
              <a:off x="1140268" y="3896323"/>
              <a:ext cx="3536365" cy="404120"/>
              <a:chOff x="1140268" y="5105899"/>
              <a:chExt cx="3536365" cy="404120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DE953CE1-6165-4EAF-8F4F-1B265C9F7ED6}"/>
                  </a:ext>
                </a:extLst>
              </p:cNvPr>
              <p:cNvSpPr/>
              <p:nvPr/>
            </p:nvSpPr>
            <p:spPr>
              <a:xfrm>
                <a:off x="1140268" y="5105899"/>
                <a:ext cx="3457433" cy="4041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66C9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25" name="タイトル 4">
                <a:extLst>
                  <a:ext uri="{FF2B5EF4-FFF2-40B4-BE49-F238E27FC236}">
                    <a16:creationId xmlns:a16="http://schemas.microsoft.com/office/drawing/2014/main" id="{31719993-6F20-4307-959C-DF76EC399B1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55523" y="5179746"/>
                <a:ext cx="3521110" cy="246221"/>
              </a:xfrm>
              <a:prstGeom prst="rect">
                <a:avLst/>
              </a:prstGeom>
            </p:spPr>
            <p:txBody>
              <a:bodyPr wrap="square" lIns="0" tIns="0" rIns="0" bIns="0" anchor="t">
                <a:spAutoFit/>
              </a:bodyPr>
              <a:lstStyle>
                <a:lvl1pPr algn="l" defTabSz="914400" rtl="0" eaLnBrk="1" latinLnBrk="0" hangingPunct="1">
                  <a:lnSpc>
                    <a:spcPct val="100000"/>
                  </a:lnSpc>
                  <a:spcBef>
                    <a:spcPct val="0"/>
                  </a:spcBef>
                  <a:buNone/>
                  <a:defRPr kumimoji="1" sz="6600" b="1" i="0" kern="1200">
                    <a:solidFill>
                      <a:schemeClr val="tx1"/>
                    </a:solidFill>
                    <a:latin typeface="+mn-lt"/>
                    <a:ea typeface="+mn-ea"/>
                    <a:cs typeface="ヒラギノ角ゴ Pro W6" panose="020B0600000000000000" pitchFamily="34" charset="-128"/>
                  </a:defRPr>
                </a:lvl1pPr>
              </a:lstStyle>
              <a:p>
                <a:r>
                  <a:rPr lang="en-US" altLang="ja-JP" sz="1600" dirty="0"/>
                  <a:t>4. </a:t>
                </a:r>
                <a:r>
                  <a:rPr lang="en-US" altLang="ja-JP" sz="1600" dirty="0" err="1"/>
                  <a:t>Deprem</a:t>
                </a:r>
                <a:r>
                  <a:rPr lang="en-US" altLang="ja-JP" sz="1600" dirty="0"/>
                  <a:t> </a:t>
                </a:r>
                <a:r>
                  <a:rPr lang="en-US" altLang="ja-JP" sz="1600" dirty="0" err="1"/>
                  <a:t>Sonrasında</a:t>
                </a:r>
                <a:r>
                  <a:rPr lang="en-US" altLang="ja-JP" sz="1600" dirty="0"/>
                  <a:t> </a:t>
                </a:r>
                <a:r>
                  <a:rPr lang="en-US" altLang="ja-JP" sz="1600" dirty="0" err="1"/>
                  <a:t>Aksiyonlar</a:t>
                </a:r>
                <a:endParaRPr lang="ja-JP" altLang="en-US" sz="1600" dirty="0"/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B84993F-6938-4FD0-8812-D04E4F1331D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0938" y="3828618"/>
              <a:ext cx="471825" cy="574838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0A5388C-5490-48D4-AA53-0BF3108C25F1}"/>
              </a:ext>
            </a:extLst>
          </p:cNvPr>
          <p:cNvGrpSpPr/>
          <p:nvPr/>
        </p:nvGrpSpPr>
        <p:grpSpPr>
          <a:xfrm>
            <a:off x="4676635" y="1204291"/>
            <a:ext cx="4155696" cy="493804"/>
            <a:chOff x="520937" y="2922924"/>
            <a:chExt cx="4155696" cy="49380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0C152C8-BBB5-455E-886C-CC2293AABA92}"/>
                </a:ext>
              </a:extLst>
            </p:cNvPr>
            <p:cNvGrpSpPr/>
            <p:nvPr/>
          </p:nvGrpSpPr>
          <p:grpSpPr>
            <a:xfrm>
              <a:off x="1140268" y="2964208"/>
              <a:ext cx="3536365" cy="404120"/>
              <a:chOff x="1140268" y="5105899"/>
              <a:chExt cx="3536365" cy="404120"/>
            </a:xfrm>
          </p:grpSpPr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781F8F0B-2560-4A2E-8132-3100C9B41CFC}"/>
                  </a:ext>
                </a:extLst>
              </p:cNvPr>
              <p:cNvSpPr/>
              <p:nvPr/>
            </p:nvSpPr>
            <p:spPr>
              <a:xfrm>
                <a:off x="1140268" y="5105899"/>
                <a:ext cx="3457433" cy="404120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rgbClr val="66C9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32" name="タイトル 4">
                <a:extLst>
                  <a:ext uri="{FF2B5EF4-FFF2-40B4-BE49-F238E27FC236}">
                    <a16:creationId xmlns:a16="http://schemas.microsoft.com/office/drawing/2014/main" id="{ECDBB6DF-21DC-45B1-8A57-C7F76DFCD7F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55523" y="5179746"/>
                <a:ext cx="3521110" cy="246221"/>
              </a:xfrm>
              <a:prstGeom prst="rect">
                <a:avLst/>
              </a:prstGeom>
            </p:spPr>
            <p:txBody>
              <a:bodyPr wrap="square" lIns="0" tIns="0" rIns="0" bIns="0" anchor="t">
                <a:spAutoFit/>
              </a:bodyPr>
              <a:lstStyle>
                <a:lvl1pPr algn="l" defTabSz="914400" rtl="0" eaLnBrk="1" latinLnBrk="0" hangingPunct="1">
                  <a:lnSpc>
                    <a:spcPct val="100000"/>
                  </a:lnSpc>
                  <a:spcBef>
                    <a:spcPct val="0"/>
                  </a:spcBef>
                  <a:buNone/>
                  <a:defRPr kumimoji="1" sz="6600" b="1" i="0" kern="1200">
                    <a:solidFill>
                      <a:schemeClr val="tx1"/>
                    </a:solidFill>
                    <a:latin typeface="+mn-lt"/>
                    <a:ea typeface="+mn-ea"/>
                    <a:cs typeface="ヒラギノ角ゴ Pro W6" panose="020B0600000000000000" pitchFamily="34" charset="-128"/>
                  </a:defRPr>
                </a:lvl1pPr>
              </a:lstStyle>
              <a:p>
                <a:r>
                  <a:rPr lang="en-US" altLang="ja-JP" sz="1600" dirty="0"/>
                  <a:t>3. </a:t>
                </a:r>
                <a:r>
                  <a:rPr lang="en-US" altLang="ja-JP" sz="1600" dirty="0" err="1"/>
                  <a:t>Deprem</a:t>
                </a:r>
                <a:r>
                  <a:rPr lang="en-US" altLang="ja-JP" sz="1600" dirty="0"/>
                  <a:t> </a:t>
                </a:r>
                <a:r>
                  <a:rPr lang="en-US" altLang="ja-JP" sz="1600" dirty="0" err="1"/>
                  <a:t>Sırasında</a:t>
                </a:r>
                <a:r>
                  <a:rPr lang="en-US" altLang="ja-JP" sz="1600" dirty="0"/>
                  <a:t> </a:t>
                </a:r>
                <a:r>
                  <a:rPr lang="en-US" altLang="ja-JP" sz="1600" dirty="0" err="1"/>
                  <a:t>Aksiyonlar</a:t>
                </a:r>
                <a:endParaRPr lang="ja-JP" altLang="en-US" sz="1600" dirty="0"/>
              </a:p>
            </p:txBody>
          </p:sp>
        </p:grp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B41301C-E111-4DC2-AF0F-BFB0D90EA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20937" y="2922924"/>
              <a:ext cx="471825" cy="493804"/>
            </a:xfrm>
            <a:prstGeom prst="rect">
              <a:avLst/>
            </a:prstGeom>
          </p:spPr>
        </p:pic>
      </p:grpSp>
      <p:sp>
        <p:nvSpPr>
          <p:cNvPr id="29" name="テキスト プレースホルダー 2">
            <a:extLst>
              <a:ext uri="{FF2B5EF4-FFF2-40B4-BE49-F238E27FC236}">
                <a16:creationId xmlns:a16="http://schemas.microsoft.com/office/drawing/2014/main" id="{C45DE360-F6EA-47BD-8C83-AC5A30E4978A}"/>
              </a:ext>
            </a:extLst>
          </p:cNvPr>
          <p:cNvSpPr txBox="1">
            <a:spLocks/>
          </p:cNvSpPr>
          <p:nvPr/>
        </p:nvSpPr>
        <p:spPr>
          <a:xfrm>
            <a:off x="1050890" y="1677246"/>
            <a:ext cx="3416477" cy="135934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Takımlar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Risk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Değerlendirme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Saha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Gözlemleri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Motivasyon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Aktiviteleri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Tatbikat</a:t>
            </a:r>
            <a:endParaRPr lang="ja-JP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テキスト プレースホルダー 2">
            <a:extLst>
              <a:ext uri="{FF2B5EF4-FFF2-40B4-BE49-F238E27FC236}">
                <a16:creationId xmlns:a16="http://schemas.microsoft.com/office/drawing/2014/main" id="{7A57AC47-3C13-4AD5-9985-4434BF44F02C}"/>
              </a:ext>
            </a:extLst>
          </p:cNvPr>
          <p:cNvSpPr txBox="1">
            <a:spLocks/>
          </p:cNvSpPr>
          <p:nvPr/>
        </p:nvSpPr>
        <p:spPr>
          <a:xfrm>
            <a:off x="1031429" y="4220804"/>
            <a:ext cx="3416477" cy="135934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Risklerin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Kapatılması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Takibi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Yapısal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Bina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Güvenliği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Yapısal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Olmayan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Unsurların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Güvenliği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Tedarikçiler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Acil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Durum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Yönetimi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Prosedürü</a:t>
            </a:r>
            <a:endParaRPr lang="ja-JP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テキスト プレースホルダー 2">
            <a:extLst>
              <a:ext uri="{FF2B5EF4-FFF2-40B4-BE49-F238E27FC236}">
                <a16:creationId xmlns:a16="http://schemas.microsoft.com/office/drawing/2014/main" id="{EE9BED8E-9464-464D-89EB-A8106323AB4A}"/>
              </a:ext>
            </a:extLst>
          </p:cNvPr>
          <p:cNvSpPr txBox="1">
            <a:spLocks/>
          </p:cNvSpPr>
          <p:nvPr/>
        </p:nvSpPr>
        <p:spPr>
          <a:xfrm>
            <a:off x="5336921" y="1710784"/>
            <a:ext cx="3416477" cy="135934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Uyarı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-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İkaz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Deprem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Sensörü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Sayım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-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İletişim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Acil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Durum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Kitleri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Fabrika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Dışı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Çalışanlar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için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Aksiyon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5" name="テキスト プレースホルダー 2">
            <a:extLst>
              <a:ext uri="{FF2B5EF4-FFF2-40B4-BE49-F238E27FC236}">
                <a16:creationId xmlns:a16="http://schemas.microsoft.com/office/drawing/2014/main" id="{E4D4C757-C74A-446F-9BF7-6D06D9442BE7}"/>
              </a:ext>
            </a:extLst>
          </p:cNvPr>
          <p:cNvSpPr txBox="1">
            <a:spLocks/>
          </p:cNvSpPr>
          <p:nvPr/>
        </p:nvSpPr>
        <p:spPr>
          <a:xfrm>
            <a:off x="5381973" y="4231543"/>
            <a:ext cx="3416477" cy="76431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Fabrika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içi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Hasar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Tespit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Tedarikçi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Yeniden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Üretim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Planı</a:t>
            </a:r>
            <a:endParaRPr lang="en-US" altLang="ja-JP" sz="1100" dirty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Blip>
                <a:blip r:embed="rId8"/>
              </a:buBlip>
            </a:pP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Bilgi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Teknolojileri</a:t>
            </a:r>
            <a:r>
              <a:rPr lang="en-US" altLang="ja-JP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ja-JP" sz="1100" dirty="0" err="1">
                <a:solidFill>
                  <a:schemeClr val="bg1">
                    <a:lumMod val="50000"/>
                  </a:schemeClr>
                </a:solidFill>
              </a:rPr>
              <a:t>Çalışmaları</a:t>
            </a:r>
            <a:endParaRPr lang="ja-JP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74039E5-65D8-4522-9937-0C984B80C003}"/>
              </a:ext>
            </a:extLst>
          </p:cNvPr>
          <p:cNvSpPr/>
          <p:nvPr/>
        </p:nvSpPr>
        <p:spPr>
          <a:xfrm>
            <a:off x="-1" y="6511630"/>
            <a:ext cx="8159931" cy="2462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5DA7674-FD90-443B-8E42-94E0180A5A20}"/>
              </a:ext>
            </a:extLst>
          </p:cNvPr>
          <p:cNvSpPr/>
          <p:nvPr/>
        </p:nvSpPr>
        <p:spPr>
          <a:xfrm>
            <a:off x="9675223" y="235131"/>
            <a:ext cx="1419497" cy="126274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BFAB7E-71A9-1B41-CF9E-F86B877F213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1892" y="4930699"/>
            <a:ext cx="1621357" cy="162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546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3153AA9C-FC77-4341-8A1F-F818F4CC625C}"/>
              </a:ext>
            </a:extLst>
          </p:cNvPr>
          <p:cNvSpPr/>
          <p:nvPr/>
        </p:nvSpPr>
        <p:spPr>
          <a:xfrm>
            <a:off x="7761555" y="0"/>
            <a:ext cx="1379107" cy="4015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5628592-25BA-4762-A025-7C24F4EC9F85}"/>
              </a:ext>
            </a:extLst>
          </p:cNvPr>
          <p:cNvSpPr/>
          <p:nvPr/>
        </p:nvSpPr>
        <p:spPr>
          <a:xfrm>
            <a:off x="8659954" y="5960634"/>
            <a:ext cx="474177" cy="432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20442A-730B-4D67-9DF9-BC7AB4B9E9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75" y="206165"/>
            <a:ext cx="678719" cy="70355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FB856AFD-BCAD-4B19-B9B2-A4BF1692B611}"/>
              </a:ext>
            </a:extLst>
          </p:cNvPr>
          <p:cNvSpPr/>
          <p:nvPr/>
        </p:nvSpPr>
        <p:spPr>
          <a:xfrm>
            <a:off x="-1" y="6511630"/>
            <a:ext cx="8159931" cy="2462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5E28E97E-40D7-430B-8FD9-2750BE798DEF}"/>
              </a:ext>
            </a:extLst>
          </p:cNvPr>
          <p:cNvCxnSpPr>
            <a:cxnSpLocks/>
          </p:cNvCxnSpPr>
          <p:nvPr/>
        </p:nvCxnSpPr>
        <p:spPr>
          <a:xfrm flipH="1">
            <a:off x="1224357" y="1996443"/>
            <a:ext cx="1749662" cy="243392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FA3D1FE-46FC-42A2-960D-7DDE5667FD5C}"/>
              </a:ext>
            </a:extLst>
          </p:cNvPr>
          <p:cNvSpPr txBox="1"/>
          <p:nvPr/>
        </p:nvSpPr>
        <p:spPr>
          <a:xfrm>
            <a:off x="1131206" y="284189"/>
            <a:ext cx="6729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Bundan</a:t>
            </a:r>
            <a:r>
              <a:rPr lang="en-US" sz="1400" dirty="0"/>
              <a:t> </a:t>
            </a:r>
            <a:r>
              <a:rPr lang="en-US" sz="1400" dirty="0" err="1"/>
              <a:t>sonra</a:t>
            </a:r>
            <a:r>
              <a:rPr lang="en-US" sz="1400" dirty="0"/>
              <a:t> </a:t>
            </a:r>
            <a:r>
              <a:rPr lang="en-US" sz="1400" dirty="0" err="1"/>
              <a:t>sunumda</a:t>
            </a:r>
            <a:r>
              <a:rPr lang="en-US" sz="1400" dirty="0"/>
              <a:t> </a:t>
            </a:r>
            <a:r>
              <a:rPr lang="en-US" sz="1400" dirty="0" err="1"/>
              <a:t>göreceğiniz</a:t>
            </a:r>
            <a:r>
              <a:rPr lang="en-US" sz="1400" dirty="0"/>
              <a:t> her </a:t>
            </a:r>
            <a:r>
              <a:rPr lang="en-US" sz="1400" dirty="0" err="1"/>
              <a:t>rakam</a:t>
            </a:r>
            <a:r>
              <a:rPr lang="en-US" sz="1400" dirty="0"/>
              <a:t>  </a:t>
            </a:r>
          </a:p>
          <a:p>
            <a:r>
              <a:rPr lang="en-US" sz="1400" dirty="0"/>
              <a:t>“</a:t>
            </a:r>
            <a:r>
              <a:rPr lang="sv-SE" sz="1400" b="1" dirty="0"/>
              <a:t>Depreme Hazırlık Kontrol Listesi ” </a:t>
            </a:r>
            <a:r>
              <a:rPr lang="sv-SE" sz="1400" dirty="0"/>
              <a:t>ndeki</a:t>
            </a:r>
            <a:r>
              <a:rPr lang="en-US" sz="1400" dirty="0"/>
              <a:t> </a:t>
            </a:r>
            <a:r>
              <a:rPr lang="en-US" sz="1400" dirty="0" err="1"/>
              <a:t>madde</a:t>
            </a:r>
            <a:r>
              <a:rPr lang="en-US" sz="1400" dirty="0"/>
              <a:t> </a:t>
            </a:r>
            <a:r>
              <a:rPr lang="en-US" sz="1400" dirty="0" err="1"/>
              <a:t>numarası</a:t>
            </a:r>
            <a:r>
              <a:rPr lang="en-US" sz="1400" dirty="0"/>
              <a:t> </a:t>
            </a:r>
            <a:r>
              <a:rPr lang="en-US" sz="1400" dirty="0" err="1"/>
              <a:t>ile</a:t>
            </a:r>
            <a:r>
              <a:rPr lang="en-US" sz="1400" dirty="0"/>
              <a:t> </a:t>
            </a:r>
            <a:r>
              <a:rPr lang="en-US" sz="1400" dirty="0" err="1"/>
              <a:t>aynıdır</a:t>
            </a:r>
            <a:endParaRPr lang="en-US" sz="1400" dirty="0"/>
          </a:p>
        </p:txBody>
      </p:sp>
      <p:sp>
        <p:nvSpPr>
          <p:cNvPr id="25" name="テキスト プレースホルダー 2">
            <a:extLst>
              <a:ext uri="{FF2B5EF4-FFF2-40B4-BE49-F238E27FC236}">
                <a16:creationId xmlns:a16="http://schemas.microsoft.com/office/drawing/2014/main" id="{10785B36-432C-4A34-B3A6-F90781709CA0}"/>
              </a:ext>
            </a:extLst>
          </p:cNvPr>
          <p:cNvSpPr txBox="1">
            <a:spLocks/>
          </p:cNvSpPr>
          <p:nvPr/>
        </p:nvSpPr>
        <p:spPr>
          <a:xfrm>
            <a:off x="1264243" y="4579069"/>
            <a:ext cx="6113289" cy="30777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sz="2000" b="1" dirty="0" err="1">
                <a:solidFill>
                  <a:schemeClr val="bg1">
                    <a:lumMod val="85000"/>
                  </a:schemeClr>
                </a:solidFill>
              </a:rPr>
              <a:t>Deprem</a:t>
            </a:r>
            <a:r>
              <a:rPr lang="en-US" altLang="ja-JP" sz="20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2000" b="1" dirty="0" err="1">
                <a:solidFill>
                  <a:schemeClr val="bg1">
                    <a:lumMod val="85000"/>
                  </a:schemeClr>
                </a:solidFill>
              </a:rPr>
              <a:t>Yönetimi</a:t>
            </a:r>
            <a:r>
              <a:rPr lang="en-US" altLang="ja-JP" sz="20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2000" b="1" dirty="0" err="1">
                <a:solidFill>
                  <a:schemeClr val="bg1">
                    <a:lumMod val="85000"/>
                  </a:schemeClr>
                </a:solidFill>
              </a:rPr>
              <a:t>Komitesi</a:t>
            </a:r>
            <a:r>
              <a:rPr lang="en-US" altLang="ja-JP" sz="2000" b="1" dirty="0">
                <a:solidFill>
                  <a:schemeClr val="bg1">
                    <a:lumMod val="85000"/>
                  </a:schemeClr>
                </a:solidFill>
              </a:rPr>
              <a:t> 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33A41E6-D069-4DDF-A024-E47D44B0DAA6}"/>
              </a:ext>
            </a:extLst>
          </p:cNvPr>
          <p:cNvSpPr/>
          <p:nvPr/>
        </p:nvSpPr>
        <p:spPr>
          <a:xfrm>
            <a:off x="706525" y="4512863"/>
            <a:ext cx="427220" cy="4426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7" name="テキスト プレースホルダー 2">
            <a:extLst>
              <a:ext uri="{FF2B5EF4-FFF2-40B4-BE49-F238E27FC236}">
                <a16:creationId xmlns:a16="http://schemas.microsoft.com/office/drawing/2014/main" id="{269E556F-03F0-4AC5-B558-D23BA5CC4C72}"/>
              </a:ext>
            </a:extLst>
          </p:cNvPr>
          <p:cNvSpPr txBox="1">
            <a:spLocks/>
          </p:cNvSpPr>
          <p:nvPr/>
        </p:nvSpPr>
        <p:spPr>
          <a:xfrm>
            <a:off x="709063" y="5035545"/>
            <a:ext cx="6436700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Deprem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yönetiminin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yapılması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için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şirket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içerisinde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komite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kurulmalı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ve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bu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komitenin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görev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yetki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ve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sorumlulukları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ja-JP" sz="1400" dirty="0" err="1">
                <a:solidFill>
                  <a:schemeClr val="bg1">
                    <a:lumMod val="85000"/>
                  </a:schemeClr>
                </a:solidFill>
              </a:rPr>
              <a:t>belirlenmelidir</a:t>
            </a:r>
            <a:r>
              <a:rPr lang="en-US" altLang="ja-JP" sz="1400" dirty="0">
                <a:solidFill>
                  <a:schemeClr val="bg1">
                    <a:lumMod val="85000"/>
                  </a:schemeClr>
                </a:solidFill>
              </a:rPr>
              <a:t>.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63383B8-DEE8-40DE-9383-C80F78ED344F}"/>
              </a:ext>
            </a:extLst>
          </p:cNvPr>
          <p:cNvSpPr/>
          <p:nvPr/>
        </p:nvSpPr>
        <p:spPr>
          <a:xfrm>
            <a:off x="3047788" y="1805702"/>
            <a:ext cx="275944" cy="3154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BDBB7B-7987-ED51-CCA5-3C893CD634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2575"/>
          <a:stretch/>
        </p:blipFill>
        <p:spPr>
          <a:xfrm>
            <a:off x="1023755" y="1538627"/>
            <a:ext cx="6887010" cy="16955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F839B0-E5B6-F956-2CFB-34A6270C7C95}"/>
              </a:ext>
            </a:extLst>
          </p:cNvPr>
          <p:cNvSpPr txBox="1"/>
          <p:nvPr/>
        </p:nvSpPr>
        <p:spPr>
          <a:xfrm>
            <a:off x="406007" y="1996443"/>
            <a:ext cx="116058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/>
              <a:t>81 </a:t>
            </a:r>
            <a:r>
              <a:rPr lang="tr-TR" sz="1600" b="1" dirty="0"/>
              <a:t>Checklist Items</a:t>
            </a:r>
            <a:endParaRPr lang="en-GB" sz="1600" b="1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668D275-1AE6-22CB-9A88-8B126FFFC7AD}"/>
              </a:ext>
            </a:extLst>
          </p:cNvPr>
          <p:cNvGrpSpPr/>
          <p:nvPr/>
        </p:nvGrpSpPr>
        <p:grpSpPr>
          <a:xfrm>
            <a:off x="1077480" y="2984290"/>
            <a:ext cx="6836728" cy="312971"/>
            <a:chOff x="604520" y="3236945"/>
            <a:chExt cx="6786880" cy="312971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0320126A-6B91-B32C-A71A-9778B897C036}"/>
                </a:ext>
              </a:extLst>
            </p:cNvPr>
            <p:cNvSpPr/>
            <p:nvPr/>
          </p:nvSpPr>
          <p:spPr>
            <a:xfrm>
              <a:off x="604520" y="3402484"/>
              <a:ext cx="6786880" cy="147432"/>
            </a:xfrm>
            <a:custGeom>
              <a:avLst/>
              <a:gdLst>
                <a:gd name="connsiteX0" fmla="*/ 0 w 6786880"/>
                <a:gd name="connsiteY0" fmla="*/ 71120 h 147432"/>
                <a:gd name="connsiteX1" fmla="*/ 269240 w 6786880"/>
                <a:gd name="connsiteY1" fmla="*/ 30480 h 147432"/>
                <a:gd name="connsiteX2" fmla="*/ 619760 w 6786880"/>
                <a:gd name="connsiteY2" fmla="*/ 116840 h 147432"/>
                <a:gd name="connsiteX3" fmla="*/ 1082040 w 6786880"/>
                <a:gd name="connsiteY3" fmla="*/ 71120 h 147432"/>
                <a:gd name="connsiteX4" fmla="*/ 1529080 w 6786880"/>
                <a:gd name="connsiteY4" fmla="*/ 147320 h 147432"/>
                <a:gd name="connsiteX5" fmla="*/ 2153920 w 6786880"/>
                <a:gd name="connsiteY5" fmla="*/ 50800 h 147432"/>
                <a:gd name="connsiteX6" fmla="*/ 2677160 w 6786880"/>
                <a:gd name="connsiteY6" fmla="*/ 116840 h 147432"/>
                <a:gd name="connsiteX7" fmla="*/ 3220720 w 6786880"/>
                <a:gd name="connsiteY7" fmla="*/ 35560 h 147432"/>
                <a:gd name="connsiteX8" fmla="*/ 3825240 w 6786880"/>
                <a:gd name="connsiteY8" fmla="*/ 121920 h 147432"/>
                <a:gd name="connsiteX9" fmla="*/ 4439920 w 6786880"/>
                <a:gd name="connsiteY9" fmla="*/ 30480 h 147432"/>
                <a:gd name="connsiteX10" fmla="*/ 5024120 w 6786880"/>
                <a:gd name="connsiteY10" fmla="*/ 101600 h 147432"/>
                <a:gd name="connsiteX11" fmla="*/ 5603240 w 6786880"/>
                <a:gd name="connsiteY11" fmla="*/ 0 h 147432"/>
                <a:gd name="connsiteX12" fmla="*/ 6126480 w 6786880"/>
                <a:gd name="connsiteY12" fmla="*/ 101600 h 147432"/>
                <a:gd name="connsiteX13" fmla="*/ 6563360 w 6786880"/>
                <a:gd name="connsiteY13" fmla="*/ 5080 h 147432"/>
                <a:gd name="connsiteX14" fmla="*/ 6786880 w 6786880"/>
                <a:gd name="connsiteY14" fmla="*/ 81280 h 14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86880" h="147432">
                  <a:moveTo>
                    <a:pt x="0" y="71120"/>
                  </a:moveTo>
                  <a:cubicBezTo>
                    <a:pt x="82973" y="46990"/>
                    <a:pt x="165947" y="22860"/>
                    <a:pt x="269240" y="30480"/>
                  </a:cubicBezTo>
                  <a:cubicBezTo>
                    <a:pt x="372533" y="38100"/>
                    <a:pt x="484293" y="110067"/>
                    <a:pt x="619760" y="116840"/>
                  </a:cubicBezTo>
                  <a:cubicBezTo>
                    <a:pt x="755227" y="123613"/>
                    <a:pt x="930487" y="66040"/>
                    <a:pt x="1082040" y="71120"/>
                  </a:cubicBezTo>
                  <a:cubicBezTo>
                    <a:pt x="1233593" y="76200"/>
                    <a:pt x="1350433" y="150707"/>
                    <a:pt x="1529080" y="147320"/>
                  </a:cubicBezTo>
                  <a:cubicBezTo>
                    <a:pt x="1707727" y="143933"/>
                    <a:pt x="1962573" y="55880"/>
                    <a:pt x="2153920" y="50800"/>
                  </a:cubicBezTo>
                  <a:cubicBezTo>
                    <a:pt x="2345267" y="45720"/>
                    <a:pt x="2499360" y="119380"/>
                    <a:pt x="2677160" y="116840"/>
                  </a:cubicBezTo>
                  <a:cubicBezTo>
                    <a:pt x="2854960" y="114300"/>
                    <a:pt x="3029373" y="34713"/>
                    <a:pt x="3220720" y="35560"/>
                  </a:cubicBezTo>
                  <a:cubicBezTo>
                    <a:pt x="3412067" y="36407"/>
                    <a:pt x="3622040" y="122767"/>
                    <a:pt x="3825240" y="121920"/>
                  </a:cubicBezTo>
                  <a:cubicBezTo>
                    <a:pt x="4028440" y="121073"/>
                    <a:pt x="4240107" y="33867"/>
                    <a:pt x="4439920" y="30480"/>
                  </a:cubicBezTo>
                  <a:cubicBezTo>
                    <a:pt x="4639733" y="27093"/>
                    <a:pt x="4830233" y="106680"/>
                    <a:pt x="5024120" y="101600"/>
                  </a:cubicBezTo>
                  <a:cubicBezTo>
                    <a:pt x="5218007" y="96520"/>
                    <a:pt x="5419513" y="0"/>
                    <a:pt x="5603240" y="0"/>
                  </a:cubicBezTo>
                  <a:cubicBezTo>
                    <a:pt x="5786967" y="0"/>
                    <a:pt x="5966460" y="100753"/>
                    <a:pt x="6126480" y="101600"/>
                  </a:cubicBezTo>
                  <a:cubicBezTo>
                    <a:pt x="6286500" y="102447"/>
                    <a:pt x="6453293" y="8467"/>
                    <a:pt x="6563360" y="5080"/>
                  </a:cubicBezTo>
                  <a:cubicBezTo>
                    <a:pt x="6673427" y="1693"/>
                    <a:pt x="6757247" y="62653"/>
                    <a:pt x="6786880" y="81280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8BE1919-433A-16F2-B7B0-423FB05CC715}"/>
                </a:ext>
              </a:extLst>
            </p:cNvPr>
            <p:cNvSpPr/>
            <p:nvPr/>
          </p:nvSpPr>
          <p:spPr>
            <a:xfrm flipH="1" flipV="1">
              <a:off x="670286" y="3236945"/>
              <a:ext cx="106678" cy="846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09571A72-EDDD-44B3-B7B3-9EDD6C8048C0}"/>
              </a:ext>
            </a:extLst>
          </p:cNvPr>
          <p:cNvSpPr txBox="1"/>
          <p:nvPr/>
        </p:nvSpPr>
        <p:spPr>
          <a:xfrm rot="21338918">
            <a:off x="3932697" y="3274532"/>
            <a:ext cx="2815879" cy="2462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tr-TR" sz="1600" b="1" dirty="0"/>
              <a:t>Total 8</a:t>
            </a:r>
            <a:r>
              <a:rPr lang="en-GB" sz="1600" b="1" dirty="0"/>
              <a:t>5</a:t>
            </a:r>
            <a:r>
              <a:rPr lang="tr-TR" sz="1600" b="1" dirty="0"/>
              <a:t> Checklist Items</a:t>
            </a:r>
            <a:endParaRPr lang="en-GB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91E9E6-93DA-FF3B-2047-9EDD466AE290}"/>
              </a:ext>
            </a:extLst>
          </p:cNvPr>
          <p:cNvSpPr txBox="1"/>
          <p:nvPr/>
        </p:nvSpPr>
        <p:spPr>
          <a:xfrm>
            <a:off x="649134" y="1185937"/>
            <a:ext cx="4270427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b="1" dirty="0" err="1"/>
              <a:t>Depreme</a:t>
            </a:r>
            <a:r>
              <a:rPr lang="en-GB" b="1" dirty="0"/>
              <a:t> </a:t>
            </a:r>
            <a:r>
              <a:rPr lang="en-GB" b="1" dirty="0" err="1"/>
              <a:t>Hazırlık</a:t>
            </a:r>
            <a:r>
              <a:rPr lang="en-GB" b="1" dirty="0"/>
              <a:t> </a:t>
            </a:r>
            <a:r>
              <a:rPr lang="en-GB" b="1" dirty="0" err="1"/>
              <a:t>Kontrol</a:t>
            </a:r>
            <a:r>
              <a:rPr lang="en-GB" b="1" dirty="0"/>
              <a:t> Listesi</a:t>
            </a:r>
          </a:p>
        </p:txBody>
      </p:sp>
    </p:spTree>
    <p:extLst>
      <p:ext uri="{BB962C8B-B14F-4D97-AF65-F5344CB8AC3E}">
        <p14:creationId xmlns:p14="http://schemas.microsoft.com/office/powerpoint/2010/main" val="362956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89" name="Group 27"/>
          <p:cNvGrpSpPr>
            <a:grpSpLocks/>
          </p:cNvGrpSpPr>
          <p:nvPr/>
        </p:nvGrpSpPr>
        <p:grpSpPr bwMode="auto">
          <a:xfrm>
            <a:off x="1124267" y="491415"/>
            <a:ext cx="4833938" cy="530225"/>
            <a:chOff x="1114567" y="351943"/>
            <a:chExt cx="4833387" cy="530087"/>
          </a:xfrm>
        </p:grpSpPr>
        <p:sp>
          <p:nvSpPr>
            <p:cNvPr id="29" name="Rectangle: Rounded Corners 28"/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306" name="タイトル 4"/>
            <p:cNvSpPr txBox="1">
              <a:spLocks/>
            </p:cNvSpPr>
            <p:nvPr/>
          </p:nvSpPr>
          <p:spPr bwMode="auto">
            <a:xfrm>
              <a:off x="1195520" y="401143"/>
              <a:ext cx="4752434" cy="42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Komitesi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2290" name="テキスト プレースホルダー 2"/>
          <p:cNvSpPr txBox="1">
            <a:spLocks/>
          </p:cNvSpPr>
          <p:nvPr/>
        </p:nvSpPr>
        <p:spPr bwMode="auto">
          <a:xfrm>
            <a:off x="1205229" y="1134617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Deprem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Komitesinin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Oluşturulması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8659813" y="5961063"/>
            <a:ext cx="474662" cy="43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2295" name="Graphic 30" descr="Social network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9229" y="432910"/>
            <a:ext cx="576000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タイトル 4"/>
          <p:cNvSpPr>
            <a:spLocks noGrp="1"/>
          </p:cNvSpPr>
          <p:nvPr>
            <p:ph type="ctrTitle"/>
          </p:nvPr>
        </p:nvSpPr>
        <p:spPr>
          <a:xfrm>
            <a:off x="0" y="17463"/>
            <a:ext cx="7421563" cy="369332"/>
          </a:xfrm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r>
              <a:rPr lang="en-GB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38021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6" name="Oval 25"/>
          <p:cNvSpPr/>
          <p:nvPr/>
        </p:nvSpPr>
        <p:spPr>
          <a:xfrm>
            <a:off x="-1182304" y="1348568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chemeClr val="tx1"/>
                </a:solidFill>
              </a:rPr>
              <a:t>6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FA9DF-5B17-3746-5FBF-065EB09706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7495" y="1692641"/>
            <a:ext cx="5461620" cy="32879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AD7D3B-8DBC-641C-4BF8-025AA0C100DD}"/>
              </a:ext>
            </a:extLst>
          </p:cNvPr>
          <p:cNvSpPr txBox="1"/>
          <p:nvPr/>
        </p:nvSpPr>
        <p:spPr>
          <a:xfrm>
            <a:off x="423555" y="1587455"/>
            <a:ext cx="858556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Deprem </a:t>
            </a:r>
            <a:r>
              <a:rPr lang="en-GB" sz="1600" dirty="0" err="1"/>
              <a:t>yönetimi</a:t>
            </a:r>
            <a:r>
              <a:rPr lang="en-GB" sz="1600" dirty="0"/>
              <a:t> </a:t>
            </a:r>
            <a:r>
              <a:rPr lang="en-GB" sz="1600" dirty="0" err="1"/>
              <a:t>kapsamında</a:t>
            </a:r>
            <a:r>
              <a:rPr lang="en-GB" sz="1600" dirty="0"/>
              <a:t> </a:t>
            </a:r>
            <a:r>
              <a:rPr lang="en-GB" sz="1600" dirty="0" err="1"/>
              <a:t>yapılan</a:t>
            </a:r>
            <a:r>
              <a:rPr lang="en-GB" sz="1600" dirty="0"/>
              <a:t> </a:t>
            </a:r>
            <a:r>
              <a:rPr lang="en-GB" sz="1600" dirty="0" err="1"/>
              <a:t>tüm</a:t>
            </a:r>
            <a:r>
              <a:rPr lang="en-GB" sz="1600" dirty="0"/>
              <a:t> </a:t>
            </a:r>
            <a:r>
              <a:rPr lang="en-GB" sz="1600" dirty="0" err="1"/>
              <a:t>çalışmaları</a:t>
            </a:r>
            <a:r>
              <a:rPr lang="en-GB" sz="1600" dirty="0"/>
              <a:t> </a:t>
            </a:r>
            <a:r>
              <a:rPr lang="en-GB" sz="1600" dirty="0" err="1"/>
              <a:t>takibi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b="1" dirty="0" err="1"/>
              <a:t>özel</a:t>
            </a:r>
            <a:r>
              <a:rPr lang="en-GB" sz="1600" b="1" dirty="0"/>
              <a:t> </a:t>
            </a:r>
            <a:r>
              <a:rPr lang="en-GB" sz="1600" b="1" dirty="0" err="1"/>
              <a:t>komite</a:t>
            </a:r>
            <a:r>
              <a:rPr lang="en-GB" sz="1600" b="1" dirty="0"/>
              <a:t> </a:t>
            </a:r>
            <a:r>
              <a:rPr lang="en-GB" sz="1600" dirty="0" err="1"/>
              <a:t>oluşturulur</a:t>
            </a:r>
            <a:r>
              <a:rPr lang="en-GB" sz="1600" dirty="0"/>
              <a:t>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8E8E29-0375-630A-FDF8-B48EAB352636}"/>
              </a:ext>
            </a:extLst>
          </p:cNvPr>
          <p:cNvSpPr txBox="1"/>
          <p:nvPr/>
        </p:nvSpPr>
        <p:spPr>
          <a:xfrm>
            <a:off x="426191" y="5141531"/>
            <a:ext cx="847095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Şirket</a:t>
            </a:r>
            <a:r>
              <a:rPr lang="en-GB" sz="1600" dirty="0"/>
              <a:t> </a:t>
            </a:r>
            <a:r>
              <a:rPr lang="en-GB" sz="1600" dirty="0" err="1"/>
              <a:t>içerisindeki</a:t>
            </a:r>
            <a:r>
              <a:rPr lang="en-GB" sz="1600" dirty="0"/>
              <a:t> </a:t>
            </a:r>
            <a:r>
              <a:rPr lang="en-GB" sz="1600" dirty="0" err="1"/>
              <a:t>organizasyon</a:t>
            </a:r>
            <a:r>
              <a:rPr lang="en-GB" sz="1600" dirty="0"/>
              <a:t> </a:t>
            </a:r>
            <a:r>
              <a:rPr lang="en-GB" sz="1600" dirty="0" err="1"/>
              <a:t>yapılanmasına</a:t>
            </a:r>
            <a:r>
              <a:rPr lang="en-GB" sz="1600" dirty="0"/>
              <a:t> </a:t>
            </a:r>
            <a:r>
              <a:rPr lang="en-GB" sz="1600" dirty="0" err="1"/>
              <a:t>göre</a:t>
            </a:r>
            <a:r>
              <a:rPr lang="en-GB" sz="1600" dirty="0"/>
              <a:t> </a:t>
            </a:r>
            <a:r>
              <a:rPr lang="en-GB" sz="1600" b="1" dirty="0" err="1"/>
              <a:t>yılda</a:t>
            </a:r>
            <a:r>
              <a:rPr lang="en-GB" sz="1600" b="1" dirty="0"/>
              <a:t> 1 </a:t>
            </a:r>
            <a:r>
              <a:rPr lang="en-GB" sz="1600" b="1" dirty="0" err="1"/>
              <a:t>gözden</a:t>
            </a:r>
            <a:r>
              <a:rPr lang="en-GB" sz="1600" b="1" dirty="0"/>
              <a:t> </a:t>
            </a:r>
            <a:r>
              <a:rPr lang="en-GB" sz="1600" b="1" dirty="0" err="1"/>
              <a:t>geçirilir</a:t>
            </a:r>
            <a:r>
              <a:rPr lang="en-GB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Şirket</a:t>
            </a:r>
            <a:r>
              <a:rPr lang="en-GB" sz="1600" dirty="0"/>
              <a:t> </a:t>
            </a:r>
            <a:r>
              <a:rPr lang="en-GB" sz="1600" dirty="0" err="1"/>
              <a:t>içerisinde</a:t>
            </a:r>
            <a:r>
              <a:rPr lang="en-GB" sz="1600" dirty="0"/>
              <a:t> </a:t>
            </a:r>
            <a:r>
              <a:rPr lang="en-GB" sz="1600" dirty="0" err="1"/>
              <a:t>gerçekleşen</a:t>
            </a:r>
            <a:r>
              <a:rPr lang="en-GB" sz="1600" dirty="0"/>
              <a:t> </a:t>
            </a:r>
            <a:r>
              <a:rPr lang="en-GB" sz="1600" b="1" dirty="0" err="1"/>
              <a:t>organizasyon</a:t>
            </a:r>
            <a:r>
              <a:rPr lang="en-GB" sz="1600" b="1" dirty="0"/>
              <a:t> </a:t>
            </a:r>
            <a:r>
              <a:rPr lang="en-GB" sz="1600" b="1" dirty="0" err="1"/>
              <a:t>değişikliklerine</a:t>
            </a:r>
            <a:r>
              <a:rPr lang="en-GB" sz="1600" b="1" dirty="0"/>
              <a:t> </a:t>
            </a:r>
            <a:r>
              <a:rPr lang="en-GB" sz="1600" dirty="0" err="1"/>
              <a:t>göre</a:t>
            </a:r>
            <a:r>
              <a:rPr lang="en-GB" sz="1600" dirty="0"/>
              <a:t> </a:t>
            </a:r>
            <a:r>
              <a:rPr lang="en-GB" sz="1600" dirty="0" err="1"/>
              <a:t>revize</a:t>
            </a:r>
            <a:r>
              <a:rPr lang="en-GB" sz="1600" dirty="0"/>
              <a:t> </a:t>
            </a:r>
            <a:r>
              <a:rPr lang="en-GB" sz="1600" dirty="0" err="1"/>
              <a:t>edilir</a:t>
            </a:r>
            <a:r>
              <a:rPr lang="en-GB" sz="1600" dirty="0"/>
              <a:t>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F9D4E25-5A2F-2875-8F62-E596D43494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133" y="2187239"/>
            <a:ext cx="3509887" cy="26324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1E5FAE-2719-05AC-AB7B-5229063FB341}"/>
              </a:ext>
            </a:extLst>
          </p:cNvPr>
          <p:cNvSpPr txBox="1"/>
          <p:nvPr/>
        </p:nvSpPr>
        <p:spPr>
          <a:xfrm>
            <a:off x="5148315" y="4573607"/>
            <a:ext cx="295275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 err="1"/>
              <a:t>Kurul</a:t>
            </a:r>
            <a:r>
              <a:rPr lang="en-GB" sz="1400" b="1" u="sng" dirty="0"/>
              <a:t> </a:t>
            </a:r>
            <a:r>
              <a:rPr lang="en-GB" sz="1400" b="1" u="sng" dirty="0" err="1"/>
              <a:t>Organizasyon</a:t>
            </a:r>
            <a:r>
              <a:rPr lang="en-GB" sz="1400" b="1" u="sng" dirty="0"/>
              <a:t> </a:t>
            </a:r>
            <a:r>
              <a:rPr lang="en-GB" sz="1400" b="1" u="sng" dirty="0" err="1"/>
              <a:t>Yapısı</a:t>
            </a:r>
            <a:endParaRPr lang="en-GB" sz="1400" b="1" u="sng" dirty="0"/>
          </a:p>
        </p:txBody>
      </p:sp>
    </p:spTree>
    <p:extLst>
      <p:ext uri="{BB962C8B-B14F-4D97-AF65-F5344CB8AC3E}">
        <p14:creationId xmlns:p14="http://schemas.microsoft.com/office/powerpoint/2010/main" val="413032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6E9C4F-1618-36DE-C073-17941E417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526" y="2187239"/>
            <a:ext cx="6198165" cy="3965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3D828C-4F6C-29AF-344A-E502E0797464}"/>
              </a:ext>
            </a:extLst>
          </p:cNvPr>
          <p:cNvSpPr txBox="1"/>
          <p:nvPr/>
        </p:nvSpPr>
        <p:spPr>
          <a:xfrm>
            <a:off x="449999" y="1535615"/>
            <a:ext cx="844193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Görev</a:t>
            </a:r>
            <a:r>
              <a:rPr lang="en-GB" sz="1600" dirty="0"/>
              <a:t> ve </a:t>
            </a:r>
            <a:r>
              <a:rPr lang="en-GB" sz="1600" dirty="0" err="1"/>
              <a:t>sorumluluklar</a:t>
            </a:r>
            <a:r>
              <a:rPr lang="en-GB" sz="1600" dirty="0"/>
              <a:t> </a:t>
            </a:r>
            <a:r>
              <a:rPr lang="en-GB" sz="1600" dirty="0" err="1"/>
              <a:t>gözden</a:t>
            </a:r>
            <a:r>
              <a:rPr lang="en-GB" sz="1600" dirty="0"/>
              <a:t> </a:t>
            </a:r>
            <a:r>
              <a:rPr lang="en-GB" sz="1600" dirty="0" err="1"/>
              <a:t>geçirilerek</a:t>
            </a:r>
            <a:r>
              <a:rPr lang="en-GB" sz="1600" dirty="0"/>
              <a:t>, </a:t>
            </a:r>
            <a:r>
              <a:rPr lang="en-GB" sz="1600" dirty="0" err="1"/>
              <a:t>ilgili</a:t>
            </a:r>
            <a:r>
              <a:rPr lang="en-GB" sz="1600" dirty="0"/>
              <a:t> </a:t>
            </a:r>
            <a:r>
              <a:rPr lang="en-GB" sz="1600" dirty="0" err="1"/>
              <a:t>fonksiyon</a:t>
            </a:r>
            <a:r>
              <a:rPr lang="en-GB" sz="1600" dirty="0"/>
              <a:t> </a:t>
            </a:r>
            <a:r>
              <a:rPr lang="en-GB" sz="1600" dirty="0" err="1"/>
              <a:t>liderine</a:t>
            </a:r>
            <a:r>
              <a:rPr lang="en-GB" sz="1600" dirty="0"/>
              <a:t> </a:t>
            </a:r>
            <a:r>
              <a:rPr lang="en-GB" sz="1600" dirty="0" err="1"/>
              <a:t>atama</a:t>
            </a:r>
            <a:r>
              <a:rPr lang="en-GB" sz="1600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 </a:t>
            </a:r>
          </a:p>
        </p:txBody>
      </p:sp>
      <p:grpSp>
        <p:nvGrpSpPr>
          <p:cNvPr id="6" name="Group 27">
            <a:extLst>
              <a:ext uri="{FF2B5EF4-FFF2-40B4-BE49-F238E27FC236}">
                <a16:creationId xmlns:a16="http://schemas.microsoft.com/office/drawing/2014/main" id="{C961893E-0836-739B-76FA-DC709AD2BA5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4833938" cy="530225"/>
            <a:chOff x="1114567" y="351943"/>
            <a:chExt cx="4833387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F2A1746-04FE-F4F5-94FF-2CA0FD253231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34F214D5-6149-5B7F-A82D-B59C84EBF54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95520" y="401143"/>
              <a:ext cx="4752434" cy="42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Kurulu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9" name="テキスト プレースホルダー 2">
            <a:extLst>
              <a:ext uri="{FF2B5EF4-FFF2-40B4-BE49-F238E27FC236}">
                <a16:creationId xmlns:a16="http://schemas.microsoft.com/office/drawing/2014/main" id="{3245D0F6-0525-98FB-40B3-671B9BBB6D54}"/>
              </a:ext>
            </a:extLst>
          </p:cNvPr>
          <p:cNvSpPr txBox="1">
            <a:spLocks/>
          </p:cNvSpPr>
          <p:nvPr/>
        </p:nvSpPr>
        <p:spPr bwMode="auto">
          <a:xfrm>
            <a:off x="1205229" y="1134617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Görev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ve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Sorumluluklar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0" name="Graphic 30" descr="Social network">
            <a:extLst>
              <a:ext uri="{FF2B5EF4-FFF2-40B4-BE49-F238E27FC236}">
                <a16:creationId xmlns:a16="http://schemas.microsoft.com/office/drawing/2014/main" id="{5D5A8A90-AD43-7AEE-7901-CDAF1493EF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9229" y="432910"/>
            <a:ext cx="576000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タイトル 4">
            <a:extLst>
              <a:ext uri="{FF2B5EF4-FFF2-40B4-BE49-F238E27FC236}">
                <a16:creationId xmlns:a16="http://schemas.microsoft.com/office/drawing/2014/main" id="{CE03A0A1-AB26-1B6D-7424-3BF6605ECB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7463"/>
            <a:ext cx="7421563" cy="369332"/>
          </a:xfrm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D68E4DB-694F-1ACB-A6E9-ECE0FE4B51D0}"/>
              </a:ext>
            </a:extLst>
          </p:cNvPr>
          <p:cNvSpPr/>
          <p:nvPr/>
        </p:nvSpPr>
        <p:spPr>
          <a:xfrm>
            <a:off x="638021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E32D61-82B4-9E20-8D43-9624FF22D858}"/>
              </a:ext>
            </a:extLst>
          </p:cNvPr>
          <p:cNvSpPr txBox="1"/>
          <p:nvPr/>
        </p:nvSpPr>
        <p:spPr>
          <a:xfrm>
            <a:off x="639309" y="1849953"/>
            <a:ext cx="444759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 err="1"/>
              <a:t>Kurul</a:t>
            </a:r>
            <a:r>
              <a:rPr lang="en-GB" sz="1400" b="1" u="sng" dirty="0"/>
              <a:t> </a:t>
            </a:r>
            <a:r>
              <a:rPr lang="en-GB" sz="1400" b="1" u="sng" dirty="0" err="1"/>
              <a:t>Görev</a:t>
            </a:r>
            <a:r>
              <a:rPr lang="en-GB" sz="1400" b="1" u="sng" dirty="0"/>
              <a:t> ve </a:t>
            </a:r>
            <a:r>
              <a:rPr lang="en-GB" sz="1400" b="1" u="sng" dirty="0" err="1"/>
              <a:t>Sorumlulukları</a:t>
            </a:r>
            <a:endParaRPr lang="en-GB" sz="1400" b="1" u="sng" dirty="0"/>
          </a:p>
        </p:txBody>
      </p:sp>
    </p:spTree>
    <p:extLst>
      <p:ext uri="{BB962C8B-B14F-4D97-AF65-F5344CB8AC3E}">
        <p14:creationId xmlns:p14="http://schemas.microsoft.com/office/powerpoint/2010/main" val="30770127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439C4756-9F5A-7401-83A1-5FA3B54BCFF4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4833938" cy="530225"/>
            <a:chOff x="1114567" y="351943"/>
            <a:chExt cx="4833387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D18DB01B-3121-E51E-6E8A-4039CD1EBEE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C049F6F6-D4D2-DD33-FC85-FA288BD5610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95520" y="401143"/>
              <a:ext cx="4752434" cy="42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Kurulu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7" name="Graphic 30" descr="Social network">
            <a:extLst>
              <a:ext uri="{FF2B5EF4-FFF2-40B4-BE49-F238E27FC236}">
                <a16:creationId xmlns:a16="http://schemas.microsoft.com/office/drawing/2014/main" id="{818C929A-27D3-BC35-1220-49B141F48B4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9229" y="432910"/>
            <a:ext cx="576000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タイトル 4">
            <a:extLst>
              <a:ext uri="{FF2B5EF4-FFF2-40B4-BE49-F238E27FC236}">
                <a16:creationId xmlns:a16="http://schemas.microsoft.com/office/drawing/2014/main" id="{92942277-3632-3659-E151-C39EBAAC0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7463"/>
            <a:ext cx="7421563" cy="369332"/>
          </a:xfrm>
        </p:spPr>
        <p:txBody>
          <a:bodyPr vert="horz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9" name="テキスト プレースホルダー 2">
            <a:extLst>
              <a:ext uri="{FF2B5EF4-FFF2-40B4-BE49-F238E27FC236}">
                <a16:creationId xmlns:a16="http://schemas.microsoft.com/office/drawing/2014/main" id="{D41C0B73-054A-3A02-7EE5-215B629675B4}"/>
              </a:ext>
            </a:extLst>
          </p:cNvPr>
          <p:cNvSpPr txBox="1">
            <a:spLocks/>
          </p:cNvSpPr>
          <p:nvPr/>
        </p:nvSpPr>
        <p:spPr bwMode="auto">
          <a:xfrm>
            <a:off x="1444246" y="1143195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Toplantı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Tutanağı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&amp;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Kararların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Takibi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ACAF58C-093A-4DC7-0EE3-BFDB12A22556}"/>
              </a:ext>
            </a:extLst>
          </p:cNvPr>
          <p:cNvSpPr/>
          <p:nvPr/>
        </p:nvSpPr>
        <p:spPr>
          <a:xfrm>
            <a:off x="81972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F0029C-128F-1143-A74C-275E60F546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413" b="5276"/>
          <a:stretch/>
        </p:blipFill>
        <p:spPr>
          <a:xfrm>
            <a:off x="1124267" y="2769833"/>
            <a:ext cx="6507333" cy="365525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144DD15-5917-3871-404B-1674E078B4E1}"/>
              </a:ext>
            </a:extLst>
          </p:cNvPr>
          <p:cNvSpPr txBox="1"/>
          <p:nvPr/>
        </p:nvSpPr>
        <p:spPr>
          <a:xfrm>
            <a:off x="363983" y="1911169"/>
            <a:ext cx="878001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Kurulda</a:t>
            </a:r>
            <a:r>
              <a:rPr lang="en-GB" sz="1600" dirty="0"/>
              <a:t> </a:t>
            </a:r>
            <a:r>
              <a:rPr lang="en-GB" sz="1600" dirty="0" err="1"/>
              <a:t>alınan</a:t>
            </a:r>
            <a:r>
              <a:rPr lang="en-GB" sz="1600" dirty="0"/>
              <a:t> </a:t>
            </a:r>
            <a:r>
              <a:rPr lang="en-GB" sz="1600" dirty="0" err="1"/>
              <a:t>kararları</a:t>
            </a:r>
            <a:r>
              <a:rPr lang="en-GB" sz="1600" dirty="0"/>
              <a:t> da </a:t>
            </a:r>
            <a:r>
              <a:rPr lang="en-GB" sz="1600" dirty="0" err="1"/>
              <a:t>içerecek</a:t>
            </a:r>
            <a:r>
              <a:rPr lang="en-GB" sz="1600" dirty="0"/>
              <a:t> </a:t>
            </a:r>
            <a:r>
              <a:rPr lang="en-GB" sz="1600" dirty="0" err="1"/>
              <a:t>şekilde</a:t>
            </a:r>
            <a:r>
              <a:rPr lang="en-GB" sz="1600" dirty="0"/>
              <a:t> </a:t>
            </a:r>
            <a:r>
              <a:rPr lang="en-GB" sz="1600" dirty="0" err="1"/>
              <a:t>toplantı</a:t>
            </a:r>
            <a:r>
              <a:rPr lang="en-GB" sz="1600" dirty="0"/>
              <a:t> </a:t>
            </a:r>
            <a:r>
              <a:rPr lang="en-GB" sz="1600" dirty="0" err="1"/>
              <a:t>tutanağı</a:t>
            </a:r>
            <a:r>
              <a:rPr lang="en-GB" sz="1600" dirty="0"/>
              <a:t> </a:t>
            </a:r>
            <a:r>
              <a:rPr lang="en-GB" sz="1600" dirty="0" err="1"/>
              <a:t>hazırlanır</a:t>
            </a:r>
            <a:r>
              <a:rPr lang="en-GB" sz="1600" dirty="0"/>
              <a:t> ve </a:t>
            </a:r>
            <a:r>
              <a:rPr lang="en-GB" sz="1600" dirty="0" err="1"/>
              <a:t>imza</a:t>
            </a:r>
            <a:r>
              <a:rPr lang="en-GB" sz="1600" dirty="0"/>
              <a:t> </a:t>
            </a:r>
            <a:r>
              <a:rPr lang="en-GB" sz="1600" dirty="0" err="1"/>
              <a:t>altına</a:t>
            </a:r>
            <a:r>
              <a:rPr lang="en-GB" sz="1600" dirty="0"/>
              <a:t> </a:t>
            </a:r>
            <a:r>
              <a:rPr lang="en-GB" sz="1600" dirty="0" err="1"/>
              <a:t>alınır</a:t>
            </a:r>
            <a:r>
              <a:rPr lang="en-GB" sz="1600" dirty="0"/>
              <a:t>.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181C7B5-4278-44CE-C300-33957ACFEB37}"/>
              </a:ext>
            </a:extLst>
          </p:cNvPr>
          <p:cNvSpPr/>
          <p:nvPr/>
        </p:nvSpPr>
        <p:spPr>
          <a:xfrm>
            <a:off x="151775" y="106906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626932-E660-918B-870C-693E897D4374}"/>
              </a:ext>
            </a:extLst>
          </p:cNvPr>
          <p:cNvSpPr txBox="1"/>
          <p:nvPr/>
        </p:nvSpPr>
        <p:spPr>
          <a:xfrm>
            <a:off x="363984" y="1575573"/>
            <a:ext cx="82739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Deprem </a:t>
            </a:r>
            <a:r>
              <a:rPr lang="en-GB" sz="1600" dirty="0" err="1"/>
              <a:t>kurulu</a:t>
            </a:r>
            <a:r>
              <a:rPr lang="en-GB" sz="1600" dirty="0"/>
              <a:t> </a:t>
            </a:r>
            <a:r>
              <a:rPr lang="en-GB" sz="1600" dirty="0" err="1"/>
              <a:t>düzenli</a:t>
            </a:r>
            <a:r>
              <a:rPr lang="en-GB" sz="1600" dirty="0"/>
              <a:t> </a:t>
            </a:r>
            <a:r>
              <a:rPr lang="en-GB" sz="1600" dirty="0" err="1"/>
              <a:t>sıklıklarla</a:t>
            </a:r>
            <a:r>
              <a:rPr lang="en-GB" sz="1600" dirty="0"/>
              <a:t> </a:t>
            </a:r>
            <a:r>
              <a:rPr lang="en-GB" sz="1600" dirty="0" err="1"/>
              <a:t>toplanır</a:t>
            </a:r>
            <a:r>
              <a:rPr lang="en-GB" sz="1600" dirty="0"/>
              <a:t> . (</a:t>
            </a:r>
            <a:r>
              <a:rPr lang="en-GB" sz="1600" dirty="0" err="1"/>
              <a:t>Öneri</a:t>
            </a:r>
            <a:r>
              <a:rPr lang="en-GB" sz="1600" dirty="0"/>
              <a:t> 2 </a:t>
            </a:r>
            <a:r>
              <a:rPr lang="en-GB" sz="1600" dirty="0" err="1"/>
              <a:t>ayda</a:t>
            </a:r>
            <a:r>
              <a:rPr lang="en-GB" sz="1600" dirty="0"/>
              <a:t> 1 </a:t>
            </a:r>
            <a:r>
              <a:rPr lang="en-GB" sz="1600" dirty="0" err="1"/>
              <a:t>defa</a:t>
            </a:r>
            <a:r>
              <a:rPr lang="en-GB" sz="1600" dirty="0"/>
              <a:t> </a:t>
            </a:r>
            <a:r>
              <a:rPr lang="en-GB" sz="1600" dirty="0" err="1"/>
              <a:t>toplanmasıdır</a:t>
            </a:r>
            <a:r>
              <a:rPr lang="en-GB" sz="1600" dirty="0"/>
              <a:t>)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2CAC2FB-EA55-12E9-59A9-50A6BCC76BC5}"/>
              </a:ext>
            </a:extLst>
          </p:cNvPr>
          <p:cNvGrpSpPr/>
          <p:nvPr/>
        </p:nvGrpSpPr>
        <p:grpSpPr>
          <a:xfrm>
            <a:off x="1124267" y="6170624"/>
            <a:ext cx="6507333" cy="312971"/>
            <a:chOff x="604520" y="3236945"/>
            <a:chExt cx="6786880" cy="312971"/>
          </a:xfrm>
        </p:grpSpPr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AE093B6E-E0E5-5C8E-1D2C-0B8F1C8837F3}"/>
                </a:ext>
              </a:extLst>
            </p:cNvPr>
            <p:cNvSpPr/>
            <p:nvPr/>
          </p:nvSpPr>
          <p:spPr>
            <a:xfrm>
              <a:off x="604520" y="3402484"/>
              <a:ext cx="6786880" cy="147432"/>
            </a:xfrm>
            <a:custGeom>
              <a:avLst/>
              <a:gdLst>
                <a:gd name="connsiteX0" fmla="*/ 0 w 6786880"/>
                <a:gd name="connsiteY0" fmla="*/ 71120 h 147432"/>
                <a:gd name="connsiteX1" fmla="*/ 269240 w 6786880"/>
                <a:gd name="connsiteY1" fmla="*/ 30480 h 147432"/>
                <a:gd name="connsiteX2" fmla="*/ 619760 w 6786880"/>
                <a:gd name="connsiteY2" fmla="*/ 116840 h 147432"/>
                <a:gd name="connsiteX3" fmla="*/ 1082040 w 6786880"/>
                <a:gd name="connsiteY3" fmla="*/ 71120 h 147432"/>
                <a:gd name="connsiteX4" fmla="*/ 1529080 w 6786880"/>
                <a:gd name="connsiteY4" fmla="*/ 147320 h 147432"/>
                <a:gd name="connsiteX5" fmla="*/ 2153920 w 6786880"/>
                <a:gd name="connsiteY5" fmla="*/ 50800 h 147432"/>
                <a:gd name="connsiteX6" fmla="*/ 2677160 w 6786880"/>
                <a:gd name="connsiteY6" fmla="*/ 116840 h 147432"/>
                <a:gd name="connsiteX7" fmla="*/ 3220720 w 6786880"/>
                <a:gd name="connsiteY7" fmla="*/ 35560 h 147432"/>
                <a:gd name="connsiteX8" fmla="*/ 3825240 w 6786880"/>
                <a:gd name="connsiteY8" fmla="*/ 121920 h 147432"/>
                <a:gd name="connsiteX9" fmla="*/ 4439920 w 6786880"/>
                <a:gd name="connsiteY9" fmla="*/ 30480 h 147432"/>
                <a:gd name="connsiteX10" fmla="*/ 5024120 w 6786880"/>
                <a:gd name="connsiteY10" fmla="*/ 101600 h 147432"/>
                <a:gd name="connsiteX11" fmla="*/ 5603240 w 6786880"/>
                <a:gd name="connsiteY11" fmla="*/ 0 h 147432"/>
                <a:gd name="connsiteX12" fmla="*/ 6126480 w 6786880"/>
                <a:gd name="connsiteY12" fmla="*/ 101600 h 147432"/>
                <a:gd name="connsiteX13" fmla="*/ 6563360 w 6786880"/>
                <a:gd name="connsiteY13" fmla="*/ 5080 h 147432"/>
                <a:gd name="connsiteX14" fmla="*/ 6786880 w 6786880"/>
                <a:gd name="connsiteY14" fmla="*/ 81280 h 14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86880" h="147432">
                  <a:moveTo>
                    <a:pt x="0" y="71120"/>
                  </a:moveTo>
                  <a:cubicBezTo>
                    <a:pt x="82973" y="46990"/>
                    <a:pt x="165947" y="22860"/>
                    <a:pt x="269240" y="30480"/>
                  </a:cubicBezTo>
                  <a:cubicBezTo>
                    <a:pt x="372533" y="38100"/>
                    <a:pt x="484293" y="110067"/>
                    <a:pt x="619760" y="116840"/>
                  </a:cubicBezTo>
                  <a:cubicBezTo>
                    <a:pt x="755227" y="123613"/>
                    <a:pt x="930487" y="66040"/>
                    <a:pt x="1082040" y="71120"/>
                  </a:cubicBezTo>
                  <a:cubicBezTo>
                    <a:pt x="1233593" y="76200"/>
                    <a:pt x="1350433" y="150707"/>
                    <a:pt x="1529080" y="147320"/>
                  </a:cubicBezTo>
                  <a:cubicBezTo>
                    <a:pt x="1707727" y="143933"/>
                    <a:pt x="1962573" y="55880"/>
                    <a:pt x="2153920" y="50800"/>
                  </a:cubicBezTo>
                  <a:cubicBezTo>
                    <a:pt x="2345267" y="45720"/>
                    <a:pt x="2499360" y="119380"/>
                    <a:pt x="2677160" y="116840"/>
                  </a:cubicBezTo>
                  <a:cubicBezTo>
                    <a:pt x="2854960" y="114300"/>
                    <a:pt x="3029373" y="34713"/>
                    <a:pt x="3220720" y="35560"/>
                  </a:cubicBezTo>
                  <a:cubicBezTo>
                    <a:pt x="3412067" y="36407"/>
                    <a:pt x="3622040" y="122767"/>
                    <a:pt x="3825240" y="121920"/>
                  </a:cubicBezTo>
                  <a:cubicBezTo>
                    <a:pt x="4028440" y="121073"/>
                    <a:pt x="4240107" y="33867"/>
                    <a:pt x="4439920" y="30480"/>
                  </a:cubicBezTo>
                  <a:cubicBezTo>
                    <a:pt x="4639733" y="27093"/>
                    <a:pt x="4830233" y="106680"/>
                    <a:pt x="5024120" y="101600"/>
                  </a:cubicBezTo>
                  <a:cubicBezTo>
                    <a:pt x="5218007" y="96520"/>
                    <a:pt x="5419513" y="0"/>
                    <a:pt x="5603240" y="0"/>
                  </a:cubicBezTo>
                  <a:cubicBezTo>
                    <a:pt x="5786967" y="0"/>
                    <a:pt x="5966460" y="100753"/>
                    <a:pt x="6126480" y="101600"/>
                  </a:cubicBezTo>
                  <a:cubicBezTo>
                    <a:pt x="6286500" y="102447"/>
                    <a:pt x="6453293" y="8467"/>
                    <a:pt x="6563360" y="5080"/>
                  </a:cubicBezTo>
                  <a:cubicBezTo>
                    <a:pt x="6673427" y="1693"/>
                    <a:pt x="6757247" y="62653"/>
                    <a:pt x="6786880" y="81280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A75E474C-FB03-CABC-34D1-C2AC13A4FF16}"/>
                </a:ext>
              </a:extLst>
            </p:cNvPr>
            <p:cNvSpPr/>
            <p:nvPr/>
          </p:nvSpPr>
          <p:spPr>
            <a:xfrm flipH="1" flipV="1">
              <a:off x="670286" y="3236945"/>
              <a:ext cx="106678" cy="846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F31FF86A-B363-FBEF-FE70-370010CA7E32}"/>
              </a:ext>
            </a:extLst>
          </p:cNvPr>
          <p:cNvSpPr txBox="1"/>
          <p:nvPr/>
        </p:nvSpPr>
        <p:spPr>
          <a:xfrm rot="20707713">
            <a:off x="2140497" y="4164403"/>
            <a:ext cx="3733714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 TUTANAK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3B3E9-EF95-305C-74A8-40723A933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6150" y="48243"/>
            <a:ext cx="2251520" cy="1191551"/>
          </a:xfrm>
          <a:prstGeom prst="rect">
            <a:avLst/>
          </a:prstGeom>
        </p:spPr>
      </p:pic>
      <p:sp>
        <p:nvSpPr>
          <p:cNvPr id="2" name="テキスト プレースホルダー 2">
            <a:extLst>
              <a:ext uri="{FF2B5EF4-FFF2-40B4-BE49-F238E27FC236}">
                <a16:creationId xmlns:a16="http://schemas.microsoft.com/office/drawing/2014/main" id="{4F468641-D8C6-6F3B-0A56-4EA88EDA7D3E}"/>
              </a:ext>
            </a:extLst>
          </p:cNvPr>
          <p:cNvSpPr txBox="1">
            <a:spLocks/>
          </p:cNvSpPr>
          <p:nvPr/>
        </p:nvSpPr>
        <p:spPr bwMode="auto">
          <a:xfrm>
            <a:off x="629229" y="1126484"/>
            <a:ext cx="26698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0AD21C-70D3-9DC8-B975-941D2663A06A}"/>
              </a:ext>
            </a:extLst>
          </p:cNvPr>
          <p:cNvSpPr txBox="1"/>
          <p:nvPr/>
        </p:nvSpPr>
        <p:spPr>
          <a:xfrm>
            <a:off x="363984" y="2227020"/>
            <a:ext cx="878001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Kararlar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uygulayıcılar</a:t>
            </a:r>
            <a:r>
              <a:rPr lang="en-GB" sz="1600" dirty="0"/>
              <a:t> </a:t>
            </a:r>
            <a:r>
              <a:rPr lang="en-GB" sz="1600" dirty="0" err="1"/>
              <a:t>atanır</a:t>
            </a:r>
            <a:r>
              <a:rPr lang="en-GB" sz="1600" dirty="0"/>
              <a:t> ve </a:t>
            </a:r>
            <a:r>
              <a:rPr lang="en-GB" sz="1600" dirty="0" err="1"/>
              <a:t>belirlenen</a:t>
            </a:r>
            <a:r>
              <a:rPr lang="en-GB" sz="1600" dirty="0"/>
              <a:t> </a:t>
            </a:r>
            <a:r>
              <a:rPr lang="en-GB" sz="1600" dirty="0" err="1"/>
              <a:t>yöntemler</a:t>
            </a:r>
            <a:r>
              <a:rPr lang="en-GB" sz="1600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takibi</a:t>
            </a:r>
            <a:r>
              <a:rPr lang="en-GB" sz="1600" dirty="0"/>
              <a:t> </a:t>
            </a:r>
            <a:r>
              <a:rPr lang="en-GB" sz="1600" dirty="0" err="1"/>
              <a:t>sağlanır</a:t>
            </a:r>
            <a:r>
              <a:rPr lang="en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96721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BEC470F0-C00E-7C1C-258B-5C09BB5B3EF7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1753" cy="530225"/>
            <a:chOff x="1114567" y="351943"/>
            <a:chExt cx="6391025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7631D4D1-D4AB-9BBD-0582-30AEF9051A76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4DC09C30-9E36-7985-BD00-54B7786E2A2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36927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Denetlemeler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&amp; Saha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Gözlemleri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8" name="タイトル 4">
            <a:extLst>
              <a:ext uri="{FF2B5EF4-FFF2-40B4-BE49-F238E27FC236}">
                <a16:creationId xmlns:a16="http://schemas.microsoft.com/office/drawing/2014/main" id="{F12C7A6C-B0E3-D118-FB24-19699C08420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026" name="Picture 2" descr="Risk Assessment Icon - Free PNG &amp; SVG 247204 - Noun Project">
            <a:extLst>
              <a:ext uri="{FF2B5EF4-FFF2-40B4-BE49-F238E27FC236}">
                <a16:creationId xmlns:a16="http://schemas.microsoft.com/office/drawing/2014/main" id="{564A3269-B9D6-3CD1-C08E-6F1861595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4" y="360734"/>
            <a:ext cx="606931" cy="6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48B908-AFE0-A3E8-DD48-F96311BAFF66}"/>
              </a:ext>
            </a:extLst>
          </p:cNvPr>
          <p:cNvSpPr txBox="1"/>
          <p:nvPr/>
        </p:nvSpPr>
        <p:spPr>
          <a:xfrm>
            <a:off x="493953" y="1540223"/>
            <a:ext cx="834820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Sahadaki</a:t>
            </a:r>
            <a:r>
              <a:rPr lang="en-GB" sz="1600" dirty="0"/>
              <a:t> Deprem </a:t>
            </a:r>
            <a:r>
              <a:rPr lang="en-GB" sz="1600" dirty="0" err="1"/>
              <a:t>risklerini</a:t>
            </a:r>
            <a:r>
              <a:rPr lang="en-GB" sz="1600" dirty="0"/>
              <a:t> </a:t>
            </a:r>
            <a:r>
              <a:rPr lang="en-GB" sz="1600" dirty="0" err="1"/>
              <a:t>bulmak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düzenli</a:t>
            </a:r>
            <a:r>
              <a:rPr lang="en-GB" sz="1600" dirty="0"/>
              <a:t> </a:t>
            </a:r>
            <a:r>
              <a:rPr lang="en-GB" sz="1600" dirty="0" err="1"/>
              <a:t>olarak</a:t>
            </a:r>
            <a:r>
              <a:rPr lang="en-GB" sz="1600" dirty="0"/>
              <a:t> </a:t>
            </a:r>
            <a:r>
              <a:rPr lang="en-GB" sz="1600" dirty="0" err="1"/>
              <a:t>devriyeler</a:t>
            </a:r>
            <a:r>
              <a:rPr lang="en-GB" sz="1600" dirty="0"/>
              <a:t> ve </a:t>
            </a:r>
            <a:r>
              <a:rPr lang="en-GB" sz="1600" dirty="0" err="1"/>
              <a:t>saha</a:t>
            </a:r>
            <a:r>
              <a:rPr lang="en-GB" sz="1600" dirty="0"/>
              <a:t> </a:t>
            </a:r>
            <a:r>
              <a:rPr lang="en-GB" sz="1600" dirty="0" err="1"/>
              <a:t>gözlemleri</a:t>
            </a:r>
            <a:r>
              <a:rPr lang="en-GB" sz="1600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Günlük</a:t>
            </a:r>
            <a:r>
              <a:rPr lang="en-GB" sz="1600" dirty="0"/>
              <a:t> </a:t>
            </a:r>
            <a:r>
              <a:rPr lang="en-GB" sz="1600" dirty="0" err="1"/>
              <a:t>gözlemlerine</a:t>
            </a:r>
            <a:r>
              <a:rPr lang="en-GB" sz="1600" dirty="0"/>
              <a:t> </a:t>
            </a:r>
            <a:r>
              <a:rPr lang="en-GB" sz="1600" dirty="0" err="1"/>
              <a:t>ilave</a:t>
            </a:r>
            <a:r>
              <a:rPr lang="en-GB" sz="1600" dirty="0"/>
              <a:t> </a:t>
            </a:r>
            <a:r>
              <a:rPr lang="en-GB" sz="1600" dirty="0" err="1"/>
              <a:t>olarak</a:t>
            </a:r>
            <a:r>
              <a:rPr lang="en-GB" sz="1600" dirty="0"/>
              <a:t> </a:t>
            </a:r>
            <a:r>
              <a:rPr lang="en-GB" sz="1600" dirty="0" err="1"/>
              <a:t>yapılan</a:t>
            </a:r>
            <a:r>
              <a:rPr lang="en-GB" sz="1600" dirty="0"/>
              <a:t> </a:t>
            </a:r>
            <a:r>
              <a:rPr lang="en-GB" sz="1600" dirty="0" err="1"/>
              <a:t>saha</a:t>
            </a:r>
            <a:r>
              <a:rPr lang="en-GB" sz="1600" dirty="0"/>
              <a:t> </a:t>
            </a:r>
            <a:r>
              <a:rPr lang="en-GB" sz="1600" dirty="0" err="1"/>
              <a:t>devriyeleri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yıllık</a:t>
            </a:r>
            <a:r>
              <a:rPr lang="en-GB" sz="1600" dirty="0"/>
              <a:t> </a:t>
            </a:r>
            <a:r>
              <a:rPr lang="en-GB" sz="1600" dirty="0" err="1"/>
              <a:t>planlama</a:t>
            </a:r>
            <a:r>
              <a:rPr lang="en-GB" sz="1600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; </a:t>
            </a:r>
            <a:r>
              <a:rPr lang="en-GB" sz="1600" dirty="0" err="1"/>
              <a:t>böylelikle</a:t>
            </a:r>
            <a:r>
              <a:rPr lang="en-GB" sz="1600" dirty="0"/>
              <a:t> </a:t>
            </a:r>
            <a:r>
              <a:rPr lang="en-GB" sz="1600" dirty="0" err="1"/>
              <a:t>sene</a:t>
            </a:r>
            <a:r>
              <a:rPr lang="en-GB" sz="1600" dirty="0"/>
              <a:t> </a:t>
            </a:r>
            <a:r>
              <a:rPr lang="en-GB" sz="1600" dirty="0" err="1"/>
              <a:t>içerisinde</a:t>
            </a:r>
            <a:r>
              <a:rPr lang="en-GB" sz="1600" dirty="0"/>
              <a:t> </a:t>
            </a:r>
            <a:r>
              <a:rPr lang="en-GB" sz="1600" dirty="0" err="1"/>
              <a:t>tüm</a:t>
            </a:r>
            <a:r>
              <a:rPr lang="en-GB" sz="1600" dirty="0"/>
              <a:t> </a:t>
            </a:r>
            <a:r>
              <a:rPr lang="en-GB" sz="1600" dirty="0" err="1"/>
              <a:t>çalışma</a:t>
            </a:r>
            <a:r>
              <a:rPr lang="en-GB" sz="1600" dirty="0"/>
              <a:t> </a:t>
            </a:r>
            <a:r>
              <a:rPr lang="en-GB" sz="1600" dirty="0" err="1"/>
              <a:t>alanlarının</a:t>
            </a:r>
            <a:r>
              <a:rPr lang="en-GB" sz="1600" dirty="0"/>
              <a:t> </a:t>
            </a:r>
            <a:r>
              <a:rPr lang="en-GB" sz="1600" dirty="0" err="1"/>
              <a:t>kontrol</a:t>
            </a:r>
            <a:r>
              <a:rPr lang="en-GB" sz="1600" dirty="0"/>
              <a:t> </a:t>
            </a:r>
            <a:r>
              <a:rPr lang="en-GB" sz="1600" dirty="0" err="1"/>
              <a:t>edildiğinden</a:t>
            </a:r>
            <a:r>
              <a:rPr lang="en-GB" sz="1600" dirty="0"/>
              <a:t> </a:t>
            </a:r>
            <a:r>
              <a:rPr lang="en-GB" sz="1600" dirty="0" err="1"/>
              <a:t>emin</a:t>
            </a:r>
            <a:r>
              <a:rPr lang="en-GB" sz="1600" dirty="0"/>
              <a:t> </a:t>
            </a:r>
            <a:r>
              <a:rPr lang="en-GB" sz="1600" dirty="0" err="1"/>
              <a:t>olunur</a:t>
            </a:r>
            <a:r>
              <a:rPr lang="en-GB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Planlama</a:t>
            </a:r>
            <a:r>
              <a:rPr lang="en-GB" sz="1600" dirty="0"/>
              <a:t> </a:t>
            </a:r>
            <a:r>
              <a:rPr lang="en-GB" sz="1600" dirty="0" err="1"/>
              <a:t>İş</a:t>
            </a:r>
            <a:r>
              <a:rPr lang="en-GB" sz="1600" dirty="0"/>
              <a:t> </a:t>
            </a:r>
            <a:r>
              <a:rPr lang="en-GB" sz="1600" dirty="0" err="1"/>
              <a:t>Güvenliği</a:t>
            </a:r>
            <a:r>
              <a:rPr lang="en-GB" sz="1600" dirty="0"/>
              <a:t> </a:t>
            </a:r>
            <a:r>
              <a:rPr lang="en-GB" sz="1600" dirty="0" err="1"/>
              <a:t>ekibince</a:t>
            </a:r>
            <a:r>
              <a:rPr lang="en-GB" sz="1600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 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69113D-DA7E-22F2-1EAD-F9B50BA18849}"/>
              </a:ext>
            </a:extLst>
          </p:cNvPr>
          <p:cNvSpPr/>
          <p:nvPr/>
        </p:nvSpPr>
        <p:spPr>
          <a:xfrm>
            <a:off x="434427" y="1088179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3BC781-34FB-C17B-B1D1-8C7C2DD7C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953" y="3838921"/>
            <a:ext cx="8028610" cy="2451434"/>
          </a:xfrm>
          <a:prstGeom prst="rect">
            <a:avLst/>
          </a:prstGeom>
        </p:spPr>
      </p:pic>
      <p:sp>
        <p:nvSpPr>
          <p:cNvPr id="2" name="テキスト プレースホルダー 2">
            <a:extLst>
              <a:ext uri="{FF2B5EF4-FFF2-40B4-BE49-F238E27FC236}">
                <a16:creationId xmlns:a16="http://schemas.microsoft.com/office/drawing/2014/main" id="{037EE3B3-09D6-8D8E-2034-6394B3B7C3CA}"/>
              </a:ext>
            </a:extLst>
          </p:cNvPr>
          <p:cNvSpPr txBox="1">
            <a:spLocks/>
          </p:cNvSpPr>
          <p:nvPr/>
        </p:nvSpPr>
        <p:spPr bwMode="auto">
          <a:xfrm>
            <a:off x="1070021" y="1146793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Saha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Gözlemleri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ve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Devriyeleri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Yıllık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0C6F1D-3D29-2F14-75E0-27E786AD066A}"/>
              </a:ext>
            </a:extLst>
          </p:cNvPr>
          <p:cNvSpPr txBox="1"/>
          <p:nvPr/>
        </p:nvSpPr>
        <p:spPr>
          <a:xfrm>
            <a:off x="505147" y="5026185"/>
            <a:ext cx="727969" cy="3077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GB" sz="1000" b="1" dirty="0" err="1"/>
              <a:t>Aylık</a:t>
            </a:r>
            <a:r>
              <a:rPr lang="en-GB" sz="1000" b="1" dirty="0"/>
              <a:t> </a:t>
            </a:r>
            <a:r>
              <a:rPr lang="en-GB" sz="1000" b="1" dirty="0" err="1"/>
              <a:t>Devriye</a:t>
            </a:r>
            <a:endParaRPr lang="en-GB" sz="1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5C2F6E-B65D-F4A0-FB3E-3D59068069FA}"/>
              </a:ext>
            </a:extLst>
          </p:cNvPr>
          <p:cNvSpPr txBox="1"/>
          <p:nvPr/>
        </p:nvSpPr>
        <p:spPr>
          <a:xfrm>
            <a:off x="532012" y="5477309"/>
            <a:ext cx="727969" cy="3077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GB" sz="1000" b="1" dirty="0"/>
              <a:t>Yangın </a:t>
            </a:r>
            <a:r>
              <a:rPr lang="en-GB" sz="1000" b="1" dirty="0" err="1"/>
              <a:t>Devriyesi</a:t>
            </a:r>
            <a:endParaRPr lang="en-GB" sz="1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6E35FE-DC5B-329C-D417-EAF279A239FC}"/>
              </a:ext>
            </a:extLst>
          </p:cNvPr>
          <p:cNvSpPr txBox="1"/>
          <p:nvPr/>
        </p:nvSpPr>
        <p:spPr>
          <a:xfrm>
            <a:off x="513905" y="5899729"/>
            <a:ext cx="727969" cy="30777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GB" sz="1000" b="1" dirty="0"/>
              <a:t>Deprem </a:t>
            </a:r>
            <a:r>
              <a:rPr lang="en-GB" sz="1000" b="1" dirty="0" err="1"/>
              <a:t>Devriyesi</a:t>
            </a:r>
            <a:endParaRPr lang="en-GB" sz="1000" b="1" dirty="0"/>
          </a:p>
        </p:txBody>
      </p:sp>
      <p:sp>
        <p:nvSpPr>
          <p:cNvPr id="11" name="テキスト プレースホルダー 2">
            <a:extLst>
              <a:ext uri="{FF2B5EF4-FFF2-40B4-BE49-F238E27FC236}">
                <a16:creationId xmlns:a16="http://schemas.microsoft.com/office/drawing/2014/main" id="{462FC049-F04C-9F05-280C-9173FD51C1B1}"/>
              </a:ext>
            </a:extLst>
          </p:cNvPr>
          <p:cNvSpPr txBox="1">
            <a:spLocks/>
          </p:cNvSpPr>
          <p:nvPr/>
        </p:nvSpPr>
        <p:spPr bwMode="auto">
          <a:xfrm>
            <a:off x="1233116" y="3616556"/>
            <a:ext cx="611346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1400" dirty="0" err="1">
                <a:ea typeface="Hiragino Kaku Gothic Pro W6"/>
                <a:cs typeface="Hiragino Kaku Gothic Pro W6"/>
              </a:rPr>
              <a:t>Yıllık</a:t>
            </a:r>
            <a:r>
              <a:rPr lang="en-GB" altLang="ja-JP" sz="1400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1400" dirty="0" err="1">
                <a:ea typeface="Hiragino Kaku Gothic Pro W6"/>
                <a:cs typeface="Hiragino Kaku Gothic Pro W6"/>
              </a:rPr>
              <a:t>Planlama</a:t>
            </a:r>
            <a:r>
              <a:rPr lang="en-GB" altLang="ja-JP" sz="1400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1400" dirty="0" err="1">
                <a:ea typeface="Hiragino Kaku Gothic Pro W6"/>
                <a:cs typeface="Hiragino Kaku Gothic Pro W6"/>
              </a:rPr>
              <a:t>Örneği</a:t>
            </a:r>
            <a:endParaRPr lang="en-US" altLang="ja-JP" sz="1400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2300782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BEC470F0-C00E-7C1C-258B-5C09BB5B3EF7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1753" cy="530225"/>
            <a:chOff x="1114567" y="351943"/>
            <a:chExt cx="6391025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7631D4D1-D4AB-9BBD-0582-30AEF9051A76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4DC09C30-9E36-7985-BD00-54B7786E2A2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36927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Denetlemeler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&amp; Saha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Gözlemleri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8" name="タイトル 4">
            <a:extLst>
              <a:ext uri="{FF2B5EF4-FFF2-40B4-BE49-F238E27FC236}">
                <a16:creationId xmlns:a16="http://schemas.microsoft.com/office/drawing/2014/main" id="{F12C7A6C-B0E3-D118-FB24-19699C08420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026" name="Picture 2" descr="Risk Assessment Icon - Free PNG &amp; SVG 247204 - Noun Project">
            <a:extLst>
              <a:ext uri="{FF2B5EF4-FFF2-40B4-BE49-F238E27FC236}">
                <a16:creationId xmlns:a16="http://schemas.microsoft.com/office/drawing/2014/main" id="{564A3269-B9D6-3CD1-C08E-6F1861595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4" y="360734"/>
            <a:ext cx="606931" cy="6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75D2E8-A36E-0236-63E3-820999A92E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5901" y="2457511"/>
            <a:ext cx="3678099" cy="28838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C503DEF-D7EC-0224-43B6-577D8648C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62" y="2600521"/>
            <a:ext cx="3273313" cy="281951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48B908-AFE0-A3E8-DD48-F96311BAFF66}"/>
              </a:ext>
            </a:extLst>
          </p:cNvPr>
          <p:cNvSpPr txBox="1"/>
          <p:nvPr/>
        </p:nvSpPr>
        <p:spPr>
          <a:xfrm>
            <a:off x="1124267" y="1047251"/>
            <a:ext cx="639175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Saha </a:t>
            </a:r>
            <a:r>
              <a:rPr lang="en-GB" sz="1600" dirty="0" err="1"/>
              <a:t>denetlemelerine</a:t>
            </a:r>
            <a:r>
              <a:rPr lang="en-GB" sz="1600" dirty="0"/>
              <a:t> </a:t>
            </a:r>
            <a:r>
              <a:rPr lang="en-GB" sz="1600" dirty="0" err="1"/>
              <a:t>özel</a:t>
            </a:r>
            <a:r>
              <a:rPr lang="en-GB" sz="1600" dirty="0"/>
              <a:t> </a:t>
            </a:r>
            <a:r>
              <a:rPr lang="en-GB" sz="1600" dirty="0" err="1"/>
              <a:t>katılımcılar</a:t>
            </a:r>
            <a:r>
              <a:rPr lang="en-GB" sz="1600" dirty="0"/>
              <a:t> </a:t>
            </a:r>
            <a:r>
              <a:rPr lang="en-GB" sz="1600" dirty="0" err="1"/>
              <a:t>belirlenir</a:t>
            </a:r>
            <a:r>
              <a:rPr lang="en-GB" sz="1600" dirty="0"/>
              <a:t>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039727-59C2-532B-57D7-5CB0711F5143}"/>
              </a:ext>
            </a:extLst>
          </p:cNvPr>
          <p:cNvSpPr txBox="1"/>
          <p:nvPr/>
        </p:nvSpPr>
        <p:spPr>
          <a:xfrm>
            <a:off x="5359776" y="2219513"/>
            <a:ext cx="378422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 err="1"/>
              <a:t>İş</a:t>
            </a:r>
            <a:r>
              <a:rPr lang="en-GB" sz="1600" b="1" dirty="0"/>
              <a:t> </a:t>
            </a:r>
            <a:r>
              <a:rPr lang="en-GB" sz="1600" b="1" dirty="0" err="1"/>
              <a:t>Güvenliği</a:t>
            </a:r>
            <a:r>
              <a:rPr lang="en-GB" sz="1600" b="1" dirty="0"/>
              <a:t> </a:t>
            </a:r>
            <a:r>
              <a:rPr lang="en-GB" sz="1600" b="1" dirty="0" err="1"/>
              <a:t>Devriyesi</a:t>
            </a:r>
            <a:r>
              <a:rPr lang="en-GB" sz="1600" b="1" dirty="0"/>
              <a:t> </a:t>
            </a:r>
            <a:r>
              <a:rPr lang="en-GB" sz="1600" b="1" dirty="0" err="1"/>
              <a:t>Katılımcılar</a:t>
            </a:r>
            <a:endParaRPr lang="en-GB" sz="16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BA692B-AABF-2321-4BE6-23F18515C416}"/>
              </a:ext>
            </a:extLst>
          </p:cNvPr>
          <p:cNvSpPr txBox="1"/>
          <p:nvPr/>
        </p:nvSpPr>
        <p:spPr>
          <a:xfrm>
            <a:off x="365777" y="2219513"/>
            <a:ext cx="440376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/>
              <a:t>Deprem ve Yangın </a:t>
            </a:r>
            <a:r>
              <a:rPr lang="en-GB" sz="1600" b="1" dirty="0" err="1"/>
              <a:t>Devriyesi</a:t>
            </a:r>
            <a:r>
              <a:rPr lang="en-GB" sz="1600" b="1" dirty="0"/>
              <a:t> </a:t>
            </a:r>
            <a:r>
              <a:rPr lang="en-GB" sz="1600" b="1" dirty="0" err="1"/>
              <a:t>Katılımcılar</a:t>
            </a:r>
            <a:endParaRPr lang="en-GB" sz="1600" b="1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2734C40-6E93-6443-486A-E1C29642C1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4225" y="3682877"/>
            <a:ext cx="1459784" cy="1225010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2669113D-DA7E-22F2-1EAD-F9B50BA18849}"/>
              </a:ext>
            </a:extLst>
          </p:cNvPr>
          <p:cNvSpPr/>
          <p:nvPr/>
        </p:nvSpPr>
        <p:spPr>
          <a:xfrm>
            <a:off x="450684" y="1071416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540677-3087-D955-5D06-E1870163CAEF}"/>
              </a:ext>
            </a:extLst>
          </p:cNvPr>
          <p:cNvSpPr txBox="1"/>
          <p:nvPr/>
        </p:nvSpPr>
        <p:spPr>
          <a:xfrm>
            <a:off x="5107803" y="5398093"/>
            <a:ext cx="39564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 i="1" dirty="0" err="1"/>
              <a:t>İş</a:t>
            </a:r>
            <a:r>
              <a:rPr lang="en-GB" sz="1400" i="1" dirty="0"/>
              <a:t> </a:t>
            </a:r>
            <a:r>
              <a:rPr lang="en-GB" sz="1400" i="1" dirty="0" err="1"/>
              <a:t>Güvenliği</a:t>
            </a:r>
            <a:r>
              <a:rPr lang="en-GB" sz="1400" i="1" dirty="0"/>
              <a:t> Saha </a:t>
            </a:r>
            <a:r>
              <a:rPr lang="en-GB" sz="1400" i="1" dirty="0" err="1"/>
              <a:t>devriyesi</a:t>
            </a:r>
            <a:r>
              <a:rPr lang="en-GB" sz="1400" i="1" dirty="0"/>
              <a:t> </a:t>
            </a:r>
            <a:r>
              <a:rPr lang="en-GB" sz="1400" i="1" dirty="0" err="1"/>
              <a:t>üst</a:t>
            </a:r>
            <a:r>
              <a:rPr lang="en-GB" sz="1400" i="1" dirty="0"/>
              <a:t> </a:t>
            </a:r>
            <a:r>
              <a:rPr lang="en-GB" sz="1400" i="1" dirty="0" err="1"/>
              <a:t>yönetim</a:t>
            </a:r>
            <a:r>
              <a:rPr lang="en-GB" sz="1400" i="1" dirty="0"/>
              <a:t> </a:t>
            </a:r>
            <a:r>
              <a:rPr lang="en-GB" sz="1400" i="1" dirty="0" err="1"/>
              <a:t>katılımı</a:t>
            </a:r>
            <a:r>
              <a:rPr lang="en-GB" sz="1400" i="1" dirty="0"/>
              <a:t> </a:t>
            </a:r>
            <a:r>
              <a:rPr lang="en-GB" sz="1400" i="1" dirty="0" err="1"/>
              <a:t>ile</a:t>
            </a:r>
            <a:r>
              <a:rPr lang="en-GB" sz="1400" i="1" dirty="0"/>
              <a:t> </a:t>
            </a:r>
            <a:r>
              <a:rPr lang="en-GB" sz="1400" b="1" i="1" dirty="0" err="1"/>
              <a:t>ayda</a:t>
            </a:r>
            <a:r>
              <a:rPr lang="en-GB" sz="1400" b="1" i="1" dirty="0"/>
              <a:t> 1 </a:t>
            </a:r>
            <a:r>
              <a:rPr lang="en-GB" sz="1400" b="1" i="1" dirty="0" err="1"/>
              <a:t>defa</a:t>
            </a:r>
            <a:r>
              <a:rPr lang="en-GB" sz="1400" b="1" i="1" dirty="0"/>
              <a:t> </a:t>
            </a:r>
            <a:r>
              <a:rPr lang="en-GB" sz="1400" i="1" dirty="0" err="1"/>
              <a:t>yapılır</a:t>
            </a:r>
            <a:r>
              <a:rPr lang="en-GB" sz="1400" i="1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 i="1" dirty="0" err="1"/>
              <a:t>Depreme</a:t>
            </a:r>
            <a:r>
              <a:rPr lang="en-GB" sz="1400" i="1" dirty="0"/>
              <a:t> </a:t>
            </a:r>
            <a:r>
              <a:rPr lang="en-GB" sz="1400" i="1" dirty="0" err="1"/>
              <a:t>özgü</a:t>
            </a:r>
            <a:r>
              <a:rPr lang="en-GB" sz="1400" i="1" dirty="0"/>
              <a:t> </a:t>
            </a:r>
            <a:r>
              <a:rPr lang="en-GB" sz="1400" i="1" dirty="0" err="1"/>
              <a:t>riskler</a:t>
            </a:r>
            <a:r>
              <a:rPr lang="en-GB" sz="1400" i="1" dirty="0"/>
              <a:t> </a:t>
            </a:r>
            <a:r>
              <a:rPr lang="en-GB" sz="1400" i="1" dirty="0" err="1"/>
              <a:t>bu</a:t>
            </a:r>
            <a:r>
              <a:rPr lang="en-GB" sz="1400" i="1" dirty="0"/>
              <a:t> </a:t>
            </a:r>
            <a:r>
              <a:rPr lang="en-GB" sz="1400" i="1" dirty="0" err="1"/>
              <a:t>denetlemelerde</a:t>
            </a:r>
            <a:r>
              <a:rPr lang="en-GB" sz="1400" i="1" dirty="0"/>
              <a:t> de </a:t>
            </a:r>
            <a:r>
              <a:rPr lang="en-GB" sz="1400" i="1" dirty="0" err="1"/>
              <a:t>tespit</a:t>
            </a:r>
            <a:r>
              <a:rPr lang="en-GB" sz="1400" i="1" dirty="0"/>
              <a:t> </a:t>
            </a:r>
            <a:r>
              <a:rPr lang="en-GB" sz="1400" i="1" dirty="0" err="1"/>
              <a:t>edilir</a:t>
            </a:r>
            <a:r>
              <a:rPr lang="en-GB" sz="1400" i="1" dirty="0"/>
              <a:t>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869679-17F1-97BE-8BFB-B42338CF6BD3}"/>
              </a:ext>
            </a:extLst>
          </p:cNvPr>
          <p:cNvSpPr txBox="1"/>
          <p:nvPr/>
        </p:nvSpPr>
        <p:spPr>
          <a:xfrm>
            <a:off x="296432" y="5398024"/>
            <a:ext cx="440376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 i="1" dirty="0"/>
              <a:t>Deprem </a:t>
            </a:r>
            <a:r>
              <a:rPr lang="en-GB" sz="1400" i="1" dirty="0" err="1"/>
              <a:t>devriyesi</a:t>
            </a:r>
            <a:r>
              <a:rPr lang="en-GB" sz="1400" i="1" dirty="0"/>
              <a:t> </a:t>
            </a:r>
            <a:r>
              <a:rPr lang="en-GB" sz="1400" i="1" dirty="0" err="1"/>
              <a:t>üst</a:t>
            </a:r>
            <a:r>
              <a:rPr lang="en-GB" sz="1400" i="1" dirty="0"/>
              <a:t> </a:t>
            </a:r>
            <a:r>
              <a:rPr lang="en-GB" sz="1400" i="1" dirty="0" err="1"/>
              <a:t>yönetim</a:t>
            </a:r>
            <a:r>
              <a:rPr lang="en-GB" sz="1400" i="1" dirty="0"/>
              <a:t> </a:t>
            </a:r>
            <a:r>
              <a:rPr lang="en-GB" sz="1400" i="1" dirty="0" err="1"/>
              <a:t>katılımı</a:t>
            </a:r>
            <a:r>
              <a:rPr lang="en-GB" sz="1400" i="1" dirty="0"/>
              <a:t> </a:t>
            </a:r>
            <a:r>
              <a:rPr lang="en-GB" sz="1400" i="1" dirty="0" err="1"/>
              <a:t>ile</a:t>
            </a:r>
            <a:r>
              <a:rPr lang="en-GB" sz="1400" i="1" dirty="0"/>
              <a:t> </a:t>
            </a:r>
            <a:r>
              <a:rPr lang="en-GB" sz="1400" b="1" i="1" dirty="0" err="1"/>
              <a:t>yılda</a:t>
            </a:r>
            <a:r>
              <a:rPr lang="en-GB" sz="1400" b="1" i="1" dirty="0"/>
              <a:t> </a:t>
            </a:r>
            <a:r>
              <a:rPr lang="en-GB" sz="1400" b="1" i="1" dirty="0" err="1"/>
              <a:t>en</a:t>
            </a:r>
            <a:r>
              <a:rPr lang="en-GB" sz="1400" b="1" i="1" dirty="0"/>
              <a:t> </a:t>
            </a:r>
            <a:r>
              <a:rPr lang="en-GB" sz="1400" b="1" i="1" dirty="0" err="1"/>
              <a:t>az</a:t>
            </a:r>
            <a:r>
              <a:rPr lang="en-GB" sz="1400" b="1" i="1" dirty="0"/>
              <a:t> 1 </a:t>
            </a:r>
            <a:r>
              <a:rPr lang="en-GB" sz="1400" b="1" i="1" dirty="0" err="1"/>
              <a:t>defa</a:t>
            </a:r>
            <a:r>
              <a:rPr lang="en-GB" sz="1400" b="1" i="1" dirty="0"/>
              <a:t> </a:t>
            </a:r>
            <a:r>
              <a:rPr lang="en-GB" sz="1400" i="1" dirty="0" err="1"/>
              <a:t>yapılır</a:t>
            </a:r>
            <a:r>
              <a:rPr lang="en-GB" sz="1400" i="1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400" i="1" dirty="0" err="1"/>
              <a:t>Sadece</a:t>
            </a:r>
            <a:r>
              <a:rPr lang="en-GB" sz="1400" i="1" dirty="0"/>
              <a:t> </a:t>
            </a:r>
            <a:r>
              <a:rPr lang="en-GB" sz="1400" i="1" dirty="0" err="1"/>
              <a:t>depreme</a:t>
            </a:r>
            <a:r>
              <a:rPr lang="en-GB" sz="1400" i="1" dirty="0"/>
              <a:t> </a:t>
            </a:r>
            <a:r>
              <a:rPr lang="en-GB" sz="1400" i="1" dirty="0" err="1"/>
              <a:t>özgü</a:t>
            </a:r>
            <a:r>
              <a:rPr lang="en-GB" sz="1400" i="1" dirty="0"/>
              <a:t> </a:t>
            </a:r>
            <a:r>
              <a:rPr lang="en-GB" sz="1400" i="1" dirty="0" err="1"/>
              <a:t>riskleri</a:t>
            </a:r>
            <a:r>
              <a:rPr lang="en-GB" sz="1400" i="1" dirty="0"/>
              <a:t> </a:t>
            </a:r>
            <a:r>
              <a:rPr lang="en-GB" sz="1400" i="1" dirty="0" err="1"/>
              <a:t>bulmaya</a:t>
            </a:r>
            <a:r>
              <a:rPr lang="en-GB" sz="1400" i="1" dirty="0"/>
              <a:t> </a:t>
            </a:r>
            <a:r>
              <a:rPr lang="en-GB" sz="1400" i="1" dirty="0" err="1"/>
              <a:t>yönelik</a:t>
            </a:r>
            <a:r>
              <a:rPr lang="en-GB" sz="1400" i="1" dirty="0"/>
              <a:t> </a:t>
            </a:r>
            <a:r>
              <a:rPr lang="en-GB" sz="1400" i="1" dirty="0" err="1"/>
              <a:t>bir</a:t>
            </a:r>
            <a:r>
              <a:rPr lang="en-GB" sz="1400" i="1" dirty="0"/>
              <a:t> </a:t>
            </a:r>
            <a:r>
              <a:rPr lang="en-GB" sz="1400" i="1" dirty="0" err="1"/>
              <a:t>faaliyettir</a:t>
            </a:r>
            <a:r>
              <a:rPr lang="en-GB" sz="1400" i="1" dirty="0"/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ED1509-FE7A-53FF-391C-EAC6BD9B8C16}"/>
              </a:ext>
            </a:extLst>
          </p:cNvPr>
          <p:cNvSpPr txBox="1"/>
          <p:nvPr/>
        </p:nvSpPr>
        <p:spPr>
          <a:xfrm>
            <a:off x="1124266" y="1387765"/>
            <a:ext cx="8119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Çalışanların</a:t>
            </a:r>
            <a:r>
              <a:rPr lang="en-GB" sz="1600" dirty="0"/>
              <a:t> </a:t>
            </a:r>
            <a:r>
              <a:rPr lang="en-GB" sz="1600" dirty="0" err="1"/>
              <a:t>farkındalıklarını</a:t>
            </a:r>
            <a:r>
              <a:rPr lang="en-GB" sz="1600" dirty="0"/>
              <a:t> </a:t>
            </a:r>
            <a:r>
              <a:rPr lang="en-GB" sz="1600" dirty="0" err="1"/>
              <a:t>artırmak</a:t>
            </a:r>
            <a:r>
              <a:rPr lang="en-GB" sz="1600" dirty="0"/>
              <a:t> ve </a:t>
            </a:r>
            <a:r>
              <a:rPr lang="en-GB" sz="1600" dirty="0" err="1"/>
              <a:t>yönetimin</a:t>
            </a:r>
            <a:r>
              <a:rPr lang="en-GB" sz="1600" dirty="0"/>
              <a:t> </a:t>
            </a:r>
            <a:r>
              <a:rPr lang="en-GB" sz="1600" dirty="0" err="1"/>
              <a:t>katkısını</a:t>
            </a:r>
            <a:r>
              <a:rPr lang="en-GB" sz="1600" dirty="0"/>
              <a:t> </a:t>
            </a:r>
            <a:r>
              <a:rPr lang="en-GB" sz="1600" dirty="0" err="1"/>
              <a:t>sağlamak</a:t>
            </a:r>
            <a:r>
              <a:rPr lang="en-GB" sz="1600" dirty="0"/>
              <a:t> </a:t>
            </a:r>
            <a:r>
              <a:rPr lang="en-GB" sz="1600" dirty="0" err="1"/>
              <a:t>adına</a:t>
            </a:r>
            <a:r>
              <a:rPr lang="en-GB" sz="1600" dirty="0"/>
              <a:t> </a:t>
            </a:r>
            <a:r>
              <a:rPr lang="en-GB" sz="1600" dirty="0" err="1"/>
              <a:t>aktivitelere</a:t>
            </a:r>
            <a:r>
              <a:rPr lang="en-GB" sz="1600" dirty="0"/>
              <a:t> </a:t>
            </a:r>
            <a:r>
              <a:rPr lang="en-GB" sz="1600" dirty="0" err="1"/>
              <a:t>üst</a:t>
            </a:r>
            <a:r>
              <a:rPr lang="en-GB" sz="1600" dirty="0"/>
              <a:t> </a:t>
            </a:r>
            <a:r>
              <a:rPr lang="en-GB" sz="1600" dirty="0" err="1"/>
              <a:t>düzey</a:t>
            </a:r>
            <a:r>
              <a:rPr lang="en-GB" sz="1600" dirty="0"/>
              <a:t> </a:t>
            </a:r>
            <a:r>
              <a:rPr lang="en-GB" sz="1600" dirty="0" err="1"/>
              <a:t>yöneticilerin</a:t>
            </a:r>
            <a:r>
              <a:rPr lang="en-GB" sz="1600" dirty="0"/>
              <a:t> </a:t>
            </a:r>
            <a:r>
              <a:rPr lang="en-GB" sz="1600" dirty="0" err="1"/>
              <a:t>katılımı</a:t>
            </a:r>
            <a:r>
              <a:rPr lang="en-GB" sz="1600" dirty="0"/>
              <a:t> </a:t>
            </a:r>
            <a:r>
              <a:rPr lang="en-GB" sz="1600" dirty="0" err="1"/>
              <a:t>sağnlanır</a:t>
            </a:r>
            <a:r>
              <a:rPr lang="en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10817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7">
            <a:extLst>
              <a:ext uri="{FF2B5EF4-FFF2-40B4-BE49-F238E27FC236}">
                <a16:creationId xmlns:a16="http://schemas.microsoft.com/office/drawing/2014/main" id="{DB4B2B8B-86E6-0F08-14DC-6654AF61F2CD}"/>
              </a:ext>
            </a:extLst>
          </p:cNvPr>
          <p:cNvSpPr txBox="1"/>
          <p:nvPr/>
        </p:nvSpPr>
        <p:spPr>
          <a:xfrm>
            <a:off x="541398" y="2823226"/>
            <a:ext cx="3285191" cy="245778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00" b="1" baseline="0" dirty="0">
                <a:latin typeface="Arial" panose="020B0604020202020204" pitchFamily="34" charset="0"/>
                <a:cs typeface="Arial" panose="020B0604020202020204" pitchFamily="34" charset="0"/>
              </a:rPr>
              <a:t>Deprem </a:t>
            </a:r>
            <a:r>
              <a:rPr lang="en-GB" sz="1400" b="1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Kontrol</a:t>
            </a:r>
            <a:r>
              <a:rPr lang="en-GB" sz="1400" b="1" baseline="0" dirty="0">
                <a:latin typeface="Arial" panose="020B0604020202020204" pitchFamily="34" charset="0"/>
                <a:cs typeface="Arial" panose="020B0604020202020204" pitchFamily="34" charset="0"/>
              </a:rPr>
              <a:t> Listesi </a:t>
            </a:r>
            <a:r>
              <a:rPr lang="en-GB" sz="1400" b="1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Konular</a:t>
            </a:r>
            <a:r>
              <a:rPr lang="en-GB" sz="1400" b="1" baseline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l"/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Ekipmanların</a:t>
            </a: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sabitlenmesi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Boru</a:t>
            </a: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 ve </a:t>
            </a: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bağlantılar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Elektriksel</a:t>
            </a: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çalışmalar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Doğalgaz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Kablo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ve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kanallar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Uzay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Çatı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Raflar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Camlar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Vb. 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b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59">
            <a:extLst>
              <a:ext uri="{FF2B5EF4-FFF2-40B4-BE49-F238E27FC236}">
                <a16:creationId xmlns:a16="http://schemas.microsoft.com/office/drawing/2014/main" id="{9E06B2BE-47E1-23C9-95F0-6D71B034107B}"/>
              </a:ext>
            </a:extLst>
          </p:cNvPr>
          <p:cNvSpPr txBox="1"/>
          <p:nvPr/>
        </p:nvSpPr>
        <p:spPr>
          <a:xfrm>
            <a:off x="9365754" y="2284271"/>
            <a:ext cx="2370526" cy="209382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00" b="1" baseline="0" dirty="0">
                <a:latin typeface="Arial" panose="020B0604020202020204" pitchFamily="34" charset="0"/>
                <a:cs typeface="Arial" panose="020B0604020202020204" pitchFamily="34" charset="0"/>
              </a:rPr>
              <a:t>Fire Patrol Checklist</a:t>
            </a:r>
          </a:p>
          <a:p>
            <a:pPr algn="l"/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Fire extinguishers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Alarm buttons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Fire cabinet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Radiant heaters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Electric cables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Emergency teams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Equipments</a:t>
            </a:r>
            <a:endParaRPr lang="en-GB" sz="14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Suppression systems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</a:p>
          <a:p>
            <a:pPr algn="l"/>
            <a:br>
              <a:rPr lang="en-GB" sz="1400" baseline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タイトル 4">
            <a:extLst>
              <a:ext uri="{FF2B5EF4-FFF2-40B4-BE49-F238E27FC236}">
                <a16:creationId xmlns:a16="http://schemas.microsoft.com/office/drawing/2014/main" id="{136ED139-14DD-8D3D-F983-51BB0D1B16DB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0" name="Picture 2" descr="Risk Assessment Icon - Free PNG &amp; SVG 247204 - Noun Project">
            <a:extLst>
              <a:ext uri="{FF2B5EF4-FFF2-40B4-BE49-F238E27FC236}">
                <a16:creationId xmlns:a16="http://schemas.microsoft.com/office/drawing/2014/main" id="{B75C8208-5FA8-B66B-0A25-BEA865649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4" y="360734"/>
            <a:ext cx="606931" cy="6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96797428-85BD-CA7B-A5DA-8F186A232058}"/>
              </a:ext>
            </a:extLst>
          </p:cNvPr>
          <p:cNvSpPr/>
          <p:nvPr/>
        </p:nvSpPr>
        <p:spPr>
          <a:xfrm>
            <a:off x="346894" y="109512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2" name="テキスト プレースホルダー 2">
            <a:extLst>
              <a:ext uri="{FF2B5EF4-FFF2-40B4-BE49-F238E27FC236}">
                <a16:creationId xmlns:a16="http://schemas.microsoft.com/office/drawing/2014/main" id="{1ABE4DF7-47FA-C9C3-B06C-48AE635CFA79}"/>
              </a:ext>
            </a:extLst>
          </p:cNvPr>
          <p:cNvSpPr txBox="1">
            <a:spLocks/>
          </p:cNvSpPr>
          <p:nvPr/>
        </p:nvSpPr>
        <p:spPr bwMode="auto">
          <a:xfrm>
            <a:off x="1515268" y="1145666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Kontrol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Listesi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203105-42CD-1448-EEB4-805D4308C3B0}"/>
              </a:ext>
            </a:extLst>
          </p:cNvPr>
          <p:cNvSpPr txBox="1"/>
          <p:nvPr/>
        </p:nvSpPr>
        <p:spPr>
          <a:xfrm>
            <a:off x="666684" y="1576985"/>
            <a:ext cx="84773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Deprem </a:t>
            </a:r>
            <a:r>
              <a:rPr lang="en-GB" dirty="0" err="1"/>
              <a:t>saha</a:t>
            </a:r>
            <a:r>
              <a:rPr lang="en-GB" dirty="0"/>
              <a:t> </a:t>
            </a:r>
            <a:r>
              <a:rPr lang="en-GB" dirty="0" err="1"/>
              <a:t>denetlerinde</a:t>
            </a:r>
            <a:r>
              <a:rPr lang="en-GB" dirty="0"/>
              <a:t> </a:t>
            </a:r>
            <a:r>
              <a:rPr lang="en-GB" dirty="0" err="1"/>
              <a:t>kullanılmak</a:t>
            </a:r>
            <a:r>
              <a:rPr lang="en-GB" dirty="0"/>
              <a:t> </a:t>
            </a:r>
            <a:r>
              <a:rPr lang="en-GB" dirty="0" err="1"/>
              <a:t>üzere</a:t>
            </a:r>
            <a:r>
              <a:rPr lang="en-GB" dirty="0"/>
              <a:t> </a:t>
            </a:r>
            <a:r>
              <a:rPr lang="en-GB" b="1" dirty="0" err="1"/>
              <a:t>Kontrol</a:t>
            </a:r>
            <a:r>
              <a:rPr lang="en-GB" b="1" dirty="0"/>
              <a:t> Listesi </a:t>
            </a:r>
            <a:r>
              <a:rPr lang="en-GB" dirty="0" err="1"/>
              <a:t>hazırlanır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Kontrol</a:t>
            </a:r>
            <a:r>
              <a:rPr lang="en-GB" dirty="0"/>
              <a:t> Listesi </a:t>
            </a:r>
            <a:r>
              <a:rPr lang="en-GB" dirty="0" err="1"/>
              <a:t>çalışma</a:t>
            </a:r>
            <a:r>
              <a:rPr lang="en-GB" dirty="0"/>
              <a:t> </a:t>
            </a:r>
            <a:r>
              <a:rPr lang="en-GB" dirty="0" err="1"/>
              <a:t>alanlarına</a:t>
            </a:r>
            <a:r>
              <a:rPr lang="en-GB" dirty="0"/>
              <a:t> </a:t>
            </a:r>
            <a:r>
              <a:rPr lang="en-GB" dirty="0" err="1"/>
              <a:t>özel</a:t>
            </a:r>
            <a:r>
              <a:rPr lang="en-GB" dirty="0"/>
              <a:t> </a:t>
            </a:r>
            <a:r>
              <a:rPr lang="en-GB" dirty="0" err="1"/>
              <a:t>riskleri</a:t>
            </a:r>
            <a:r>
              <a:rPr lang="en-GB" dirty="0"/>
              <a:t> </a:t>
            </a:r>
            <a:r>
              <a:rPr lang="en-GB" dirty="0" err="1"/>
              <a:t>içerecek</a:t>
            </a:r>
            <a:r>
              <a:rPr lang="en-GB" dirty="0"/>
              <a:t> </a:t>
            </a:r>
            <a:r>
              <a:rPr lang="en-GB" dirty="0" err="1"/>
              <a:t>şekilde</a:t>
            </a:r>
            <a:r>
              <a:rPr lang="en-GB" dirty="0"/>
              <a:t> </a:t>
            </a:r>
            <a:r>
              <a:rPr lang="en-GB" dirty="0" err="1"/>
              <a:t>düzenlenir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Kontrol</a:t>
            </a:r>
            <a:r>
              <a:rPr lang="en-GB" dirty="0"/>
              <a:t> </a:t>
            </a:r>
            <a:r>
              <a:rPr lang="en-GB" dirty="0" err="1"/>
              <a:t>listesinde</a:t>
            </a:r>
            <a:r>
              <a:rPr lang="en-GB" dirty="0"/>
              <a:t> </a:t>
            </a:r>
            <a:r>
              <a:rPr lang="en-GB" dirty="0" err="1"/>
              <a:t>tespit</a:t>
            </a:r>
            <a:r>
              <a:rPr lang="en-GB" dirty="0"/>
              <a:t> </a:t>
            </a:r>
            <a:r>
              <a:rPr lang="en-GB" dirty="0" err="1"/>
              <a:t>edilen</a:t>
            </a:r>
            <a:r>
              <a:rPr lang="en-GB" dirty="0"/>
              <a:t> </a:t>
            </a:r>
            <a:r>
              <a:rPr lang="en-GB" dirty="0" err="1"/>
              <a:t>maddeler</a:t>
            </a:r>
            <a:r>
              <a:rPr lang="en-GB" dirty="0"/>
              <a:t> </a:t>
            </a:r>
            <a:r>
              <a:rPr lang="en-GB" dirty="0" err="1"/>
              <a:t>kayıt</a:t>
            </a:r>
            <a:r>
              <a:rPr lang="en-GB" dirty="0"/>
              <a:t> </a:t>
            </a:r>
            <a:r>
              <a:rPr lang="en-GB" dirty="0" err="1"/>
              <a:t>altına</a:t>
            </a:r>
            <a:r>
              <a:rPr lang="en-GB" dirty="0"/>
              <a:t> </a:t>
            </a:r>
            <a:r>
              <a:rPr lang="en-GB" dirty="0" err="1"/>
              <a:t>alınarak</a:t>
            </a:r>
            <a:r>
              <a:rPr lang="en-GB" dirty="0"/>
              <a:t>, </a:t>
            </a:r>
            <a:r>
              <a:rPr lang="en-GB" dirty="0" err="1"/>
              <a:t>risklere</a:t>
            </a:r>
            <a:r>
              <a:rPr lang="en-GB" dirty="0"/>
              <a:t> </a:t>
            </a:r>
            <a:r>
              <a:rPr lang="en-GB" dirty="0" err="1"/>
              <a:t>karşı</a:t>
            </a:r>
            <a:r>
              <a:rPr lang="en-GB" dirty="0"/>
              <a:t> </a:t>
            </a:r>
            <a:r>
              <a:rPr lang="en-GB" dirty="0" err="1"/>
              <a:t>tedbir</a:t>
            </a:r>
            <a:r>
              <a:rPr lang="en-GB" dirty="0"/>
              <a:t> </a:t>
            </a:r>
            <a:r>
              <a:rPr lang="en-GB" dirty="0" err="1"/>
              <a:t>alınır</a:t>
            </a:r>
            <a:r>
              <a:rPr lang="en-GB" dirty="0"/>
              <a:t>. 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5B963F2-9718-605C-DF29-8E226A8B47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46"/>
          <a:stretch/>
        </p:blipFill>
        <p:spPr>
          <a:xfrm>
            <a:off x="3538239" y="2969537"/>
            <a:ext cx="5605761" cy="31422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EE2E5F-DA25-5EB5-5E9B-5566C191B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678" y="4592149"/>
            <a:ext cx="995626" cy="1377731"/>
          </a:xfrm>
          <a:prstGeom prst="rect">
            <a:avLst/>
          </a:prstGeom>
        </p:spPr>
      </p:pic>
      <p:sp>
        <p:nvSpPr>
          <p:cNvPr id="2" name="タイトル 4">
            <a:extLst>
              <a:ext uri="{FF2B5EF4-FFF2-40B4-BE49-F238E27FC236}">
                <a16:creationId xmlns:a16="http://schemas.microsoft.com/office/drawing/2014/main" id="{CEEC1115-9925-95AE-99EF-15D4C9AEAD25}"/>
              </a:ext>
            </a:extLst>
          </p:cNvPr>
          <p:cNvSpPr txBox="1">
            <a:spLocks/>
          </p:cNvSpPr>
          <p:nvPr/>
        </p:nvSpPr>
        <p:spPr bwMode="auto">
          <a:xfrm>
            <a:off x="1278383" y="540628"/>
            <a:ext cx="623763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r>
              <a:rPr lang="en-GB" altLang="ja-JP" sz="2800" b="1" dirty="0" err="1">
                <a:ea typeface="ヒラギノ角ゴ Pro W6"/>
                <a:cs typeface="ヒラギノ角ゴ Pro W6"/>
              </a:rPr>
              <a:t>Denetlemeler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&amp; Saha </a:t>
            </a:r>
            <a:r>
              <a:rPr lang="en-GB" altLang="ja-JP" sz="2800" b="1" dirty="0" err="1">
                <a:ea typeface="ヒラギノ角ゴ Pro W6"/>
                <a:cs typeface="ヒラギノ角ゴ Pro W6"/>
              </a:rPr>
              <a:t>Gözlemleri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</a:t>
            </a:r>
            <a:endParaRPr lang="ja-JP" altLang="en-US" sz="2800" b="1" dirty="0">
              <a:ea typeface="ヒラギノ角ゴ Pro W6"/>
              <a:cs typeface="ヒラギノ角ゴ Pro W6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DE11C3-0816-2A7C-C6FF-1A14CFE64C3B}"/>
              </a:ext>
            </a:extLst>
          </p:cNvPr>
          <p:cNvSpPr txBox="1"/>
          <p:nvPr/>
        </p:nvSpPr>
        <p:spPr>
          <a:xfrm>
            <a:off x="4798337" y="2644120"/>
            <a:ext cx="59571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800" b="1" baseline="0" dirty="0">
                <a:latin typeface="Arial" panose="020B0604020202020204" pitchFamily="34" charset="0"/>
                <a:cs typeface="Arial" panose="020B0604020202020204" pitchFamily="34" charset="0"/>
              </a:rPr>
              <a:t>Deprem </a:t>
            </a:r>
            <a:r>
              <a:rPr lang="en-GB" sz="1800" b="1" baseline="0" dirty="0" err="1">
                <a:latin typeface="Arial" panose="020B0604020202020204" pitchFamily="34" charset="0"/>
                <a:cs typeface="Arial" panose="020B0604020202020204" pitchFamily="34" charset="0"/>
              </a:rPr>
              <a:t>Kontrol</a:t>
            </a:r>
            <a:r>
              <a:rPr lang="en-GB" sz="1800" b="1" baseline="0" dirty="0">
                <a:latin typeface="Arial" panose="020B0604020202020204" pitchFamily="34" charset="0"/>
                <a:cs typeface="Arial" panose="020B0604020202020204" pitchFamily="34" charset="0"/>
              </a:rPr>
              <a:t> Listesi 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FA2EF2B-2E38-87EB-36F8-20B83FD6E7C6}"/>
              </a:ext>
            </a:extLst>
          </p:cNvPr>
          <p:cNvSpPr/>
          <p:nvPr/>
        </p:nvSpPr>
        <p:spPr>
          <a:xfrm>
            <a:off x="1018352" y="1072148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5EA2884-11AF-46E3-22C9-00AC6C0A060D}"/>
              </a:ext>
            </a:extLst>
          </p:cNvPr>
          <p:cNvSpPr txBox="1">
            <a:spLocks/>
          </p:cNvSpPr>
          <p:nvPr/>
        </p:nvSpPr>
        <p:spPr bwMode="auto">
          <a:xfrm>
            <a:off x="811352" y="1157006"/>
            <a:ext cx="36957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1489955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4">
            <a:extLst>
              <a:ext uri="{FF2B5EF4-FFF2-40B4-BE49-F238E27FC236}">
                <a16:creationId xmlns:a16="http://schemas.microsoft.com/office/drawing/2014/main" id="{A40C4DB3-DCA8-0F19-1DEA-8C3F02419F5D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5" name="Picture 2" descr="Risk Assessment Icon - Free PNG &amp; SVG 247204 - Noun Project">
            <a:extLst>
              <a:ext uri="{FF2B5EF4-FFF2-40B4-BE49-F238E27FC236}">
                <a16:creationId xmlns:a16="http://schemas.microsoft.com/office/drawing/2014/main" id="{32682B8D-0CA6-7BAA-3CB2-2C8746513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4" y="360734"/>
            <a:ext cx="606931" cy="6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テキスト プレースホルダー 2">
            <a:extLst>
              <a:ext uri="{FF2B5EF4-FFF2-40B4-BE49-F238E27FC236}">
                <a16:creationId xmlns:a16="http://schemas.microsoft.com/office/drawing/2014/main" id="{B9742802-12DD-A1E8-5CA0-DBC63FE569CD}"/>
              </a:ext>
            </a:extLst>
          </p:cNvPr>
          <p:cNvSpPr txBox="1">
            <a:spLocks/>
          </p:cNvSpPr>
          <p:nvPr/>
        </p:nvSpPr>
        <p:spPr bwMode="auto">
          <a:xfrm>
            <a:off x="970149" y="1139963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KY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Uygulaması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7" name="タイトル 4">
            <a:extLst>
              <a:ext uri="{FF2B5EF4-FFF2-40B4-BE49-F238E27FC236}">
                <a16:creationId xmlns:a16="http://schemas.microsoft.com/office/drawing/2014/main" id="{3F6220C2-D218-2895-888A-25472562EB13}"/>
              </a:ext>
            </a:extLst>
          </p:cNvPr>
          <p:cNvSpPr txBox="1">
            <a:spLocks/>
          </p:cNvSpPr>
          <p:nvPr/>
        </p:nvSpPr>
        <p:spPr bwMode="auto">
          <a:xfrm>
            <a:off x="1278383" y="540628"/>
            <a:ext cx="623763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r>
              <a:rPr lang="en-GB" altLang="ja-JP" sz="2800" b="1" dirty="0" err="1">
                <a:ea typeface="ヒラギノ角ゴ Pro W6"/>
                <a:cs typeface="ヒラギノ角ゴ Pro W6"/>
              </a:rPr>
              <a:t>Denetlemeler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&amp; Saha </a:t>
            </a:r>
            <a:r>
              <a:rPr lang="en-GB" altLang="ja-JP" sz="2800" b="1" dirty="0" err="1">
                <a:ea typeface="ヒラギノ角ゴ Pro W6"/>
                <a:cs typeface="ヒラギノ角ゴ Pro W6"/>
              </a:rPr>
              <a:t>Gözlemleri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</a:t>
            </a:r>
            <a:endParaRPr lang="ja-JP" altLang="en-US" sz="2800" b="1" dirty="0">
              <a:ea typeface="ヒラギノ角ゴ Pro W6"/>
              <a:cs typeface="ヒラギノ角ゴ Pro W6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C94CAA7-4074-5C76-069C-BC96D4BDDBEF}"/>
              </a:ext>
            </a:extLst>
          </p:cNvPr>
          <p:cNvSpPr/>
          <p:nvPr/>
        </p:nvSpPr>
        <p:spPr>
          <a:xfrm>
            <a:off x="473233" y="1066445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F708B3-5698-B120-CCD3-91B2344EE720}"/>
              </a:ext>
            </a:extLst>
          </p:cNvPr>
          <p:cNvSpPr txBox="1"/>
          <p:nvPr/>
        </p:nvSpPr>
        <p:spPr>
          <a:xfrm>
            <a:off x="237117" y="1695407"/>
            <a:ext cx="87846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Çalışanların</a:t>
            </a:r>
            <a:r>
              <a:rPr lang="en-GB" dirty="0"/>
              <a:t> </a:t>
            </a:r>
            <a:r>
              <a:rPr lang="en-GB" dirty="0" err="1"/>
              <a:t>başta</a:t>
            </a:r>
            <a:r>
              <a:rPr lang="en-GB" dirty="0"/>
              <a:t> </a:t>
            </a:r>
            <a:r>
              <a:rPr lang="en-GB" dirty="0" err="1"/>
              <a:t>deprem</a:t>
            </a:r>
            <a:r>
              <a:rPr lang="en-GB" dirty="0"/>
              <a:t> </a:t>
            </a:r>
            <a:r>
              <a:rPr lang="en-GB" dirty="0" err="1"/>
              <a:t>olmak</a:t>
            </a:r>
            <a:r>
              <a:rPr lang="en-GB" dirty="0"/>
              <a:t> </a:t>
            </a:r>
            <a:r>
              <a:rPr lang="en-GB" dirty="0" err="1"/>
              <a:t>üzere</a:t>
            </a:r>
            <a:r>
              <a:rPr lang="en-GB" dirty="0"/>
              <a:t> her </a:t>
            </a:r>
            <a:r>
              <a:rPr lang="en-GB" dirty="0" err="1"/>
              <a:t>türlü</a:t>
            </a:r>
            <a:r>
              <a:rPr lang="en-GB" dirty="0"/>
              <a:t> </a:t>
            </a:r>
            <a:r>
              <a:rPr lang="en-GB" dirty="0" err="1"/>
              <a:t>riskleri</a:t>
            </a:r>
            <a:r>
              <a:rPr lang="en-GB" dirty="0"/>
              <a:t> </a:t>
            </a:r>
            <a:r>
              <a:rPr lang="en-GB" dirty="0" err="1"/>
              <a:t>kolaylıkla</a:t>
            </a:r>
            <a:r>
              <a:rPr lang="en-GB" dirty="0"/>
              <a:t> </a:t>
            </a:r>
            <a:r>
              <a:rPr lang="en-GB" dirty="0" err="1"/>
              <a:t>bildirebilecekleri</a:t>
            </a:r>
            <a:r>
              <a:rPr lang="en-GB" dirty="0"/>
              <a:t> </a:t>
            </a:r>
            <a:r>
              <a:rPr lang="en-GB" dirty="0" err="1"/>
              <a:t>sistem</a:t>
            </a:r>
            <a:r>
              <a:rPr lang="en-GB" dirty="0"/>
              <a:t> </a:t>
            </a:r>
            <a:r>
              <a:rPr lang="en-GB" dirty="0" err="1"/>
              <a:t>kurulmuş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Çalışanlardan</a:t>
            </a:r>
            <a:r>
              <a:rPr lang="en-GB" dirty="0"/>
              <a:t> </a:t>
            </a:r>
            <a:r>
              <a:rPr lang="en-GB" dirty="0" err="1"/>
              <a:t>gelen</a:t>
            </a:r>
            <a:r>
              <a:rPr lang="en-GB" dirty="0"/>
              <a:t> </a:t>
            </a:r>
            <a:r>
              <a:rPr lang="en-GB" dirty="0" err="1"/>
              <a:t>riskler</a:t>
            </a:r>
            <a:r>
              <a:rPr lang="en-GB" dirty="0"/>
              <a:t> </a:t>
            </a:r>
            <a:r>
              <a:rPr lang="en-GB" dirty="0" err="1"/>
              <a:t>kayıt</a:t>
            </a:r>
            <a:r>
              <a:rPr lang="en-GB" dirty="0"/>
              <a:t> </a:t>
            </a:r>
            <a:r>
              <a:rPr lang="en-GB" dirty="0" err="1"/>
              <a:t>altına</a:t>
            </a:r>
            <a:r>
              <a:rPr lang="en-GB" dirty="0"/>
              <a:t> </a:t>
            </a:r>
            <a:r>
              <a:rPr lang="en-GB" dirty="0" err="1"/>
              <a:t>alınarak</a:t>
            </a:r>
            <a:r>
              <a:rPr lang="en-GB" dirty="0"/>
              <a:t> </a:t>
            </a:r>
            <a:r>
              <a:rPr lang="en-GB" dirty="0" err="1"/>
              <a:t>takip</a:t>
            </a:r>
            <a:r>
              <a:rPr lang="en-GB" dirty="0"/>
              <a:t> </a:t>
            </a:r>
            <a:r>
              <a:rPr lang="en-GB" dirty="0" err="1"/>
              <a:t>edilmelidir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KY (Risk </a:t>
            </a:r>
            <a:r>
              <a:rPr lang="en-GB" dirty="0" err="1"/>
              <a:t>Tahmini</a:t>
            </a:r>
            <a:r>
              <a:rPr lang="en-GB" dirty="0"/>
              <a:t>) </a:t>
            </a:r>
            <a:r>
              <a:rPr lang="en-GB" dirty="0" err="1"/>
              <a:t>manuel</a:t>
            </a:r>
            <a:r>
              <a:rPr lang="en-GB" dirty="0"/>
              <a:t> </a:t>
            </a:r>
            <a:r>
              <a:rPr lang="en-GB" dirty="0" err="1"/>
              <a:t>olarak</a:t>
            </a:r>
            <a:r>
              <a:rPr lang="en-GB" dirty="0"/>
              <a:t> </a:t>
            </a:r>
            <a:r>
              <a:rPr lang="en-GB" dirty="0" err="1"/>
              <a:t>ya</a:t>
            </a:r>
            <a:r>
              <a:rPr lang="en-GB" dirty="0"/>
              <a:t> da </a:t>
            </a:r>
            <a:r>
              <a:rPr lang="en-GB" dirty="0" err="1"/>
              <a:t>dijital</a:t>
            </a:r>
            <a:r>
              <a:rPr lang="en-GB" dirty="0"/>
              <a:t> </a:t>
            </a:r>
            <a:r>
              <a:rPr lang="en-GB" dirty="0" err="1"/>
              <a:t>araçlar</a:t>
            </a:r>
            <a:r>
              <a:rPr lang="en-GB" dirty="0"/>
              <a:t> </a:t>
            </a:r>
            <a:r>
              <a:rPr lang="en-GB" dirty="0" err="1"/>
              <a:t>kullanılarak</a:t>
            </a:r>
            <a:r>
              <a:rPr lang="en-GB" dirty="0"/>
              <a:t> </a:t>
            </a:r>
            <a:r>
              <a:rPr lang="en-GB" dirty="0" err="1"/>
              <a:t>yapılabilir</a:t>
            </a:r>
            <a:r>
              <a:rPr lang="en-GB" dirty="0"/>
              <a:t>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F5EBFF-7897-3A35-3CE9-2D5D97D4D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325" y="3126289"/>
            <a:ext cx="5939161" cy="31551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045A465-F1A5-9385-3925-74A750A277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9151" y="3146380"/>
            <a:ext cx="2391687" cy="22597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B59978-A1B7-89EE-0612-42BADCA41B8A}"/>
              </a:ext>
            </a:extLst>
          </p:cNvPr>
          <p:cNvSpPr txBox="1"/>
          <p:nvPr/>
        </p:nvSpPr>
        <p:spPr>
          <a:xfrm>
            <a:off x="6686113" y="997754"/>
            <a:ext cx="1804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Kiken</a:t>
            </a:r>
            <a:r>
              <a:rPr lang="en-GB" b="1" dirty="0"/>
              <a:t>: </a:t>
            </a:r>
            <a:r>
              <a:rPr lang="en-GB" b="1" dirty="0" err="1"/>
              <a:t>Tehlike</a:t>
            </a:r>
            <a:endParaRPr lang="en-GB" b="1" dirty="0"/>
          </a:p>
          <a:p>
            <a:r>
              <a:rPr lang="en-GB" b="1" dirty="0" err="1"/>
              <a:t>Yochi</a:t>
            </a:r>
            <a:r>
              <a:rPr lang="en-GB" b="1" dirty="0"/>
              <a:t>: </a:t>
            </a:r>
            <a:r>
              <a:rPr lang="en-GB" b="1" dirty="0" err="1"/>
              <a:t>Tahmini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47854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29BEC071-88B5-4826-317D-16D57ECBBD95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4833938" cy="530225"/>
            <a:chOff x="1114567" y="351943"/>
            <a:chExt cx="4833387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9D89EB4E-7D69-F47D-B03D-00DB7D6E5CE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C2AACC39-E88E-ED86-8330-BEC17E87CF2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95520" y="401143"/>
              <a:ext cx="4752434" cy="42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Risk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Değerlendirmesi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7" name="Graphic 30" descr="Social network">
            <a:extLst>
              <a:ext uri="{FF2B5EF4-FFF2-40B4-BE49-F238E27FC236}">
                <a16:creationId xmlns:a16="http://schemas.microsoft.com/office/drawing/2014/main" id="{B13D3F53-0A3F-D961-97FB-A87DED3B06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56014" y="1008910"/>
            <a:ext cx="576000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タイトル 4">
            <a:extLst>
              <a:ext uri="{FF2B5EF4-FFF2-40B4-BE49-F238E27FC236}">
                <a16:creationId xmlns:a16="http://schemas.microsoft.com/office/drawing/2014/main" id="{04F7D192-14A0-8A6B-4D82-9F9341C234E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E8B8EFF-6B74-7DD3-41EA-849BE08D8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0047" y="4153054"/>
            <a:ext cx="5490838" cy="2213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9BF078-8739-7544-8BE4-355330870C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0306"/>
          <a:stretch/>
        </p:blipFill>
        <p:spPr>
          <a:xfrm>
            <a:off x="465889" y="2409305"/>
            <a:ext cx="2349259" cy="16339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C5A9C90-2CE6-334F-23E2-757153A490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579" b="5792"/>
          <a:stretch/>
        </p:blipFill>
        <p:spPr>
          <a:xfrm>
            <a:off x="2811428" y="2409305"/>
            <a:ext cx="2609560" cy="1551211"/>
          </a:xfrm>
          <a:prstGeom prst="rect">
            <a:avLst/>
          </a:prstGeom>
        </p:spPr>
      </p:pic>
      <p:sp>
        <p:nvSpPr>
          <p:cNvPr id="13" name="テキスト プレースホルダー 2">
            <a:extLst>
              <a:ext uri="{FF2B5EF4-FFF2-40B4-BE49-F238E27FC236}">
                <a16:creationId xmlns:a16="http://schemas.microsoft.com/office/drawing/2014/main" id="{0A72FAF4-16C2-176E-B971-EF13F03F5FFA}"/>
              </a:ext>
            </a:extLst>
          </p:cNvPr>
          <p:cNvSpPr txBox="1">
            <a:spLocks/>
          </p:cNvSpPr>
          <p:nvPr/>
        </p:nvSpPr>
        <p:spPr bwMode="auto">
          <a:xfrm>
            <a:off x="1537626" y="1081328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Risk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Değerlendirmesi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Yapılması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52287F-F009-79C3-C21D-356470C60089}"/>
              </a:ext>
            </a:extLst>
          </p:cNvPr>
          <p:cNvSpPr txBox="1"/>
          <p:nvPr/>
        </p:nvSpPr>
        <p:spPr>
          <a:xfrm>
            <a:off x="1029808" y="1391841"/>
            <a:ext cx="827398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Yasal</a:t>
            </a:r>
            <a:r>
              <a:rPr lang="en-GB" sz="1600" dirty="0"/>
              <a:t> </a:t>
            </a:r>
            <a:r>
              <a:rPr lang="en-GB" sz="1600" dirty="0" err="1"/>
              <a:t>mevzuat</a:t>
            </a:r>
            <a:r>
              <a:rPr lang="en-GB" sz="1600" dirty="0"/>
              <a:t> </a:t>
            </a:r>
            <a:r>
              <a:rPr lang="en-GB" sz="1600" dirty="0" err="1"/>
              <a:t>uyarınca</a:t>
            </a:r>
            <a:r>
              <a:rPr lang="en-GB" sz="1600" dirty="0"/>
              <a:t> </a:t>
            </a:r>
            <a:r>
              <a:rPr lang="en-GB" sz="1600" dirty="0" err="1"/>
              <a:t>saha</a:t>
            </a:r>
            <a:r>
              <a:rPr lang="en-GB" sz="1600" dirty="0"/>
              <a:t> </a:t>
            </a:r>
            <a:r>
              <a:rPr lang="en-GB" sz="1600" dirty="0" err="1"/>
              <a:t>genelinde</a:t>
            </a:r>
            <a:r>
              <a:rPr lang="en-GB" sz="1600" dirty="0"/>
              <a:t> </a:t>
            </a:r>
            <a:r>
              <a:rPr lang="en-GB" sz="1600" b="1" dirty="0"/>
              <a:t>risk </a:t>
            </a:r>
            <a:r>
              <a:rPr lang="en-GB" sz="1600" b="1" dirty="0" err="1"/>
              <a:t>değerlendirmesi</a:t>
            </a:r>
            <a:r>
              <a:rPr lang="en-GB" sz="1600" b="1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Risk </a:t>
            </a:r>
            <a:r>
              <a:rPr lang="en-GB" sz="1600" dirty="0" err="1"/>
              <a:t>Değerlendirmesi</a:t>
            </a:r>
            <a:r>
              <a:rPr lang="en-GB" sz="1600" dirty="0"/>
              <a:t> </a:t>
            </a:r>
            <a:r>
              <a:rPr lang="en-GB" sz="1600" b="1" dirty="0" err="1"/>
              <a:t>metodu</a:t>
            </a:r>
            <a:r>
              <a:rPr lang="en-GB" sz="1600" dirty="0"/>
              <a:t> </a:t>
            </a:r>
            <a:r>
              <a:rPr lang="en-GB" sz="1600" dirty="0" err="1"/>
              <a:t>tanımlanır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r>
              <a:rPr lang="en-GB" sz="1600" dirty="0" err="1"/>
              <a:t>Örnek</a:t>
            </a:r>
            <a:r>
              <a:rPr lang="en-GB" sz="1600" dirty="0"/>
              <a:t> </a:t>
            </a:r>
            <a:r>
              <a:rPr lang="en-GB" sz="1600" dirty="0" err="1"/>
              <a:t>Metod</a:t>
            </a:r>
            <a:r>
              <a:rPr lang="en-GB" sz="1600" dirty="0"/>
              <a:t>: Fine Kinney </a:t>
            </a:r>
          </a:p>
        </p:txBody>
      </p:sp>
      <p:sp>
        <p:nvSpPr>
          <p:cNvPr id="15" name="Arrow: Curved Down 14">
            <a:extLst>
              <a:ext uri="{FF2B5EF4-FFF2-40B4-BE49-F238E27FC236}">
                <a16:creationId xmlns:a16="http://schemas.microsoft.com/office/drawing/2014/main" id="{D14E9A30-DA92-DA39-6F03-0806523E5D64}"/>
              </a:ext>
            </a:extLst>
          </p:cNvPr>
          <p:cNvSpPr/>
          <p:nvPr/>
        </p:nvSpPr>
        <p:spPr>
          <a:xfrm rot="7276533">
            <a:off x="5492110" y="2641626"/>
            <a:ext cx="1331651" cy="463507"/>
          </a:xfrm>
          <a:prstGeom prst="curvedDownArrow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E59E31A-C689-997C-E0A5-E8E0A2B2D073}"/>
              </a:ext>
            </a:extLst>
          </p:cNvPr>
          <p:cNvSpPr txBox="1"/>
          <p:nvPr/>
        </p:nvSpPr>
        <p:spPr>
          <a:xfrm>
            <a:off x="435684" y="4223878"/>
            <a:ext cx="292007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Tespit</a:t>
            </a:r>
            <a:r>
              <a:rPr lang="en-GB" sz="1600" dirty="0"/>
              <a:t> </a:t>
            </a:r>
            <a:r>
              <a:rPr lang="en-GB" sz="1600" dirty="0" err="1"/>
              <a:t>edilen</a:t>
            </a:r>
            <a:r>
              <a:rPr lang="en-GB" sz="1600" dirty="0"/>
              <a:t> </a:t>
            </a:r>
            <a:r>
              <a:rPr lang="en-GB" sz="1600" dirty="0" err="1"/>
              <a:t>risklere</a:t>
            </a:r>
            <a:r>
              <a:rPr lang="en-GB" sz="1600" dirty="0"/>
              <a:t> </a:t>
            </a:r>
            <a:r>
              <a:rPr lang="en-GB" sz="1600" dirty="0" err="1"/>
              <a:t>karşı</a:t>
            </a:r>
            <a:r>
              <a:rPr lang="en-GB" sz="1600" dirty="0"/>
              <a:t> </a:t>
            </a:r>
            <a:r>
              <a:rPr lang="en-GB" sz="1600" b="1" dirty="0" err="1"/>
              <a:t>önlemlerin</a:t>
            </a:r>
            <a:r>
              <a:rPr lang="en-GB" sz="1600" b="1" dirty="0"/>
              <a:t> </a:t>
            </a:r>
            <a:r>
              <a:rPr lang="en-GB" sz="1600" b="1" dirty="0" err="1"/>
              <a:t>belirlenmesi</a:t>
            </a:r>
            <a:r>
              <a:rPr lang="en-GB" sz="1600" b="1" dirty="0"/>
              <a:t> </a:t>
            </a:r>
            <a:r>
              <a:rPr lang="en-GB" sz="1600" dirty="0"/>
              <a:t>ve </a:t>
            </a:r>
            <a:r>
              <a:rPr lang="en-GB" sz="1600" b="1" dirty="0" err="1"/>
              <a:t>planlamanın</a:t>
            </a:r>
            <a:r>
              <a:rPr lang="en-GB" sz="1600" b="1" dirty="0"/>
              <a:t> </a:t>
            </a:r>
            <a:r>
              <a:rPr lang="en-GB" sz="1600" b="1" dirty="0" err="1"/>
              <a:t>yapılması</a:t>
            </a:r>
            <a:r>
              <a:rPr lang="en-GB" sz="1600" b="1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kayıt</a:t>
            </a:r>
            <a:r>
              <a:rPr lang="en-GB" sz="1600" dirty="0"/>
              <a:t> </a:t>
            </a:r>
            <a:r>
              <a:rPr lang="en-GB" sz="1600" dirty="0" err="1"/>
              <a:t>altına</a:t>
            </a:r>
            <a:r>
              <a:rPr lang="en-GB" sz="1600" dirty="0"/>
              <a:t> </a:t>
            </a:r>
            <a:r>
              <a:rPr lang="en-GB" sz="1600" dirty="0" err="1"/>
              <a:t>alınır</a:t>
            </a:r>
            <a:r>
              <a:rPr lang="en-GB" sz="1600" dirty="0"/>
              <a:t>. </a:t>
            </a:r>
          </a:p>
        </p:txBody>
      </p:sp>
      <p:sp>
        <p:nvSpPr>
          <p:cNvPr id="18" name="Arrow: Curved Down 17">
            <a:extLst>
              <a:ext uri="{FF2B5EF4-FFF2-40B4-BE49-F238E27FC236}">
                <a16:creationId xmlns:a16="http://schemas.microsoft.com/office/drawing/2014/main" id="{27F733E5-3CCE-E6B6-0130-4C8CA10CCD94}"/>
              </a:ext>
            </a:extLst>
          </p:cNvPr>
          <p:cNvSpPr/>
          <p:nvPr/>
        </p:nvSpPr>
        <p:spPr>
          <a:xfrm rot="12549929" flipH="1">
            <a:off x="1760439" y="5607982"/>
            <a:ext cx="1331651" cy="463507"/>
          </a:xfrm>
          <a:prstGeom prst="curvedDownArrow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C7ADB8-7104-80CC-F001-8877259CBCD1}"/>
              </a:ext>
            </a:extLst>
          </p:cNvPr>
          <p:cNvSpPr txBox="1"/>
          <p:nvPr/>
        </p:nvSpPr>
        <p:spPr>
          <a:xfrm>
            <a:off x="6130798" y="3101964"/>
            <a:ext cx="28400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Riskler</a:t>
            </a:r>
            <a:r>
              <a:rPr lang="en-GB" sz="1600" dirty="0"/>
              <a:t> </a:t>
            </a:r>
            <a:r>
              <a:rPr lang="en-GB" sz="1600" dirty="0" err="1"/>
              <a:t>belirlenen</a:t>
            </a:r>
            <a:r>
              <a:rPr lang="en-GB" sz="1600" dirty="0"/>
              <a:t> </a:t>
            </a:r>
            <a:r>
              <a:rPr lang="en-GB" sz="1600" dirty="0" err="1"/>
              <a:t>metoda</a:t>
            </a:r>
            <a:r>
              <a:rPr lang="en-GB" sz="1600" dirty="0"/>
              <a:t> </a:t>
            </a:r>
            <a:r>
              <a:rPr lang="en-GB" sz="1600" dirty="0" err="1"/>
              <a:t>göre</a:t>
            </a:r>
            <a:r>
              <a:rPr lang="en-GB" sz="1600" dirty="0"/>
              <a:t> </a:t>
            </a:r>
            <a:r>
              <a:rPr lang="en-GB" sz="1600" dirty="0" err="1"/>
              <a:t>önceliklendirilir</a:t>
            </a:r>
            <a:r>
              <a:rPr lang="en-GB" sz="1600" dirty="0"/>
              <a:t>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084E7A-DD33-D784-D98B-0B05B37F4449}"/>
              </a:ext>
            </a:extLst>
          </p:cNvPr>
          <p:cNvSpPr txBox="1"/>
          <p:nvPr/>
        </p:nvSpPr>
        <p:spPr>
          <a:xfrm>
            <a:off x="3376151" y="3922920"/>
            <a:ext cx="38456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 err="1"/>
              <a:t>Örnek</a:t>
            </a:r>
            <a:r>
              <a:rPr lang="en-GB" sz="1600" dirty="0"/>
              <a:t> Risk </a:t>
            </a:r>
            <a:r>
              <a:rPr lang="en-GB" sz="1600" dirty="0" err="1"/>
              <a:t>Değerlendirme</a:t>
            </a:r>
            <a:endParaRPr lang="en-GB" sz="1600" dirty="0"/>
          </a:p>
        </p:txBody>
      </p:sp>
      <p:pic>
        <p:nvPicPr>
          <p:cNvPr id="2" name="Picture 2" descr="Risk Assessment Icon - Free PNG &amp; SVG 247204 - Noun Project">
            <a:extLst>
              <a:ext uri="{FF2B5EF4-FFF2-40B4-BE49-F238E27FC236}">
                <a16:creationId xmlns:a16="http://schemas.microsoft.com/office/drawing/2014/main" id="{30893686-7FD2-8B50-CA39-6819756F2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4" y="360734"/>
            <a:ext cx="606931" cy="6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110FA850-CBCE-3313-9D49-396D5A40DF00}"/>
              </a:ext>
            </a:extLst>
          </p:cNvPr>
          <p:cNvSpPr/>
          <p:nvPr/>
        </p:nvSpPr>
        <p:spPr>
          <a:xfrm>
            <a:off x="267995" y="1031432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FC11353-DA8B-9AD3-B544-149878A6EAE4}"/>
              </a:ext>
            </a:extLst>
          </p:cNvPr>
          <p:cNvSpPr/>
          <p:nvPr/>
        </p:nvSpPr>
        <p:spPr>
          <a:xfrm>
            <a:off x="994155" y="1015818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7" name="テキスト プレースホルダー 2">
            <a:extLst>
              <a:ext uri="{FF2B5EF4-FFF2-40B4-BE49-F238E27FC236}">
                <a16:creationId xmlns:a16="http://schemas.microsoft.com/office/drawing/2014/main" id="{78788644-C49F-86F6-399B-46A26EEEE468}"/>
              </a:ext>
            </a:extLst>
          </p:cNvPr>
          <p:cNvSpPr txBox="1">
            <a:spLocks/>
          </p:cNvSpPr>
          <p:nvPr/>
        </p:nvSpPr>
        <p:spPr bwMode="auto">
          <a:xfrm>
            <a:off x="761479" y="1107760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1584985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isk Degerlendirme Ekibi Atama Yazisi 1 | PDF">
            <a:extLst>
              <a:ext uri="{FF2B5EF4-FFF2-40B4-BE49-F238E27FC236}">
                <a16:creationId xmlns:a16="http://schemas.microsoft.com/office/drawing/2014/main" id="{50915C68-D9B3-E0B5-EE23-E2D2C1DAC4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0" b="11791"/>
          <a:stretch/>
        </p:blipFill>
        <p:spPr bwMode="auto">
          <a:xfrm>
            <a:off x="450001" y="1774380"/>
            <a:ext cx="4122000" cy="43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27">
            <a:extLst>
              <a:ext uri="{FF2B5EF4-FFF2-40B4-BE49-F238E27FC236}">
                <a16:creationId xmlns:a16="http://schemas.microsoft.com/office/drawing/2014/main" id="{878E0DC6-6392-E8DC-89B1-4F86945F6BAE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4833938" cy="530225"/>
            <a:chOff x="1114567" y="351943"/>
            <a:chExt cx="4833387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26C848A9-8402-45B3-C2D5-208E853630E0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63E37713-25A3-88E9-419D-47F44C96660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95520" y="401143"/>
              <a:ext cx="4752434" cy="42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Risk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Değerlendirmesi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4">
            <a:extLst>
              <a:ext uri="{FF2B5EF4-FFF2-40B4-BE49-F238E27FC236}">
                <a16:creationId xmlns:a16="http://schemas.microsoft.com/office/drawing/2014/main" id="{B0869C0D-E3F6-8F04-001F-13BEE2FF2DE5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8" name="テキスト プレースホルダー 2">
            <a:extLst>
              <a:ext uri="{FF2B5EF4-FFF2-40B4-BE49-F238E27FC236}">
                <a16:creationId xmlns:a16="http://schemas.microsoft.com/office/drawing/2014/main" id="{983811C2-D348-51C2-BE0D-E54E281EA626}"/>
              </a:ext>
            </a:extLst>
          </p:cNvPr>
          <p:cNvSpPr txBox="1">
            <a:spLocks/>
          </p:cNvSpPr>
          <p:nvPr/>
        </p:nvSpPr>
        <p:spPr bwMode="auto">
          <a:xfrm>
            <a:off x="1373226" y="1113367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Risk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Değerlendirmesi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Ekibi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2938A5-E2DB-1737-CF99-A4FB9E1EE9D1}"/>
              </a:ext>
            </a:extLst>
          </p:cNvPr>
          <p:cNvSpPr txBox="1"/>
          <p:nvPr/>
        </p:nvSpPr>
        <p:spPr>
          <a:xfrm>
            <a:off x="4216894" y="2169418"/>
            <a:ext cx="461638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Risk </a:t>
            </a:r>
            <a:r>
              <a:rPr lang="en-GB" sz="1600" dirty="0" err="1"/>
              <a:t>Değerlendirmesi</a:t>
            </a:r>
            <a:r>
              <a:rPr lang="en-GB" sz="1600" dirty="0"/>
              <a:t> </a:t>
            </a:r>
            <a:r>
              <a:rPr lang="en-GB" sz="1600" dirty="0" err="1"/>
              <a:t>ekibine</a:t>
            </a:r>
            <a:r>
              <a:rPr lang="en-GB" sz="1600" dirty="0"/>
              <a:t> </a:t>
            </a:r>
            <a:r>
              <a:rPr lang="en-GB" sz="1600" dirty="0" err="1"/>
              <a:t>görevleri</a:t>
            </a:r>
            <a:r>
              <a:rPr lang="en-GB" sz="1600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ilgili</a:t>
            </a:r>
            <a:r>
              <a:rPr lang="en-GB" sz="1600" dirty="0"/>
              <a:t> </a:t>
            </a:r>
            <a:r>
              <a:rPr lang="en-GB" sz="1600" dirty="0" err="1"/>
              <a:t>eğitim</a:t>
            </a:r>
            <a:r>
              <a:rPr lang="en-GB" sz="1600" dirty="0"/>
              <a:t> </a:t>
            </a:r>
            <a:r>
              <a:rPr lang="en-GB" sz="1600" dirty="0" err="1"/>
              <a:t>verilir</a:t>
            </a:r>
            <a:r>
              <a:rPr lang="en-GB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Ekipte</a:t>
            </a:r>
            <a:r>
              <a:rPr lang="en-GB" sz="1600" dirty="0"/>
              <a:t> minimum </a:t>
            </a:r>
            <a:r>
              <a:rPr lang="en-GB" sz="1600" dirty="0" err="1"/>
              <a:t>şu</a:t>
            </a:r>
            <a:r>
              <a:rPr lang="en-GB" sz="1600" dirty="0"/>
              <a:t> </a:t>
            </a:r>
            <a:r>
              <a:rPr lang="en-GB" sz="1600" dirty="0" err="1"/>
              <a:t>kişilerin</a:t>
            </a:r>
            <a:r>
              <a:rPr lang="en-GB" sz="1600" dirty="0"/>
              <a:t> </a:t>
            </a:r>
            <a:r>
              <a:rPr lang="en-GB" sz="1600" dirty="0" err="1"/>
              <a:t>olması</a:t>
            </a:r>
            <a:r>
              <a:rPr lang="en-GB" sz="1600" dirty="0"/>
              <a:t> </a:t>
            </a:r>
            <a:r>
              <a:rPr lang="en-GB" sz="1600" dirty="0" err="1"/>
              <a:t>gerekmektedir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GB" sz="1600" dirty="0" err="1"/>
              <a:t>İş</a:t>
            </a:r>
            <a:r>
              <a:rPr lang="en-GB" sz="1600" dirty="0"/>
              <a:t> </a:t>
            </a:r>
            <a:r>
              <a:rPr lang="en-GB" sz="1600" dirty="0" err="1"/>
              <a:t>Güvenliği</a:t>
            </a:r>
            <a:r>
              <a:rPr lang="en-GB" sz="1600" dirty="0"/>
              <a:t> </a:t>
            </a:r>
            <a:r>
              <a:rPr lang="en-GB" sz="1600" dirty="0" err="1"/>
              <a:t>Uzmanı</a:t>
            </a:r>
            <a:r>
              <a:rPr lang="en-GB" sz="1600" dirty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GB" sz="1600" dirty="0" err="1"/>
              <a:t>İşyeri</a:t>
            </a:r>
            <a:r>
              <a:rPr lang="en-GB" sz="1600" dirty="0"/>
              <a:t> </a:t>
            </a:r>
            <a:r>
              <a:rPr lang="en-GB" sz="1600" dirty="0" err="1"/>
              <a:t>Hekimi</a:t>
            </a:r>
            <a:endParaRPr lang="en-GB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GB" sz="1600" dirty="0" err="1"/>
              <a:t>Işyeri</a:t>
            </a:r>
            <a:r>
              <a:rPr lang="en-GB" sz="1600" dirty="0"/>
              <a:t> </a:t>
            </a:r>
            <a:r>
              <a:rPr lang="en-GB" sz="1600" dirty="0" err="1"/>
              <a:t>Vekili</a:t>
            </a:r>
            <a:r>
              <a:rPr lang="en-GB" sz="1600" dirty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GB" sz="1600" dirty="0"/>
              <a:t>Çalışan </a:t>
            </a:r>
            <a:r>
              <a:rPr lang="en-GB" sz="1600" dirty="0" err="1"/>
              <a:t>Temsilcisi</a:t>
            </a:r>
            <a:endParaRPr lang="en-GB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GB" sz="1600" dirty="0" err="1"/>
              <a:t>Destek</a:t>
            </a:r>
            <a:r>
              <a:rPr lang="en-GB" sz="1600" dirty="0"/>
              <a:t> </a:t>
            </a:r>
            <a:r>
              <a:rPr lang="en-GB" sz="1600" dirty="0" err="1"/>
              <a:t>Elemanı</a:t>
            </a:r>
            <a:r>
              <a:rPr lang="en-GB" sz="1600" dirty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GB" sz="1600" dirty="0"/>
              <a:t>Hat </a:t>
            </a:r>
            <a:r>
              <a:rPr lang="en-GB" sz="1600" dirty="0" err="1"/>
              <a:t>Temsilcisi</a:t>
            </a:r>
            <a:r>
              <a:rPr lang="en-GB" sz="1600" dirty="0"/>
              <a:t>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390A7A35-4E0D-0835-20AA-179F6FB2101C}"/>
              </a:ext>
            </a:extLst>
          </p:cNvPr>
          <p:cNvSpPr/>
          <p:nvPr/>
        </p:nvSpPr>
        <p:spPr>
          <a:xfrm>
            <a:off x="841615" y="1055300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15</a:t>
            </a:r>
          </a:p>
        </p:txBody>
      </p:sp>
      <p:pic>
        <p:nvPicPr>
          <p:cNvPr id="3" name="Picture 2" descr="Risk Assessment Icon - Free PNG &amp; SVG 247204 - Noun Project">
            <a:extLst>
              <a:ext uri="{FF2B5EF4-FFF2-40B4-BE49-F238E27FC236}">
                <a16:creationId xmlns:a16="http://schemas.microsoft.com/office/drawing/2014/main" id="{319769FB-7CFC-4A3C-74E2-B1262B666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4" y="360734"/>
            <a:ext cx="606931" cy="60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E411786-351B-FAEA-52FE-3E3BA52536B5}"/>
              </a:ext>
            </a:extLst>
          </p:cNvPr>
          <p:cNvSpPr txBox="1"/>
          <p:nvPr/>
        </p:nvSpPr>
        <p:spPr>
          <a:xfrm>
            <a:off x="898714" y="1509895"/>
            <a:ext cx="82739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Yasal</a:t>
            </a:r>
            <a:r>
              <a:rPr lang="en-GB" sz="1600" dirty="0"/>
              <a:t> </a:t>
            </a:r>
            <a:r>
              <a:rPr lang="en-GB" sz="1600" dirty="0" err="1"/>
              <a:t>mevzuat</a:t>
            </a:r>
            <a:r>
              <a:rPr lang="en-GB" sz="1600" dirty="0"/>
              <a:t> </a:t>
            </a:r>
            <a:r>
              <a:rPr lang="en-GB" sz="1600" dirty="0" err="1"/>
              <a:t>uyarınca</a:t>
            </a:r>
            <a:r>
              <a:rPr lang="en-GB" sz="1600" dirty="0"/>
              <a:t> risk </a:t>
            </a:r>
            <a:r>
              <a:rPr lang="en-GB" sz="1600" dirty="0" err="1"/>
              <a:t>değerlendirme</a:t>
            </a:r>
            <a:r>
              <a:rPr lang="en-GB" sz="1600" dirty="0"/>
              <a:t> </a:t>
            </a:r>
            <a:r>
              <a:rPr lang="en-GB" sz="1600" dirty="0" err="1"/>
              <a:t>ekibi</a:t>
            </a:r>
            <a:r>
              <a:rPr lang="en-GB" sz="1600" dirty="0"/>
              <a:t> </a:t>
            </a:r>
            <a:r>
              <a:rPr lang="en-GB" sz="1600" dirty="0" err="1"/>
              <a:t>belirlenir</a:t>
            </a:r>
            <a:r>
              <a:rPr lang="en-GB" sz="1600" dirty="0"/>
              <a:t> ve </a:t>
            </a:r>
            <a:r>
              <a:rPr lang="en-GB" sz="1600" dirty="0" err="1"/>
              <a:t>bu</a:t>
            </a:r>
            <a:r>
              <a:rPr lang="en-GB" sz="1600" dirty="0"/>
              <a:t> </a:t>
            </a:r>
            <a:r>
              <a:rPr lang="en-GB" sz="1600" dirty="0" err="1"/>
              <a:t>kişilere</a:t>
            </a:r>
            <a:r>
              <a:rPr lang="en-GB" sz="1600" dirty="0"/>
              <a:t> </a:t>
            </a:r>
            <a:r>
              <a:rPr lang="en-GB" sz="1600" dirty="0" err="1"/>
              <a:t>atama</a:t>
            </a:r>
            <a:r>
              <a:rPr lang="en-GB" sz="1600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39268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234CA3-B5CD-2BA2-C1EE-FC2967A63C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939" y="2600814"/>
            <a:ext cx="8118611" cy="3820796"/>
          </a:xfrm>
          <a:prstGeom prst="rect">
            <a:avLst/>
          </a:prstGeom>
        </p:spPr>
      </p:pic>
      <p:grpSp>
        <p:nvGrpSpPr>
          <p:cNvPr id="5" name="Group 27">
            <a:extLst>
              <a:ext uri="{FF2B5EF4-FFF2-40B4-BE49-F238E27FC236}">
                <a16:creationId xmlns:a16="http://schemas.microsoft.com/office/drawing/2014/main" id="{24B2501F-DE40-5D73-0214-0E01BF4BC2E3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B01F5527-078D-41E9-561E-732BD8BE3901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2E62BAEC-6E29-6887-7469-B2E2E4C851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Farkındalık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Artırıcı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Faaliyetler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8" name="タイトル 4">
            <a:extLst>
              <a:ext uri="{FF2B5EF4-FFF2-40B4-BE49-F238E27FC236}">
                <a16:creationId xmlns:a16="http://schemas.microsoft.com/office/drawing/2014/main" id="{66D6BAEF-C47C-28CC-1366-C1E7CFF260A0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4FE7D7-30AC-C5DB-609A-BE7731D17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967" y="349357"/>
            <a:ext cx="616366" cy="616366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F224EE4B-5E52-EC2B-86D2-FA312007A1C2}"/>
              </a:ext>
            </a:extLst>
          </p:cNvPr>
          <p:cNvSpPr/>
          <p:nvPr/>
        </p:nvSpPr>
        <p:spPr>
          <a:xfrm>
            <a:off x="754149" y="1020760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1" name="テキスト プレースホルダー 2">
            <a:extLst>
              <a:ext uri="{FF2B5EF4-FFF2-40B4-BE49-F238E27FC236}">
                <a16:creationId xmlns:a16="http://schemas.microsoft.com/office/drawing/2014/main" id="{48BCACFF-2F98-6194-3AAD-6822E8C74C3E}"/>
              </a:ext>
            </a:extLst>
          </p:cNvPr>
          <p:cNvSpPr txBox="1">
            <a:spLocks/>
          </p:cNvSpPr>
          <p:nvPr/>
        </p:nvSpPr>
        <p:spPr bwMode="auto">
          <a:xfrm>
            <a:off x="1308100" y="1072977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Çalışanlara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Eğitim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Verilmesi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– AFAD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İşbirliği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53FCC5-6392-DF3D-C16F-4FBB2BD558C3}"/>
              </a:ext>
            </a:extLst>
          </p:cNvPr>
          <p:cNvSpPr/>
          <p:nvPr/>
        </p:nvSpPr>
        <p:spPr>
          <a:xfrm>
            <a:off x="805158" y="1532491"/>
            <a:ext cx="88778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Tüm</a:t>
            </a:r>
            <a:r>
              <a:rPr lang="en-GB" sz="1600" dirty="0"/>
              <a:t> </a:t>
            </a:r>
            <a:r>
              <a:rPr lang="en-GB" sz="1600" dirty="0" err="1"/>
              <a:t>çalışanlara</a:t>
            </a:r>
            <a:r>
              <a:rPr lang="en-GB" sz="1600" dirty="0"/>
              <a:t> </a:t>
            </a:r>
            <a:r>
              <a:rPr lang="en-GB" sz="1600" b="1" dirty="0"/>
              <a:t>AFAD </a:t>
            </a:r>
            <a:r>
              <a:rPr lang="en-GB" sz="1600" b="1" dirty="0" err="1"/>
              <a:t>iş</a:t>
            </a:r>
            <a:r>
              <a:rPr lang="en-GB" sz="1600" b="1" dirty="0"/>
              <a:t> </a:t>
            </a:r>
            <a:r>
              <a:rPr lang="en-GB" sz="1600" b="1" dirty="0" err="1"/>
              <a:t>birliği</a:t>
            </a:r>
            <a:r>
              <a:rPr lang="en-GB" sz="1600" b="1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çevrimiçi</a:t>
            </a:r>
            <a:r>
              <a:rPr lang="en-GB" sz="1600" dirty="0"/>
              <a:t> </a:t>
            </a:r>
            <a:r>
              <a:rPr lang="en-GB" sz="1600" dirty="0" err="1"/>
              <a:t>ya</a:t>
            </a:r>
            <a:r>
              <a:rPr lang="en-GB" sz="1600" dirty="0"/>
              <a:t> da </a:t>
            </a:r>
            <a:r>
              <a:rPr lang="en-GB" sz="1600" dirty="0" err="1"/>
              <a:t>yüzyüze</a:t>
            </a:r>
            <a:r>
              <a:rPr lang="en-GB" sz="1600" dirty="0"/>
              <a:t> </a:t>
            </a:r>
            <a:r>
              <a:rPr lang="en-GB" sz="1600" dirty="0" err="1"/>
              <a:t>eğitim</a:t>
            </a:r>
            <a:r>
              <a:rPr lang="en-GB" sz="1600" dirty="0"/>
              <a:t> </a:t>
            </a:r>
            <a:r>
              <a:rPr lang="en-GB" sz="1600" dirty="0" err="1"/>
              <a:t>düzenlenir</a:t>
            </a:r>
            <a:r>
              <a:rPr lang="en-GB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Eğitimin</a:t>
            </a:r>
            <a:r>
              <a:rPr lang="en-GB" sz="1600" dirty="0"/>
              <a:t> </a:t>
            </a:r>
            <a:r>
              <a:rPr lang="en-GB" sz="1600" dirty="0" err="1"/>
              <a:t>konusu</a:t>
            </a:r>
            <a:r>
              <a:rPr lang="en-GB" sz="1600" dirty="0"/>
              <a:t> “</a:t>
            </a:r>
            <a:r>
              <a:rPr lang="en-GB" sz="1600" b="1" dirty="0" err="1"/>
              <a:t>Afet</a:t>
            </a:r>
            <a:r>
              <a:rPr lang="en-GB" sz="1600" b="1" dirty="0"/>
              <a:t> </a:t>
            </a:r>
            <a:r>
              <a:rPr lang="en-GB" sz="1600" b="1" dirty="0" err="1"/>
              <a:t>Farkındalığı</a:t>
            </a:r>
            <a:r>
              <a:rPr lang="en-GB" sz="1600" b="1" dirty="0"/>
              <a:t>”</a:t>
            </a:r>
            <a:r>
              <a:rPr lang="en-GB" sz="1600" dirty="0"/>
              <a:t> </a:t>
            </a:r>
            <a:r>
              <a:rPr lang="en-GB" sz="1600" dirty="0" err="1"/>
              <a:t>üzerinedir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Eğitime</a:t>
            </a:r>
            <a:r>
              <a:rPr lang="en-GB" sz="1600" dirty="0"/>
              <a:t> </a:t>
            </a:r>
            <a:r>
              <a:rPr lang="en-GB" sz="1600" dirty="0" err="1"/>
              <a:t>çalışanların</a:t>
            </a:r>
            <a:r>
              <a:rPr lang="en-GB" sz="1600" dirty="0"/>
              <a:t> </a:t>
            </a:r>
            <a:r>
              <a:rPr lang="en-GB" sz="1600" b="1" dirty="0" err="1"/>
              <a:t>ailelerinin</a:t>
            </a:r>
            <a:r>
              <a:rPr lang="en-GB" sz="1600" b="1" dirty="0"/>
              <a:t> de </a:t>
            </a:r>
            <a:r>
              <a:rPr lang="en-GB" sz="1600" b="1" dirty="0" err="1"/>
              <a:t>katılımı</a:t>
            </a:r>
            <a:r>
              <a:rPr lang="en-GB" sz="1600" b="1" dirty="0"/>
              <a:t> </a:t>
            </a:r>
            <a:r>
              <a:rPr lang="en-GB" sz="1600" dirty="0" err="1"/>
              <a:t>serbesttir</a:t>
            </a:r>
            <a:r>
              <a:rPr lang="en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6232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87657C-0E28-C302-50F1-AEB365E98D99}"/>
              </a:ext>
            </a:extLst>
          </p:cNvPr>
          <p:cNvSpPr txBox="1"/>
          <p:nvPr/>
        </p:nvSpPr>
        <p:spPr>
          <a:xfrm>
            <a:off x="444049" y="1902964"/>
            <a:ext cx="39207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/>
              <a:t>Yemekhanelerde</a:t>
            </a:r>
            <a:r>
              <a:rPr lang="en-GB" sz="1400" dirty="0"/>
              <a:t> </a:t>
            </a:r>
            <a:r>
              <a:rPr lang="en-GB" sz="1400" dirty="0" err="1"/>
              <a:t>Yayınlanan</a:t>
            </a:r>
            <a:r>
              <a:rPr lang="en-GB" sz="1400" dirty="0"/>
              <a:t> </a:t>
            </a:r>
            <a:r>
              <a:rPr lang="en-GB" sz="1400" dirty="0" err="1"/>
              <a:t>Videolar</a:t>
            </a:r>
            <a:endParaRPr lang="en-GB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9A1269-44CC-A3DF-48BB-EC395F9811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7" r="36280" b="4968"/>
          <a:stretch/>
        </p:blipFill>
        <p:spPr>
          <a:xfrm>
            <a:off x="502792" y="4352432"/>
            <a:ext cx="3551790" cy="20172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E38819-1538-C931-D464-D8FBA442AF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5277"/>
          <a:stretch/>
        </p:blipFill>
        <p:spPr>
          <a:xfrm>
            <a:off x="502793" y="2238213"/>
            <a:ext cx="3551789" cy="2077110"/>
          </a:xfrm>
          <a:prstGeom prst="rect">
            <a:avLst/>
          </a:prstGeom>
        </p:spPr>
      </p:pic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41FAD186-E167-301E-8685-CFC55F32288C}"/>
              </a:ext>
            </a:extLst>
          </p:cNvPr>
          <p:cNvSpPr/>
          <p:nvPr/>
        </p:nvSpPr>
        <p:spPr bwMode="auto">
          <a:xfrm rot="5400000">
            <a:off x="2029325" y="5015204"/>
            <a:ext cx="629920" cy="630043"/>
          </a:xfrm>
          <a:prstGeom prst="triangle">
            <a:avLst/>
          </a:prstGeom>
          <a:solidFill>
            <a:schemeClr val="accent5"/>
          </a:solidFill>
          <a:ln w="2857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7DC5472C-87CF-427D-3458-2C9CCF5F22DB}"/>
              </a:ext>
            </a:extLst>
          </p:cNvPr>
          <p:cNvSpPr/>
          <p:nvPr/>
        </p:nvSpPr>
        <p:spPr bwMode="auto">
          <a:xfrm rot="5400000">
            <a:off x="2029326" y="3166075"/>
            <a:ext cx="629920" cy="630043"/>
          </a:xfrm>
          <a:prstGeom prst="triangle">
            <a:avLst/>
          </a:prstGeom>
          <a:solidFill>
            <a:schemeClr val="accent5"/>
          </a:solidFill>
          <a:ln w="2857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A108E7E-EACA-7E8D-3995-618EDF227E56}"/>
              </a:ext>
            </a:extLst>
          </p:cNvPr>
          <p:cNvGrpSpPr/>
          <p:nvPr/>
        </p:nvGrpSpPr>
        <p:grpSpPr>
          <a:xfrm>
            <a:off x="5089420" y="1941061"/>
            <a:ext cx="5916651" cy="3935164"/>
            <a:chOff x="211379" y="2382208"/>
            <a:chExt cx="5916651" cy="393516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949F496-8A89-23D8-3166-6A7433292938}"/>
                </a:ext>
              </a:extLst>
            </p:cNvPr>
            <p:cNvSpPr/>
            <p:nvPr/>
          </p:nvSpPr>
          <p:spPr>
            <a:xfrm>
              <a:off x="211379" y="2382208"/>
              <a:ext cx="591665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/>
                <a:t>17 </a:t>
              </a:r>
              <a:r>
                <a:rPr lang="en-GB" sz="1400" dirty="0" err="1"/>
                <a:t>Ağustos</a:t>
              </a:r>
              <a:r>
                <a:rPr lang="en-GB" sz="1400" dirty="0"/>
                <a:t> </a:t>
              </a:r>
              <a:r>
                <a:rPr lang="en-GB" sz="1400" dirty="0" err="1"/>
                <a:t>Anma</a:t>
              </a:r>
              <a:r>
                <a:rPr lang="en-GB" sz="1400" dirty="0"/>
                <a:t> </a:t>
              </a:r>
              <a:r>
                <a:rPr lang="en-GB" sz="1400" dirty="0" err="1"/>
                <a:t>Bilgilendirmesi</a:t>
              </a:r>
              <a:r>
                <a:rPr lang="en-GB" sz="1400" dirty="0"/>
                <a:t> 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DE20CFB-48F0-49DA-E198-91A71DCE41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1379" y="2682665"/>
              <a:ext cx="3551788" cy="3634707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6297617-BA39-0B2F-5C9F-261C303CBE23}"/>
                </a:ext>
              </a:extLst>
            </p:cNvPr>
            <p:cNvSpPr/>
            <p:nvPr/>
          </p:nvSpPr>
          <p:spPr>
            <a:xfrm>
              <a:off x="1047565" y="2805344"/>
              <a:ext cx="2436809" cy="2396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27">
            <a:extLst>
              <a:ext uri="{FF2B5EF4-FFF2-40B4-BE49-F238E27FC236}">
                <a16:creationId xmlns:a16="http://schemas.microsoft.com/office/drawing/2014/main" id="{9C40B056-7862-805B-BF75-95B66CAAC647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C6312E25-CBED-77B6-AE75-612500367A9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4" name="タイトル 4">
              <a:extLst>
                <a:ext uri="{FF2B5EF4-FFF2-40B4-BE49-F238E27FC236}">
                  <a16:creationId xmlns:a16="http://schemas.microsoft.com/office/drawing/2014/main" id="{BE1121D8-7426-25E1-E8C9-D532F8F3C5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Farkındalık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Artırıcı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Faaliyetler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5" name="タイトル 4">
            <a:extLst>
              <a:ext uri="{FF2B5EF4-FFF2-40B4-BE49-F238E27FC236}">
                <a16:creationId xmlns:a16="http://schemas.microsoft.com/office/drawing/2014/main" id="{78B05893-FD65-1DA3-60F2-D8114518A34F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AF6B12C-C596-AD44-1916-1AF22664FB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967" y="349357"/>
            <a:ext cx="616366" cy="61636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930CA9E-6F54-89F1-1BE1-0830396C4C0B}"/>
              </a:ext>
            </a:extLst>
          </p:cNvPr>
          <p:cNvSpPr/>
          <p:nvPr/>
        </p:nvSpPr>
        <p:spPr>
          <a:xfrm>
            <a:off x="502793" y="1526030"/>
            <a:ext cx="8877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Depreme</a:t>
            </a:r>
            <a:r>
              <a:rPr lang="en-GB" sz="1600" dirty="0"/>
              <a:t> ve </a:t>
            </a:r>
            <a:r>
              <a:rPr lang="en-GB" sz="1600" dirty="0" err="1"/>
              <a:t>afetlere</a:t>
            </a:r>
            <a:r>
              <a:rPr lang="en-GB" sz="1600" dirty="0"/>
              <a:t> </a:t>
            </a:r>
            <a:r>
              <a:rPr lang="en-GB" sz="1600" dirty="0" err="1"/>
              <a:t>hazırlık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tüm</a:t>
            </a:r>
            <a:r>
              <a:rPr lang="en-GB" sz="1600" dirty="0"/>
              <a:t> </a:t>
            </a:r>
            <a:r>
              <a:rPr lang="en-GB" sz="1600" dirty="0" err="1"/>
              <a:t>çalışanlara</a:t>
            </a:r>
            <a:r>
              <a:rPr lang="en-GB" sz="1600" dirty="0"/>
              <a:t> </a:t>
            </a:r>
            <a:r>
              <a:rPr lang="en-GB" sz="1600" b="1" dirty="0" err="1"/>
              <a:t>çeşitli</a:t>
            </a:r>
            <a:r>
              <a:rPr lang="en-GB" sz="1600" b="1" dirty="0"/>
              <a:t> </a:t>
            </a:r>
            <a:r>
              <a:rPr lang="en-GB" sz="1600" b="1" dirty="0" err="1"/>
              <a:t>yollar</a:t>
            </a:r>
            <a:r>
              <a:rPr lang="en-GB" sz="1600" b="1" dirty="0"/>
              <a:t> </a:t>
            </a:r>
            <a:r>
              <a:rPr lang="en-GB" sz="1600" b="1" dirty="0" err="1"/>
              <a:t>ile</a:t>
            </a:r>
            <a:r>
              <a:rPr lang="en-GB" sz="1600" b="1" dirty="0"/>
              <a:t> </a:t>
            </a:r>
            <a:r>
              <a:rPr lang="en-GB" sz="1600" b="1" dirty="0" err="1"/>
              <a:t>bilgilendirmeler</a:t>
            </a:r>
            <a:r>
              <a:rPr lang="en-GB" sz="1600" b="1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1F2C954-DEF1-D27B-20E9-652EC2AD714A}"/>
              </a:ext>
            </a:extLst>
          </p:cNvPr>
          <p:cNvSpPr/>
          <p:nvPr/>
        </p:nvSpPr>
        <p:spPr>
          <a:xfrm>
            <a:off x="754149" y="1020760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18" name="テキスト プレースホルダー 2">
            <a:extLst>
              <a:ext uri="{FF2B5EF4-FFF2-40B4-BE49-F238E27FC236}">
                <a16:creationId xmlns:a16="http://schemas.microsoft.com/office/drawing/2014/main" id="{39F2E7C3-3937-D6F1-BFC7-AB1E78B9D70B}"/>
              </a:ext>
            </a:extLst>
          </p:cNvPr>
          <p:cNvSpPr txBox="1">
            <a:spLocks/>
          </p:cNvSpPr>
          <p:nvPr/>
        </p:nvSpPr>
        <p:spPr bwMode="auto">
          <a:xfrm>
            <a:off x="1308100" y="1072977"/>
            <a:ext cx="61134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: Video &amp;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Broşür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Paylaşımı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1490630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A5711937-502F-ED34-E8DB-C7F17B009755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507A4F38-76D5-2C9A-F51C-37146AEC80F5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61461A57-032C-7720-F889-EB0B732029E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Farkındalık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Artırıcı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Faaliyetler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4">
            <a:extLst>
              <a:ext uri="{FF2B5EF4-FFF2-40B4-BE49-F238E27FC236}">
                <a16:creationId xmlns:a16="http://schemas.microsoft.com/office/drawing/2014/main" id="{1F0C96AB-7994-F3B4-C592-77B7DB0C0D8C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6A1ADA-9CF1-2E54-5390-E47F4225D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67" y="349357"/>
            <a:ext cx="616366" cy="616366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D6707DB4-14D6-861E-932B-4DBA44EBF179}"/>
              </a:ext>
            </a:extLst>
          </p:cNvPr>
          <p:cNvSpPr/>
          <p:nvPr/>
        </p:nvSpPr>
        <p:spPr>
          <a:xfrm>
            <a:off x="754149" y="1067580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10" name="テキスト プレースホルダー 2">
            <a:extLst>
              <a:ext uri="{FF2B5EF4-FFF2-40B4-BE49-F238E27FC236}">
                <a16:creationId xmlns:a16="http://schemas.microsoft.com/office/drawing/2014/main" id="{AB3ED7DE-F663-7759-0F15-B3CE2BE203C7}"/>
              </a:ext>
            </a:extLst>
          </p:cNvPr>
          <p:cNvSpPr txBox="1">
            <a:spLocks/>
          </p:cNvSpPr>
          <p:nvPr/>
        </p:nvSpPr>
        <p:spPr bwMode="auto">
          <a:xfrm>
            <a:off x="1308100" y="114796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: Deprem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Semineri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32D4DFF-F442-085E-7AB7-6B10749F63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7815" y="1751191"/>
            <a:ext cx="2808630" cy="40574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10E04D-559A-277A-B161-6AD0E4F1F5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500" y="3521893"/>
            <a:ext cx="2712215" cy="225526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1F6B4DF-99DF-A6A4-A83A-BB65D6E557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5656" y="3514029"/>
            <a:ext cx="2872688" cy="227099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6D82D2B-BB43-ACE1-5597-764381D082E8}"/>
              </a:ext>
            </a:extLst>
          </p:cNvPr>
          <p:cNvSpPr/>
          <p:nvPr/>
        </p:nvSpPr>
        <p:spPr>
          <a:xfrm>
            <a:off x="285500" y="1817743"/>
            <a:ext cx="58797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Tüm</a:t>
            </a:r>
            <a:r>
              <a:rPr lang="en-GB" sz="1600" dirty="0"/>
              <a:t> </a:t>
            </a:r>
            <a:r>
              <a:rPr lang="en-GB" sz="1600" dirty="0" err="1"/>
              <a:t>çalışanların</a:t>
            </a:r>
            <a:r>
              <a:rPr lang="en-GB" sz="1600" dirty="0"/>
              <a:t> hem </a:t>
            </a:r>
            <a:r>
              <a:rPr lang="en-GB" sz="1600" dirty="0" err="1"/>
              <a:t>çevrimiçi</a:t>
            </a:r>
            <a:r>
              <a:rPr lang="en-GB" sz="1600" dirty="0"/>
              <a:t> hem de </a:t>
            </a:r>
            <a:r>
              <a:rPr lang="en-GB" sz="1600" dirty="0" err="1"/>
              <a:t>yüzyüze</a:t>
            </a:r>
            <a:r>
              <a:rPr lang="en-GB" sz="1600" dirty="0"/>
              <a:t> </a:t>
            </a:r>
            <a:r>
              <a:rPr lang="en-GB" sz="1600" dirty="0" err="1"/>
              <a:t>katılabileceği</a:t>
            </a:r>
            <a:r>
              <a:rPr lang="en-GB" sz="1600" dirty="0"/>
              <a:t> </a:t>
            </a:r>
            <a:r>
              <a:rPr lang="en-GB" sz="1600" dirty="0" err="1"/>
              <a:t>şekilde</a:t>
            </a:r>
            <a:r>
              <a:rPr lang="en-GB" sz="1600" dirty="0"/>
              <a:t> </a:t>
            </a:r>
            <a:r>
              <a:rPr lang="en-GB" sz="1600" b="1" dirty="0"/>
              <a:t>Deprem </a:t>
            </a:r>
            <a:r>
              <a:rPr lang="en-GB" sz="1600" b="1" dirty="0" err="1"/>
              <a:t>Bilgilendirme</a:t>
            </a:r>
            <a:r>
              <a:rPr lang="en-GB" sz="1600" b="1" dirty="0"/>
              <a:t> </a:t>
            </a:r>
            <a:r>
              <a:rPr lang="en-GB" sz="1600" b="1" dirty="0" err="1"/>
              <a:t>Seminerleri</a:t>
            </a:r>
            <a:r>
              <a:rPr lang="en-GB" sz="1600" b="1" dirty="0"/>
              <a:t> </a:t>
            </a:r>
            <a:r>
              <a:rPr lang="en-GB" sz="1600" dirty="0" err="1"/>
              <a:t>düzenlenir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Türkiye ve </a:t>
            </a:r>
            <a:r>
              <a:rPr lang="en-GB" sz="1600" dirty="0" err="1"/>
              <a:t>Dünya</a:t>
            </a:r>
            <a:r>
              <a:rPr lang="en-GB" sz="1600" dirty="0"/>
              <a:t> </a:t>
            </a:r>
            <a:r>
              <a:rPr lang="en-GB" sz="1600" dirty="0" err="1"/>
              <a:t>geneli</a:t>
            </a:r>
            <a:r>
              <a:rPr lang="en-GB" sz="1600" dirty="0"/>
              <a:t> </a:t>
            </a:r>
            <a:r>
              <a:rPr lang="en-GB" sz="1600" dirty="0" err="1"/>
              <a:t>uzmanlar</a:t>
            </a:r>
            <a:r>
              <a:rPr lang="en-GB" sz="1600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işbirliği</a:t>
            </a:r>
            <a:r>
              <a:rPr lang="en-GB" sz="1600" dirty="0"/>
              <a:t> </a:t>
            </a:r>
            <a:r>
              <a:rPr lang="en-GB" sz="1600" dirty="0" err="1"/>
              <a:t>yapılır</a:t>
            </a:r>
            <a:r>
              <a:rPr lang="en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3198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484BD2BE-393B-DEFA-71FC-3BCFBA92FD51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6CE3E45D-CAE0-A8AD-B535-008B455B9683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E3F68033-983E-48A6-DF68-953B188DA1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Farkındalık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Artırıcı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Faaliyetler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4">
            <a:extLst>
              <a:ext uri="{FF2B5EF4-FFF2-40B4-BE49-F238E27FC236}">
                <a16:creationId xmlns:a16="http://schemas.microsoft.com/office/drawing/2014/main" id="{A8C1D8DE-FD28-307C-F2E5-795B12B079BD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CDDB8B-49B4-CEBB-1C40-39FFB2869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67" y="349357"/>
            <a:ext cx="616366" cy="616366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8F7198B8-8270-AACE-E2AB-67FE469F3D67}"/>
              </a:ext>
            </a:extLst>
          </p:cNvPr>
          <p:cNvSpPr/>
          <p:nvPr/>
        </p:nvSpPr>
        <p:spPr>
          <a:xfrm>
            <a:off x="754149" y="1020760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10" name="テキスト プレースホルダー 2">
            <a:extLst>
              <a:ext uri="{FF2B5EF4-FFF2-40B4-BE49-F238E27FC236}">
                <a16:creationId xmlns:a16="http://schemas.microsoft.com/office/drawing/2014/main" id="{EA64FCD1-3C42-1AB2-2D13-0AA44809C95B}"/>
              </a:ext>
            </a:extLst>
          </p:cNvPr>
          <p:cNvSpPr txBox="1">
            <a:spLocks/>
          </p:cNvSpPr>
          <p:nvPr/>
        </p:nvSpPr>
        <p:spPr bwMode="auto">
          <a:xfrm>
            <a:off x="1308100" y="1072977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: Deprem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Simülasyon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Tırı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2" name="Picture 11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C9B43261-1E6A-04FA-F869-BFF048882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5912" y="2604972"/>
            <a:ext cx="2074333" cy="155575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D8F8557-DD91-E144-43BC-0899F64088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186" y="4227861"/>
            <a:ext cx="2104009" cy="15780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7B5CEFA-9A0B-6167-334C-8A735F65D5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2757" y="4207016"/>
            <a:ext cx="2104009" cy="157800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F2F0FC2-998A-D851-A293-779DC61CF78B}"/>
              </a:ext>
            </a:extLst>
          </p:cNvPr>
          <p:cNvSpPr/>
          <p:nvPr/>
        </p:nvSpPr>
        <p:spPr>
          <a:xfrm>
            <a:off x="330071" y="1554222"/>
            <a:ext cx="48988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Boğaziçi</a:t>
            </a:r>
            <a:r>
              <a:rPr lang="en-GB" sz="1600" dirty="0"/>
              <a:t> </a:t>
            </a:r>
            <a:r>
              <a:rPr lang="en-GB" sz="1600" dirty="0" err="1"/>
              <a:t>Universitesi</a:t>
            </a:r>
            <a:r>
              <a:rPr lang="en-GB" sz="1600" dirty="0"/>
              <a:t> – </a:t>
            </a:r>
            <a:r>
              <a:rPr lang="en-GB" sz="1600" dirty="0" err="1"/>
              <a:t>Kandilli</a:t>
            </a:r>
            <a:r>
              <a:rPr lang="en-GB" sz="1600" dirty="0"/>
              <a:t> </a:t>
            </a:r>
            <a:r>
              <a:rPr lang="en-GB" sz="1600" dirty="0" err="1"/>
              <a:t>Rasathanesi</a:t>
            </a:r>
            <a:r>
              <a:rPr lang="en-GB" sz="1600" dirty="0"/>
              <a:t> </a:t>
            </a:r>
            <a:r>
              <a:rPr lang="en-GB" sz="1600" dirty="0" err="1"/>
              <a:t>iş</a:t>
            </a:r>
            <a:r>
              <a:rPr lang="en-GB" sz="1600" dirty="0"/>
              <a:t> </a:t>
            </a:r>
            <a:r>
              <a:rPr lang="en-GB" sz="1600" dirty="0" err="1"/>
              <a:t>birliği</a:t>
            </a:r>
            <a:r>
              <a:rPr lang="en-GB" sz="1600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çalışanların</a:t>
            </a:r>
            <a:r>
              <a:rPr lang="en-GB" sz="1600" dirty="0"/>
              <a:t> </a:t>
            </a:r>
            <a:r>
              <a:rPr lang="en-GB" sz="1600" dirty="0" err="1"/>
              <a:t>depreme</a:t>
            </a:r>
            <a:r>
              <a:rPr lang="en-GB" sz="1600" dirty="0"/>
              <a:t> </a:t>
            </a:r>
            <a:r>
              <a:rPr lang="en-GB" sz="1600" dirty="0" err="1"/>
              <a:t>yönelik</a:t>
            </a:r>
            <a:r>
              <a:rPr lang="en-GB" sz="1600" dirty="0"/>
              <a:t> </a:t>
            </a:r>
            <a:r>
              <a:rPr lang="en-GB" sz="1600" dirty="0" err="1"/>
              <a:t>farkındalığını</a:t>
            </a:r>
            <a:r>
              <a:rPr lang="en-GB" sz="1600" dirty="0"/>
              <a:t> </a:t>
            </a:r>
            <a:r>
              <a:rPr lang="en-GB" sz="1600" dirty="0" err="1"/>
              <a:t>artırmaya</a:t>
            </a:r>
            <a:r>
              <a:rPr lang="en-GB" sz="1600" dirty="0"/>
              <a:t> </a:t>
            </a:r>
            <a:r>
              <a:rPr lang="en-GB" sz="1600" dirty="0" err="1"/>
              <a:t>yönelik</a:t>
            </a:r>
            <a:r>
              <a:rPr lang="en-GB" sz="1600" dirty="0"/>
              <a:t> </a:t>
            </a:r>
            <a:r>
              <a:rPr lang="en-GB" sz="1600" dirty="0" err="1"/>
              <a:t>faaliyet</a:t>
            </a:r>
            <a:r>
              <a:rPr lang="en-GB" sz="1600" dirty="0"/>
              <a:t> </a:t>
            </a:r>
            <a:r>
              <a:rPr lang="en-GB" sz="1600" dirty="0" err="1"/>
              <a:t>düzenlenmiştir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Deprem </a:t>
            </a:r>
            <a:r>
              <a:rPr lang="en-GB" sz="1600" dirty="0" err="1"/>
              <a:t>Simülasyon</a:t>
            </a:r>
            <a:r>
              <a:rPr lang="en-GB" sz="1600" dirty="0"/>
              <a:t> </a:t>
            </a:r>
            <a:r>
              <a:rPr lang="en-GB" sz="1600" dirty="0" err="1"/>
              <a:t>Tırı</a:t>
            </a:r>
            <a:r>
              <a:rPr lang="en-GB" sz="1600" dirty="0"/>
              <a:t> </a:t>
            </a:r>
            <a:r>
              <a:rPr lang="en-GB" sz="1600" dirty="0" err="1"/>
              <a:t>fabrika</a:t>
            </a:r>
            <a:r>
              <a:rPr lang="en-GB" sz="1600" dirty="0"/>
              <a:t> </a:t>
            </a:r>
            <a:r>
              <a:rPr lang="en-GB" sz="1600" dirty="0" err="1"/>
              <a:t>içerisinde</a:t>
            </a:r>
            <a:r>
              <a:rPr lang="en-GB" sz="1600" dirty="0"/>
              <a:t> </a:t>
            </a:r>
            <a:r>
              <a:rPr lang="en-GB" sz="1600" dirty="0" err="1"/>
              <a:t>kurulmuş</a:t>
            </a:r>
            <a:r>
              <a:rPr lang="en-GB" sz="1600" dirty="0"/>
              <a:t> ve </a:t>
            </a:r>
            <a:r>
              <a:rPr lang="en-GB" sz="1600" dirty="0" err="1"/>
              <a:t>çalışanların</a:t>
            </a:r>
            <a:r>
              <a:rPr lang="en-GB" sz="1600" dirty="0"/>
              <a:t> Deprem </a:t>
            </a:r>
            <a:r>
              <a:rPr lang="en-GB" sz="1600" dirty="0" err="1"/>
              <a:t>anında</a:t>
            </a:r>
            <a:r>
              <a:rPr lang="en-GB" sz="1600" dirty="0"/>
              <a:t> </a:t>
            </a:r>
            <a:r>
              <a:rPr lang="en-GB" sz="1600" dirty="0" err="1"/>
              <a:t>yapmaları</a:t>
            </a:r>
            <a:r>
              <a:rPr lang="en-GB" sz="1600" dirty="0"/>
              <a:t> </a:t>
            </a:r>
            <a:r>
              <a:rPr lang="en-GB" sz="1600" dirty="0" err="1"/>
              <a:t>gerekenler</a:t>
            </a:r>
            <a:r>
              <a:rPr lang="en-GB" sz="1600" dirty="0"/>
              <a:t> </a:t>
            </a:r>
            <a:r>
              <a:rPr lang="en-GB" sz="1600" dirty="0" err="1"/>
              <a:t>simüle</a:t>
            </a:r>
            <a:r>
              <a:rPr lang="en-GB" sz="1600" dirty="0"/>
              <a:t> </a:t>
            </a:r>
            <a:r>
              <a:rPr lang="en-GB" sz="1600" dirty="0" err="1"/>
              <a:t>ederek</a:t>
            </a:r>
            <a:r>
              <a:rPr lang="en-GB" sz="1600" dirty="0"/>
              <a:t> </a:t>
            </a:r>
            <a:r>
              <a:rPr lang="en-GB" sz="1600" dirty="0" err="1"/>
              <a:t>tecrübe</a:t>
            </a:r>
            <a:r>
              <a:rPr lang="en-GB" sz="1600" dirty="0"/>
              <a:t> </a:t>
            </a:r>
            <a:r>
              <a:rPr lang="en-GB" sz="1600" dirty="0" err="1"/>
              <a:t>kazanılması</a:t>
            </a:r>
            <a:r>
              <a:rPr lang="en-GB" sz="1600" dirty="0"/>
              <a:t> </a:t>
            </a:r>
            <a:r>
              <a:rPr lang="en-GB" sz="1600" dirty="0" err="1"/>
              <a:t>sağlanmıştır</a:t>
            </a:r>
            <a:r>
              <a:rPr lang="en-GB" sz="1600" dirty="0"/>
              <a:t>.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90DC6D0-FF24-94D3-4A95-F88CADE62AF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883"/>
          <a:stretch/>
        </p:blipFill>
        <p:spPr>
          <a:xfrm>
            <a:off x="5389328" y="1167779"/>
            <a:ext cx="3656531" cy="476189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3CC356A-0891-B24F-C6AE-40039DEF5425}"/>
              </a:ext>
            </a:extLst>
          </p:cNvPr>
          <p:cNvSpPr/>
          <p:nvPr/>
        </p:nvSpPr>
        <p:spPr>
          <a:xfrm>
            <a:off x="6853562" y="1722268"/>
            <a:ext cx="769452" cy="1982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17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484BD2BE-393B-DEFA-71FC-3BCFBA92FD51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6CE3E45D-CAE0-A8AD-B535-008B455B9683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E3F68033-983E-48A6-DF68-953B188DA1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Farkındalık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Artırıcı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Faaliyetler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4">
            <a:extLst>
              <a:ext uri="{FF2B5EF4-FFF2-40B4-BE49-F238E27FC236}">
                <a16:creationId xmlns:a16="http://schemas.microsoft.com/office/drawing/2014/main" id="{A8C1D8DE-FD28-307C-F2E5-795B12B079BD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CDDB8B-49B4-CEBB-1C40-39FFB2869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67" y="349357"/>
            <a:ext cx="616366" cy="616366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8F7198B8-8270-AACE-E2AB-67FE469F3D67}"/>
              </a:ext>
            </a:extLst>
          </p:cNvPr>
          <p:cNvSpPr/>
          <p:nvPr/>
        </p:nvSpPr>
        <p:spPr>
          <a:xfrm>
            <a:off x="754149" y="1020760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10" name="テキスト プレースホルダー 2">
            <a:extLst>
              <a:ext uri="{FF2B5EF4-FFF2-40B4-BE49-F238E27FC236}">
                <a16:creationId xmlns:a16="http://schemas.microsoft.com/office/drawing/2014/main" id="{EA64FCD1-3C42-1AB2-2D13-0AA44809C95B}"/>
              </a:ext>
            </a:extLst>
          </p:cNvPr>
          <p:cNvSpPr txBox="1">
            <a:spLocks/>
          </p:cNvSpPr>
          <p:nvPr/>
        </p:nvSpPr>
        <p:spPr bwMode="auto">
          <a:xfrm>
            <a:off x="1308100" y="1072977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Yasal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Eğitimler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2" name="Picture 11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C9B43261-1E6A-04FA-F869-BFF048882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5912" y="2604972"/>
            <a:ext cx="2074333" cy="1555751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3CC356A-0891-B24F-C6AE-40039DEF5425}"/>
              </a:ext>
            </a:extLst>
          </p:cNvPr>
          <p:cNvSpPr/>
          <p:nvPr/>
        </p:nvSpPr>
        <p:spPr>
          <a:xfrm>
            <a:off x="6853562" y="1722268"/>
            <a:ext cx="769452" cy="1982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0ACC39-7B8E-09F5-1225-D8FBE60CC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217" y="3850004"/>
            <a:ext cx="3478932" cy="23288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83B51B-C28B-AEF7-B8EB-27BC56DB1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1552" y="3850004"/>
            <a:ext cx="5117231" cy="23288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49A382-7258-4499-D28F-E1FD6ADBC4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0548" y="1710486"/>
            <a:ext cx="3063161" cy="20437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72E1F79-A625-D8E4-7214-15D02B130B0D}"/>
              </a:ext>
            </a:extLst>
          </p:cNvPr>
          <p:cNvSpPr/>
          <p:nvPr/>
        </p:nvSpPr>
        <p:spPr>
          <a:xfrm>
            <a:off x="379867" y="1641052"/>
            <a:ext cx="554717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Yasada</a:t>
            </a:r>
            <a:r>
              <a:rPr lang="en-GB" sz="1600" dirty="0"/>
              <a:t> </a:t>
            </a:r>
            <a:r>
              <a:rPr lang="en-GB" sz="1600" dirty="0" err="1"/>
              <a:t>belirlenen</a:t>
            </a:r>
            <a:r>
              <a:rPr lang="en-GB" sz="1600" dirty="0"/>
              <a:t> </a:t>
            </a:r>
            <a:r>
              <a:rPr lang="en-GB" sz="1600" dirty="0" err="1"/>
              <a:t>acil</a:t>
            </a:r>
            <a:r>
              <a:rPr lang="en-GB" sz="1600" dirty="0"/>
              <a:t> durum </a:t>
            </a:r>
            <a:r>
              <a:rPr lang="en-GB" sz="1600" dirty="0" err="1"/>
              <a:t>ekiplerine</a:t>
            </a:r>
            <a:r>
              <a:rPr lang="en-GB" sz="1600" dirty="0"/>
              <a:t> (</a:t>
            </a:r>
            <a:r>
              <a:rPr lang="en-GB" sz="1600" dirty="0" err="1"/>
              <a:t>Arama</a:t>
            </a:r>
            <a:r>
              <a:rPr lang="en-GB" sz="1600" dirty="0"/>
              <a:t> </a:t>
            </a:r>
            <a:r>
              <a:rPr lang="en-GB" sz="1600" dirty="0" err="1"/>
              <a:t>Kurtarma</a:t>
            </a:r>
            <a:r>
              <a:rPr lang="en-GB" sz="1600" dirty="0"/>
              <a:t>, </a:t>
            </a:r>
            <a:r>
              <a:rPr lang="en-GB" sz="1600" dirty="0" err="1"/>
              <a:t>Koruma</a:t>
            </a:r>
            <a:r>
              <a:rPr lang="en-GB" sz="1600" dirty="0"/>
              <a:t>, Yangın, </a:t>
            </a:r>
            <a:r>
              <a:rPr lang="en-GB" sz="1600" dirty="0" err="1"/>
              <a:t>İlkyardım</a:t>
            </a:r>
            <a:r>
              <a:rPr lang="en-GB" sz="1600" dirty="0"/>
              <a:t>) </a:t>
            </a:r>
            <a:r>
              <a:rPr lang="en-GB" sz="1600" dirty="0" err="1"/>
              <a:t>yine</a:t>
            </a:r>
            <a:r>
              <a:rPr lang="en-GB" sz="1600" dirty="0"/>
              <a:t> </a:t>
            </a:r>
            <a:r>
              <a:rPr lang="en-GB" sz="1600" dirty="0" err="1"/>
              <a:t>yasada</a:t>
            </a:r>
            <a:r>
              <a:rPr lang="en-GB" sz="1600" dirty="0"/>
              <a:t> </a:t>
            </a:r>
            <a:r>
              <a:rPr lang="en-GB" sz="1600" dirty="0" err="1"/>
              <a:t>belirlenen</a:t>
            </a:r>
            <a:r>
              <a:rPr lang="en-GB" sz="1600" dirty="0"/>
              <a:t> </a:t>
            </a:r>
            <a:r>
              <a:rPr lang="en-GB" sz="1600" dirty="0" err="1"/>
              <a:t>sıklıklar</a:t>
            </a:r>
            <a:r>
              <a:rPr lang="en-GB" sz="1600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eğitimler</a:t>
            </a:r>
            <a:r>
              <a:rPr lang="en-GB" sz="1600" dirty="0"/>
              <a:t> </a:t>
            </a:r>
            <a:r>
              <a:rPr lang="en-GB" sz="1600" dirty="0" err="1"/>
              <a:t>düzenlenmelidir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Eğitim</a:t>
            </a:r>
            <a:r>
              <a:rPr lang="en-GB" sz="1600" dirty="0"/>
              <a:t> </a:t>
            </a:r>
            <a:r>
              <a:rPr lang="en-GB" sz="1600" dirty="0" err="1"/>
              <a:t>planları</a:t>
            </a:r>
            <a:r>
              <a:rPr lang="en-GB" sz="1600" dirty="0"/>
              <a:t> </a:t>
            </a:r>
            <a:r>
              <a:rPr lang="en-GB" sz="1600" dirty="0" err="1"/>
              <a:t>yıl</a:t>
            </a:r>
            <a:r>
              <a:rPr lang="en-GB" sz="1600" dirty="0"/>
              <a:t> </a:t>
            </a:r>
            <a:r>
              <a:rPr lang="en-GB" sz="1600" dirty="0" err="1"/>
              <a:t>başında</a:t>
            </a:r>
            <a:r>
              <a:rPr lang="en-GB" sz="1600" dirty="0"/>
              <a:t> </a:t>
            </a:r>
            <a:r>
              <a:rPr lang="en-GB" sz="1600" dirty="0" err="1"/>
              <a:t>yapılmalı</a:t>
            </a:r>
            <a:r>
              <a:rPr lang="en-GB" sz="1600" dirty="0"/>
              <a:t> ve </a:t>
            </a:r>
            <a:r>
              <a:rPr lang="en-GB" sz="1600" dirty="0" err="1"/>
              <a:t>eğitim</a:t>
            </a:r>
            <a:r>
              <a:rPr lang="en-GB" sz="1600" dirty="0"/>
              <a:t> </a:t>
            </a:r>
            <a:r>
              <a:rPr lang="en-GB" sz="1600" dirty="0" err="1"/>
              <a:t>etkinlikleri</a:t>
            </a:r>
            <a:r>
              <a:rPr lang="en-GB" sz="1600" dirty="0"/>
              <a:t> </a:t>
            </a:r>
            <a:r>
              <a:rPr lang="en-GB" sz="1600" dirty="0" err="1"/>
              <a:t>değerlendirilmelidir</a:t>
            </a:r>
            <a:r>
              <a:rPr lang="en-GB" sz="1600" dirty="0"/>
              <a:t>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08640D-393C-04D7-3A71-652ADA19878F}"/>
              </a:ext>
            </a:extLst>
          </p:cNvPr>
          <p:cNvSpPr txBox="1"/>
          <p:nvPr/>
        </p:nvSpPr>
        <p:spPr>
          <a:xfrm>
            <a:off x="229642" y="3542227"/>
            <a:ext cx="1986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err="1"/>
              <a:t>Arama</a:t>
            </a:r>
            <a:r>
              <a:rPr lang="en-GB" sz="1200" b="1" dirty="0"/>
              <a:t> </a:t>
            </a:r>
            <a:r>
              <a:rPr lang="en-GB" sz="1200" b="1" dirty="0" err="1"/>
              <a:t>Kurtarma</a:t>
            </a:r>
            <a:r>
              <a:rPr lang="en-GB" sz="1200" b="1" dirty="0"/>
              <a:t> </a:t>
            </a:r>
            <a:r>
              <a:rPr lang="en-GB" sz="1200" b="1" dirty="0" err="1"/>
              <a:t>Eğitimi</a:t>
            </a:r>
            <a:r>
              <a:rPr lang="en-GB" sz="1200" b="1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310FFB-649C-84F5-9BC9-761664B54132}"/>
              </a:ext>
            </a:extLst>
          </p:cNvPr>
          <p:cNvSpPr txBox="1"/>
          <p:nvPr/>
        </p:nvSpPr>
        <p:spPr>
          <a:xfrm>
            <a:off x="3708574" y="3543743"/>
            <a:ext cx="1291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Yangın </a:t>
            </a:r>
            <a:r>
              <a:rPr lang="en-GB" sz="1200" b="1" dirty="0" err="1"/>
              <a:t>Eğitimi</a:t>
            </a:r>
            <a:r>
              <a:rPr lang="en-GB" sz="1200" b="1" dirty="0"/>
              <a:t>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6ED869-BE85-EDC1-3461-06DFA6ED849F}"/>
              </a:ext>
            </a:extLst>
          </p:cNvPr>
          <p:cNvSpPr txBox="1"/>
          <p:nvPr/>
        </p:nvSpPr>
        <p:spPr>
          <a:xfrm>
            <a:off x="5846544" y="1429114"/>
            <a:ext cx="14606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err="1"/>
              <a:t>İlkyardım</a:t>
            </a:r>
            <a:r>
              <a:rPr lang="en-GB" sz="1200" b="1" dirty="0"/>
              <a:t> </a:t>
            </a:r>
            <a:r>
              <a:rPr lang="en-GB" sz="1200" b="1" dirty="0" err="1"/>
              <a:t>Eğitimi</a:t>
            </a:r>
            <a:r>
              <a:rPr lang="en-GB" sz="1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6203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image006">
            <a:extLst>
              <a:ext uri="{FF2B5EF4-FFF2-40B4-BE49-F238E27FC236}">
                <a16:creationId xmlns:a16="http://schemas.microsoft.com/office/drawing/2014/main" id="{3EACDB3E-0CE9-EE35-C181-356318DB28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22"/>
          <a:stretch/>
        </p:blipFill>
        <p:spPr bwMode="auto">
          <a:xfrm>
            <a:off x="131933" y="1588288"/>
            <a:ext cx="3741003" cy="477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E113B5-EE61-A871-F8A6-E197520FA1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4136" y="3379800"/>
            <a:ext cx="5309864" cy="2970201"/>
          </a:xfrm>
          <a:prstGeom prst="rect">
            <a:avLst/>
          </a:prstGeom>
        </p:spPr>
      </p:pic>
      <p:grpSp>
        <p:nvGrpSpPr>
          <p:cNvPr id="6" name="Group 27">
            <a:extLst>
              <a:ext uri="{FF2B5EF4-FFF2-40B4-BE49-F238E27FC236}">
                <a16:creationId xmlns:a16="http://schemas.microsoft.com/office/drawing/2014/main" id="{4D4D2288-954C-AF86-B766-14B5CFFC830F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1D40DF2-5640-6DB3-BE56-80A40EF9EE38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6F83558E-BE15-6A02-3A62-AB0B178914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Risk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Yarışması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9" name="タイトル 4">
            <a:extLst>
              <a:ext uri="{FF2B5EF4-FFF2-40B4-BE49-F238E27FC236}">
                <a16:creationId xmlns:a16="http://schemas.microsoft.com/office/drawing/2014/main" id="{AACC47E3-9D59-2772-7EE8-F8ED4D9D728E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D27673-4654-52DD-3C2C-A0196DB0BD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967" y="349357"/>
            <a:ext cx="616366" cy="61636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A062EAC-E130-AF1E-FD9E-F93C8408E951}"/>
              </a:ext>
            </a:extLst>
          </p:cNvPr>
          <p:cNvSpPr/>
          <p:nvPr/>
        </p:nvSpPr>
        <p:spPr>
          <a:xfrm>
            <a:off x="3835155" y="1666262"/>
            <a:ext cx="530884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Hem </a:t>
            </a:r>
            <a:r>
              <a:rPr lang="en-GB" sz="1600" dirty="0" err="1"/>
              <a:t>çalışanları</a:t>
            </a:r>
            <a:r>
              <a:rPr lang="en-GB" sz="1600" dirty="0"/>
              <a:t> </a:t>
            </a:r>
            <a:r>
              <a:rPr lang="en-GB" sz="1600" dirty="0" err="1"/>
              <a:t>teşvik</a:t>
            </a:r>
            <a:r>
              <a:rPr lang="en-GB" sz="1600" dirty="0"/>
              <a:t> </a:t>
            </a:r>
            <a:r>
              <a:rPr lang="en-GB" sz="1600" dirty="0" err="1"/>
              <a:t>etmek</a:t>
            </a:r>
            <a:r>
              <a:rPr lang="en-GB" sz="1600" dirty="0"/>
              <a:t> hem de </a:t>
            </a:r>
            <a:r>
              <a:rPr lang="en-GB" sz="1600" dirty="0" err="1"/>
              <a:t>onların</a:t>
            </a:r>
            <a:r>
              <a:rPr lang="en-GB" sz="1600" dirty="0"/>
              <a:t> </a:t>
            </a:r>
            <a:r>
              <a:rPr lang="en-GB" sz="1600" dirty="0" err="1"/>
              <a:t>gözünden</a:t>
            </a:r>
            <a:r>
              <a:rPr lang="en-GB" sz="1600" dirty="0"/>
              <a:t> </a:t>
            </a:r>
            <a:r>
              <a:rPr lang="en-GB" sz="1600" dirty="0" err="1"/>
              <a:t>çalışma</a:t>
            </a:r>
            <a:r>
              <a:rPr lang="en-GB" sz="1600" dirty="0"/>
              <a:t> </a:t>
            </a:r>
            <a:r>
              <a:rPr lang="en-GB" sz="1600" dirty="0" err="1"/>
              <a:t>alanlarındaki</a:t>
            </a:r>
            <a:r>
              <a:rPr lang="en-GB" sz="1600" dirty="0"/>
              <a:t> Deprem </a:t>
            </a:r>
            <a:r>
              <a:rPr lang="en-GB" sz="1600" dirty="0" err="1"/>
              <a:t>Risklerini</a:t>
            </a:r>
            <a:r>
              <a:rPr lang="en-GB" sz="1600" dirty="0"/>
              <a:t> </a:t>
            </a:r>
            <a:r>
              <a:rPr lang="en-GB" sz="1600" dirty="0" err="1"/>
              <a:t>anlamak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b="1" dirty="0" err="1"/>
              <a:t>yarışma</a:t>
            </a:r>
            <a:r>
              <a:rPr lang="en-GB" sz="1600" dirty="0"/>
              <a:t> </a:t>
            </a:r>
            <a:r>
              <a:rPr lang="en-GB" sz="1600" dirty="0" err="1"/>
              <a:t>düzenlenir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Yarışma</a:t>
            </a:r>
            <a:r>
              <a:rPr lang="en-GB" sz="1600" dirty="0"/>
              <a:t> </a:t>
            </a:r>
            <a:r>
              <a:rPr lang="en-GB" sz="1600" dirty="0" err="1"/>
              <a:t>sonucu</a:t>
            </a:r>
            <a:r>
              <a:rPr lang="en-GB" sz="1600" dirty="0"/>
              <a:t> </a:t>
            </a:r>
            <a:r>
              <a:rPr lang="en-GB" sz="1600" dirty="0" err="1"/>
              <a:t>çalışanlara</a:t>
            </a:r>
            <a:r>
              <a:rPr lang="en-GB" sz="1600" dirty="0"/>
              <a:t> </a:t>
            </a:r>
            <a:r>
              <a:rPr lang="en-GB" sz="1600" b="1" dirty="0" err="1"/>
              <a:t>motivasyon</a:t>
            </a:r>
            <a:r>
              <a:rPr lang="en-GB" sz="1600" b="1" dirty="0"/>
              <a:t> </a:t>
            </a:r>
            <a:r>
              <a:rPr lang="en-GB" sz="1600" b="1" dirty="0" err="1"/>
              <a:t>ödülleri</a:t>
            </a:r>
            <a:r>
              <a:rPr lang="en-GB" sz="1600" b="1" dirty="0"/>
              <a:t> </a:t>
            </a:r>
            <a:r>
              <a:rPr lang="en-GB" sz="1600" dirty="0" err="1"/>
              <a:t>verilir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Tespit</a:t>
            </a:r>
            <a:r>
              <a:rPr lang="en-GB" sz="1600" dirty="0"/>
              <a:t> </a:t>
            </a:r>
            <a:r>
              <a:rPr lang="en-GB" sz="1600" dirty="0" err="1"/>
              <a:t>edilen</a:t>
            </a:r>
            <a:r>
              <a:rPr lang="en-GB" sz="1600" dirty="0"/>
              <a:t> </a:t>
            </a:r>
            <a:r>
              <a:rPr lang="en-GB" sz="1600" dirty="0" err="1"/>
              <a:t>riskler</a:t>
            </a:r>
            <a:r>
              <a:rPr lang="en-GB" sz="1600" dirty="0"/>
              <a:t>, </a:t>
            </a:r>
            <a:r>
              <a:rPr lang="en-GB" sz="1600" b="1" dirty="0"/>
              <a:t>risk </a:t>
            </a:r>
            <a:r>
              <a:rPr lang="en-GB" sz="1600" b="1" dirty="0" err="1"/>
              <a:t>değerlendirmesi</a:t>
            </a:r>
            <a:r>
              <a:rPr lang="en-GB" sz="1600" b="1" dirty="0"/>
              <a:t> </a:t>
            </a:r>
            <a:r>
              <a:rPr lang="en-GB" sz="1600" dirty="0" err="1"/>
              <a:t>dökümanlarına</a:t>
            </a:r>
            <a:r>
              <a:rPr lang="en-GB" sz="1600" dirty="0"/>
              <a:t> </a:t>
            </a:r>
            <a:r>
              <a:rPr lang="en-GB" sz="1600" dirty="0" err="1"/>
              <a:t>girerek</a:t>
            </a:r>
            <a:r>
              <a:rPr lang="en-GB" sz="1600" dirty="0"/>
              <a:t> </a:t>
            </a:r>
            <a:r>
              <a:rPr lang="en-GB" sz="1600" dirty="0" err="1"/>
              <a:t>takip</a:t>
            </a:r>
            <a:r>
              <a:rPr lang="en-GB" sz="1600" dirty="0"/>
              <a:t> </a:t>
            </a:r>
            <a:r>
              <a:rPr lang="en-GB" sz="1600" dirty="0" err="1"/>
              <a:t>edilir</a:t>
            </a:r>
            <a:r>
              <a:rPr lang="en-GB" sz="1600" dirty="0"/>
              <a:t>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36A0442-4DA5-4069-E8BE-FDEF938A46B8}"/>
              </a:ext>
            </a:extLst>
          </p:cNvPr>
          <p:cNvSpPr/>
          <p:nvPr/>
        </p:nvSpPr>
        <p:spPr>
          <a:xfrm>
            <a:off x="5200650" y="3514725"/>
            <a:ext cx="1924050" cy="2762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Person icon vector 03">
            <a:extLst>
              <a:ext uri="{FF2B5EF4-FFF2-40B4-BE49-F238E27FC236}">
                <a16:creationId xmlns:a16="http://schemas.microsoft.com/office/drawing/2014/main" id="{97D5ED3A-FB8E-EEE0-315E-75366F490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050" y="5092691"/>
            <a:ext cx="705631" cy="70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Person icon vector 03">
            <a:extLst>
              <a:ext uri="{FF2B5EF4-FFF2-40B4-BE49-F238E27FC236}">
                <a16:creationId xmlns:a16="http://schemas.microsoft.com/office/drawing/2014/main" id="{C2BAE1E5-06AB-65E8-E59E-0FC642920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909" y="5045849"/>
            <a:ext cx="752474" cy="75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Person icon vector 03">
            <a:extLst>
              <a:ext uri="{FF2B5EF4-FFF2-40B4-BE49-F238E27FC236}">
                <a16:creationId xmlns:a16="http://schemas.microsoft.com/office/drawing/2014/main" id="{79E5AD3E-8081-20BC-F0B7-0CDECCA0F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243" y="5045849"/>
            <a:ext cx="752474" cy="75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Person icon vector 03">
            <a:extLst>
              <a:ext uri="{FF2B5EF4-FFF2-40B4-BE49-F238E27FC236}">
                <a16:creationId xmlns:a16="http://schemas.microsoft.com/office/drawing/2014/main" id="{571B6825-20B3-E4B0-4BF5-973B4C13E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4" y="5036323"/>
            <a:ext cx="752475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2599006C-8A2C-18B9-A8F6-02322D7E198A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7" name="テキスト プレースホルダー 2">
            <a:extLst>
              <a:ext uri="{FF2B5EF4-FFF2-40B4-BE49-F238E27FC236}">
                <a16:creationId xmlns:a16="http://schemas.microsoft.com/office/drawing/2014/main" id="{44AFA027-24DC-5A6C-6376-FF004E228DA4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Deprem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Risklerini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Bulma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Yarışması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A2C780-6628-29E0-D1EE-FA9F37020D2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858" r="29631" b="34097"/>
          <a:stretch/>
        </p:blipFill>
        <p:spPr>
          <a:xfrm>
            <a:off x="7582942" y="74423"/>
            <a:ext cx="1322128" cy="13632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EC284D-39C2-A80D-2C48-2648DD225576}"/>
              </a:ext>
            </a:extLst>
          </p:cNvPr>
          <p:cNvSpPr/>
          <p:nvPr/>
        </p:nvSpPr>
        <p:spPr>
          <a:xfrm>
            <a:off x="7644469" y="1353890"/>
            <a:ext cx="17512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err="1"/>
              <a:t>Kazanan</a:t>
            </a:r>
            <a:r>
              <a:rPr lang="en-GB" sz="1200" dirty="0"/>
              <a:t> </a:t>
            </a:r>
            <a:r>
              <a:rPr lang="en-GB" sz="1200" dirty="0" err="1"/>
              <a:t>Fikir</a:t>
            </a:r>
            <a:endParaRPr lang="en-GB" sz="12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353A07-4EB7-2501-F82C-5B9B8DAF5B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36897" y="3492477"/>
            <a:ext cx="1159452" cy="130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37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9531049" y="3301161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TBT 2: 42 Employees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4524" t="14060"/>
          <a:stretch/>
        </p:blipFill>
        <p:spPr>
          <a:xfrm>
            <a:off x="4261366" y="2523433"/>
            <a:ext cx="2267700" cy="1474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10" y="2540071"/>
            <a:ext cx="2119864" cy="1458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637" y="2551086"/>
            <a:ext cx="2315817" cy="14809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b="19212"/>
          <a:stretch/>
        </p:blipFill>
        <p:spPr>
          <a:xfrm>
            <a:off x="2386419" y="2527177"/>
            <a:ext cx="1716525" cy="14709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40140" y="3988230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Çök</a:t>
            </a:r>
            <a:r>
              <a:rPr lang="en-GB" sz="1050" b="1" dirty="0"/>
              <a:t>, Kapan, </a:t>
            </a:r>
            <a:r>
              <a:rPr lang="en-GB" sz="1050" b="1" dirty="0" err="1"/>
              <a:t>Tutun</a:t>
            </a:r>
            <a:endParaRPr lang="en-GB" sz="105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115987" y="3983729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Tahliye</a:t>
            </a:r>
            <a:endParaRPr lang="en-GB" sz="105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644378" y="4017577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Toplanma</a:t>
            </a:r>
            <a:r>
              <a:rPr lang="en-GB" sz="1050" b="1" dirty="0"/>
              <a:t> Alanı ve </a:t>
            </a:r>
            <a:r>
              <a:rPr lang="en-GB" sz="1050" b="1" dirty="0" err="1"/>
              <a:t>Sayım</a:t>
            </a:r>
            <a:endParaRPr lang="en-GB" sz="1050" b="1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8788" y="4348599"/>
            <a:ext cx="2348917" cy="14456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7092" y="4348599"/>
            <a:ext cx="2021536" cy="14456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8"/>
          <a:srcRect b="25851"/>
          <a:stretch/>
        </p:blipFill>
        <p:spPr>
          <a:xfrm>
            <a:off x="4121243" y="4348599"/>
            <a:ext cx="2398521" cy="14456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109" y="4348599"/>
            <a:ext cx="1656984" cy="14456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-105351" y="5794244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Çök</a:t>
            </a:r>
            <a:r>
              <a:rPr lang="en-GB" sz="1050" b="1" dirty="0"/>
              <a:t>, Kapan, </a:t>
            </a:r>
            <a:r>
              <a:rPr lang="en-GB" sz="1050" b="1" dirty="0" err="1"/>
              <a:t>Tutun</a:t>
            </a:r>
            <a:endParaRPr lang="en-GB" sz="105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261366" y="5789743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Tahliye</a:t>
            </a:r>
            <a:r>
              <a:rPr lang="en-GB" sz="1050" b="1" dirty="0"/>
              <a:t>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07841" y="5795617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Toplanma</a:t>
            </a:r>
            <a:r>
              <a:rPr lang="en-GB" sz="1050" b="1" dirty="0"/>
              <a:t> Alanı ve </a:t>
            </a:r>
            <a:r>
              <a:rPr lang="en-GB" sz="1050" b="1" dirty="0" err="1"/>
              <a:t>Sayım</a:t>
            </a:r>
            <a:endParaRPr lang="en-GB" sz="105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1957092" y="5833997"/>
            <a:ext cx="21198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 err="1"/>
              <a:t>Sayım</a:t>
            </a:r>
            <a:r>
              <a:rPr lang="en-GB" sz="1050" b="1" dirty="0"/>
              <a:t> </a:t>
            </a:r>
            <a:r>
              <a:rPr lang="en-GB" sz="1050" b="1" dirty="0" err="1"/>
              <a:t>Listeleri</a:t>
            </a:r>
            <a:endParaRPr lang="en-GB" sz="1050" b="1" dirty="0"/>
          </a:p>
        </p:txBody>
      </p:sp>
      <p:sp>
        <p:nvSpPr>
          <p:cNvPr id="35" name="TextBox 34">
            <a:hlinkClick r:id="rId10" action="ppaction://hlinkfile"/>
          </p:cNvPr>
          <p:cNvSpPr txBox="1"/>
          <p:nvPr/>
        </p:nvSpPr>
        <p:spPr>
          <a:xfrm>
            <a:off x="6716271" y="1964357"/>
            <a:ext cx="4542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</a:rPr>
              <a:t>Plan 	     : 06:00 dk</a:t>
            </a:r>
          </a:p>
          <a:p>
            <a:r>
              <a:rPr lang="en-GB" sz="1400" b="1" dirty="0" err="1">
                <a:solidFill>
                  <a:srgbClr val="00B050"/>
                </a:solidFill>
              </a:rPr>
              <a:t>Gerçekleşen</a:t>
            </a:r>
            <a:r>
              <a:rPr lang="en-GB" sz="1400" b="1" dirty="0">
                <a:solidFill>
                  <a:srgbClr val="00B050"/>
                </a:solidFill>
              </a:rPr>
              <a:t>  : 05:35 dk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36341" y="4953000"/>
            <a:ext cx="672176" cy="753533"/>
          </a:xfrm>
          <a:prstGeom prst="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grpSp>
        <p:nvGrpSpPr>
          <p:cNvPr id="10" name="Group 27">
            <a:extLst>
              <a:ext uri="{FF2B5EF4-FFF2-40B4-BE49-F238E27FC236}">
                <a16:creationId xmlns:a16="http://schemas.microsoft.com/office/drawing/2014/main" id="{4E21B37D-BD0B-0CDF-715D-A5CDF7E09BD6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245012B0-1FBE-FBBF-DCC1-471EC6FBF19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タイトル 4">
              <a:extLst>
                <a:ext uri="{FF2B5EF4-FFF2-40B4-BE49-F238E27FC236}">
                  <a16:creationId xmlns:a16="http://schemas.microsoft.com/office/drawing/2014/main" id="{906B7D06-06E8-283D-B58C-55006FF939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3" name="タイトル 4">
            <a:extLst>
              <a:ext uri="{FF2B5EF4-FFF2-40B4-BE49-F238E27FC236}">
                <a16:creationId xmlns:a16="http://schemas.microsoft.com/office/drawing/2014/main" id="{258A2548-60AA-EB02-F274-43FC70A7D3C3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F26DCF6-215F-E4E8-DCFD-9A03F65A29C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138383" y="967287"/>
            <a:ext cx="616366" cy="616366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FBA6EEDB-108B-6CA7-0291-6850C33D48B0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20" name="テキスト プレースホルダー 2">
            <a:extLst>
              <a:ext uri="{FF2B5EF4-FFF2-40B4-BE49-F238E27FC236}">
                <a16:creationId xmlns:a16="http://schemas.microsoft.com/office/drawing/2014/main" id="{EC324D2F-AF9A-F3A5-65B6-C4D082C3F827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Tatbikat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Uygulanması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8194" name="Picture 2" descr="Great ShakeOut Earthquake Drills - ShakeOut Graphics">
            <a:extLst>
              <a:ext uri="{FF2B5EF4-FFF2-40B4-BE49-F238E27FC236}">
                <a16:creationId xmlns:a16="http://schemas.microsoft.com/office/drawing/2014/main" id="{595CD7DC-3E62-E337-BCDF-34FC9C1867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76C3466-23E1-AF18-3DBC-9A10FFA92F4B}"/>
              </a:ext>
            </a:extLst>
          </p:cNvPr>
          <p:cNvSpPr/>
          <p:nvPr/>
        </p:nvSpPr>
        <p:spPr>
          <a:xfrm>
            <a:off x="985129" y="1435371"/>
            <a:ext cx="6537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b="1" dirty="0" err="1"/>
              <a:t>Tüm</a:t>
            </a:r>
            <a:r>
              <a:rPr lang="en-GB" sz="1600" b="1" dirty="0"/>
              <a:t> </a:t>
            </a:r>
            <a:r>
              <a:rPr lang="en-GB" sz="1600" b="1" dirty="0" err="1"/>
              <a:t>çalışanların</a:t>
            </a:r>
            <a:r>
              <a:rPr lang="en-GB" sz="1600" b="1" dirty="0"/>
              <a:t> </a:t>
            </a:r>
            <a:r>
              <a:rPr lang="en-GB" sz="1600" b="1" dirty="0" err="1"/>
              <a:t>katılımı</a:t>
            </a:r>
            <a:r>
              <a:rPr lang="en-GB" sz="1600" b="1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tatbikat</a:t>
            </a:r>
            <a:r>
              <a:rPr lang="en-GB" sz="1600" dirty="0"/>
              <a:t> organize </a:t>
            </a:r>
            <a:r>
              <a:rPr lang="en-GB" sz="1600" dirty="0" err="1"/>
              <a:t>edilir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Mümkünse</a:t>
            </a:r>
            <a:r>
              <a:rPr lang="en-GB" sz="1600" dirty="0"/>
              <a:t> </a:t>
            </a:r>
            <a:r>
              <a:rPr lang="en-GB" sz="1600" b="1" dirty="0" err="1"/>
              <a:t>yılda</a:t>
            </a:r>
            <a:r>
              <a:rPr lang="en-GB" sz="1600" b="1" dirty="0"/>
              <a:t> 2 </a:t>
            </a:r>
            <a:r>
              <a:rPr lang="en-GB" sz="1600" b="1" dirty="0" err="1"/>
              <a:t>defa</a:t>
            </a:r>
            <a:r>
              <a:rPr lang="en-GB" sz="1600" b="1" dirty="0"/>
              <a:t> </a:t>
            </a:r>
            <a:r>
              <a:rPr lang="en-GB" sz="1600" dirty="0" err="1"/>
              <a:t>yapılmalıdır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Tatbikatın</a:t>
            </a:r>
            <a:r>
              <a:rPr lang="en-GB" sz="1600" dirty="0"/>
              <a:t> </a:t>
            </a:r>
            <a:r>
              <a:rPr lang="en-GB" sz="1600" dirty="0" err="1"/>
              <a:t>toplam</a:t>
            </a:r>
            <a:r>
              <a:rPr lang="en-GB" sz="1600" dirty="0"/>
              <a:t> </a:t>
            </a:r>
            <a:r>
              <a:rPr lang="en-GB" sz="1600" b="1" dirty="0" err="1"/>
              <a:t>hedef</a:t>
            </a:r>
            <a:r>
              <a:rPr lang="en-GB" sz="1600" b="1" dirty="0"/>
              <a:t> </a:t>
            </a:r>
            <a:r>
              <a:rPr lang="en-GB" sz="1600" b="1" dirty="0" err="1"/>
              <a:t>süresi</a:t>
            </a:r>
            <a:r>
              <a:rPr lang="en-GB" sz="1600" b="1" dirty="0"/>
              <a:t> </a:t>
            </a:r>
            <a:r>
              <a:rPr lang="en-GB" sz="1600" dirty="0" err="1"/>
              <a:t>olmalı</a:t>
            </a:r>
            <a:r>
              <a:rPr lang="en-GB" sz="1600" dirty="0"/>
              <a:t>, </a:t>
            </a:r>
            <a:r>
              <a:rPr lang="en-GB" sz="1600" dirty="0" err="1"/>
              <a:t>hedef</a:t>
            </a:r>
            <a:r>
              <a:rPr lang="en-GB" sz="1600" dirty="0"/>
              <a:t> </a:t>
            </a:r>
            <a:r>
              <a:rPr lang="en-GB" sz="1600" dirty="0" err="1"/>
              <a:t>süreye</a:t>
            </a:r>
            <a:r>
              <a:rPr lang="en-GB" sz="1600" dirty="0"/>
              <a:t> </a:t>
            </a:r>
            <a:r>
              <a:rPr lang="en-GB" sz="1600" dirty="0" err="1"/>
              <a:t>göre</a:t>
            </a:r>
            <a:r>
              <a:rPr lang="en-GB" sz="1600" dirty="0"/>
              <a:t> </a:t>
            </a:r>
            <a:r>
              <a:rPr lang="en-GB" sz="1600" dirty="0" err="1"/>
              <a:t>gerçekleşen</a:t>
            </a:r>
            <a:r>
              <a:rPr lang="en-GB" sz="1600" dirty="0"/>
              <a:t> durum </a:t>
            </a:r>
            <a:r>
              <a:rPr lang="en-GB" sz="1600" dirty="0" err="1"/>
              <a:t>teyit</a:t>
            </a:r>
            <a:r>
              <a:rPr lang="en-GB" sz="1600" dirty="0"/>
              <a:t> </a:t>
            </a:r>
            <a:r>
              <a:rPr lang="en-GB" sz="1600" dirty="0" err="1"/>
              <a:t>edilmelidir</a:t>
            </a:r>
            <a:r>
              <a:rPr lang="en-GB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411769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05ED7993-E862-A438-872F-864AC2DC235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0A2C6C07-1CC3-7084-7B90-3BDBFD31E1C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F5EBADBE-226C-810E-B0BD-C60A5CBE2ED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4">
            <a:extLst>
              <a:ext uri="{FF2B5EF4-FFF2-40B4-BE49-F238E27FC236}">
                <a16:creationId xmlns:a16="http://schemas.microsoft.com/office/drawing/2014/main" id="{4B6F3484-26A3-5F8D-D627-131B1F1A086C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188BACC-C992-9F05-C683-BAC26F75ED5F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9" name="テキスト プレースホルダー 2">
            <a:extLst>
              <a:ext uri="{FF2B5EF4-FFF2-40B4-BE49-F238E27FC236}">
                <a16:creationId xmlns:a16="http://schemas.microsoft.com/office/drawing/2014/main" id="{4ADC1806-DC51-F18A-11D6-0BCB039AE394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Tatbikat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Uygulanması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0" name="Picture 2" descr="Great ShakeOut Earthquake Drills - ShakeOut Graphics">
            <a:extLst>
              <a:ext uri="{FF2B5EF4-FFF2-40B4-BE49-F238E27FC236}">
                <a16:creationId xmlns:a16="http://schemas.microsoft.com/office/drawing/2014/main" id="{8A31F4D0-B9CA-638F-14C5-F477C6321F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A39C04-7DE8-6941-4940-DAA134599F9F}"/>
              </a:ext>
            </a:extLst>
          </p:cNvPr>
          <p:cNvSpPr/>
          <p:nvPr/>
        </p:nvSpPr>
        <p:spPr>
          <a:xfrm>
            <a:off x="1056150" y="1435371"/>
            <a:ext cx="80878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Tatbikatlara</a:t>
            </a:r>
            <a:r>
              <a:rPr lang="en-GB" sz="1600" dirty="0"/>
              <a:t> </a:t>
            </a:r>
            <a:r>
              <a:rPr lang="en-GB" sz="1600" dirty="0" err="1"/>
              <a:t>gözlem</a:t>
            </a:r>
            <a:r>
              <a:rPr lang="en-GB" sz="1600" dirty="0"/>
              <a:t> </a:t>
            </a:r>
            <a:r>
              <a:rPr lang="en-GB" sz="1600" dirty="0" err="1"/>
              <a:t>yapmak</a:t>
            </a:r>
            <a:r>
              <a:rPr lang="en-GB" sz="1600" dirty="0"/>
              <a:t> ve </a:t>
            </a:r>
            <a:r>
              <a:rPr lang="en-GB" sz="1600" dirty="0" err="1"/>
              <a:t>gözlemlerini</a:t>
            </a:r>
            <a:r>
              <a:rPr lang="en-GB" sz="1600" dirty="0"/>
              <a:t> </a:t>
            </a:r>
            <a:r>
              <a:rPr lang="en-GB" sz="1600" dirty="0" err="1"/>
              <a:t>iletmek</a:t>
            </a:r>
            <a:r>
              <a:rPr lang="en-GB" sz="1600" dirty="0"/>
              <a:t> </a:t>
            </a:r>
            <a:r>
              <a:rPr lang="en-GB" sz="1600" dirty="0" err="1"/>
              <a:t>üzere</a:t>
            </a:r>
            <a:r>
              <a:rPr lang="en-GB" sz="1600" dirty="0"/>
              <a:t> </a:t>
            </a:r>
            <a:r>
              <a:rPr lang="en-GB" sz="1600" dirty="0" err="1"/>
              <a:t>yerel</a:t>
            </a:r>
            <a:r>
              <a:rPr lang="en-GB" sz="1600" dirty="0"/>
              <a:t> </a:t>
            </a:r>
            <a:r>
              <a:rPr lang="en-GB" sz="1600" dirty="0" err="1"/>
              <a:t>otoriteler</a:t>
            </a:r>
            <a:r>
              <a:rPr lang="en-GB" sz="1600" dirty="0"/>
              <a:t> </a:t>
            </a:r>
          </a:p>
          <a:p>
            <a:r>
              <a:rPr lang="en-GB" sz="1600" dirty="0"/>
              <a:t>      </a:t>
            </a:r>
            <a:r>
              <a:rPr lang="en-GB" sz="1600" b="1" dirty="0"/>
              <a:t>(AFAD, </a:t>
            </a:r>
            <a:r>
              <a:rPr lang="en-GB" sz="1600" b="1" dirty="0" err="1"/>
              <a:t>İtfaiye</a:t>
            </a:r>
            <a:r>
              <a:rPr lang="en-GB" sz="1600" b="1" dirty="0"/>
              <a:t> vb.) </a:t>
            </a:r>
            <a:r>
              <a:rPr lang="en-GB" sz="1600" dirty="0" err="1"/>
              <a:t>davet</a:t>
            </a:r>
            <a:r>
              <a:rPr lang="en-GB" sz="1600" dirty="0"/>
              <a:t> </a:t>
            </a:r>
            <a:r>
              <a:rPr lang="en-GB" sz="1600" dirty="0" err="1"/>
              <a:t>edilir</a:t>
            </a:r>
            <a:r>
              <a:rPr lang="en-GB" sz="1600" dirty="0"/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4624B33-5932-DD6D-45D6-F64989700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87" y="2362345"/>
            <a:ext cx="4227125" cy="24755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1F95684-F95A-53D0-A299-0F8EF5B70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9455" y="2362345"/>
            <a:ext cx="4400906" cy="24755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39E3E1-62E3-02C3-44B0-BBEDAFB20479}"/>
              </a:ext>
            </a:extLst>
          </p:cNvPr>
          <p:cNvSpPr txBox="1"/>
          <p:nvPr/>
        </p:nvSpPr>
        <p:spPr>
          <a:xfrm>
            <a:off x="143247" y="2000172"/>
            <a:ext cx="2015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/>
              <a:t>İtfaiye</a:t>
            </a:r>
            <a:endParaRPr lang="en-GB" i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FB596F-1CA2-9936-3B75-BF0A7344D9E3}"/>
              </a:ext>
            </a:extLst>
          </p:cNvPr>
          <p:cNvSpPr txBox="1"/>
          <p:nvPr/>
        </p:nvSpPr>
        <p:spPr>
          <a:xfrm>
            <a:off x="4478412" y="2014851"/>
            <a:ext cx="2015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AFAD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26C4425-6948-0A99-F6AB-05EAF0C09F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0756" y="4996501"/>
            <a:ext cx="1875607" cy="124915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27D14B2-F73C-0BFD-6E24-3080550C713F}"/>
              </a:ext>
            </a:extLst>
          </p:cNvPr>
          <p:cNvSpPr/>
          <p:nvPr/>
        </p:nvSpPr>
        <p:spPr>
          <a:xfrm>
            <a:off x="537277" y="5219871"/>
            <a:ext cx="63470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İtfaiye</a:t>
            </a:r>
            <a:r>
              <a:rPr lang="en-GB" sz="1600" dirty="0"/>
              <a:t> ve </a:t>
            </a:r>
            <a:r>
              <a:rPr lang="en-GB" sz="1600" dirty="0" err="1"/>
              <a:t>ambulansın</a:t>
            </a:r>
            <a:r>
              <a:rPr lang="en-GB" sz="1600" dirty="0"/>
              <a:t> </a:t>
            </a:r>
            <a:r>
              <a:rPr lang="en-GB" sz="1600" dirty="0" err="1"/>
              <a:t>fabrikaya</a:t>
            </a:r>
            <a:r>
              <a:rPr lang="en-GB" sz="1600" dirty="0"/>
              <a:t> </a:t>
            </a:r>
            <a:r>
              <a:rPr lang="en-GB" sz="1600" dirty="0" err="1"/>
              <a:t>ulaşım</a:t>
            </a:r>
            <a:r>
              <a:rPr lang="en-GB" sz="1600" dirty="0"/>
              <a:t> </a:t>
            </a:r>
            <a:r>
              <a:rPr lang="en-GB" sz="1600" dirty="0" err="1"/>
              <a:t>süreleri</a:t>
            </a:r>
            <a:r>
              <a:rPr lang="en-GB" sz="1600" dirty="0"/>
              <a:t> </a:t>
            </a:r>
            <a:r>
              <a:rPr lang="en-GB" sz="1600" dirty="0" err="1"/>
              <a:t>bilinmeli</a:t>
            </a:r>
            <a:r>
              <a:rPr lang="en-GB" sz="1600" dirty="0"/>
              <a:t> ve </a:t>
            </a:r>
            <a:r>
              <a:rPr lang="en-GB" sz="1600" dirty="0" err="1"/>
              <a:t>tatbikatta</a:t>
            </a:r>
            <a:r>
              <a:rPr lang="en-GB" sz="1600" dirty="0"/>
              <a:t> </a:t>
            </a:r>
            <a:r>
              <a:rPr lang="en-GB" sz="1600" dirty="0" err="1"/>
              <a:t>hedef</a:t>
            </a:r>
            <a:r>
              <a:rPr lang="en-GB" sz="1600" dirty="0"/>
              <a:t> </a:t>
            </a:r>
            <a:r>
              <a:rPr lang="en-GB" sz="1600" dirty="0" err="1"/>
              <a:t>sürede</a:t>
            </a:r>
            <a:r>
              <a:rPr lang="en-GB" sz="1600" dirty="0"/>
              <a:t> </a:t>
            </a:r>
            <a:r>
              <a:rPr lang="en-GB" sz="1600" dirty="0" err="1"/>
              <a:t>fabrikaya</a:t>
            </a:r>
            <a:r>
              <a:rPr lang="en-GB" sz="1600" dirty="0"/>
              <a:t> </a:t>
            </a:r>
            <a:r>
              <a:rPr lang="en-GB" sz="1600" dirty="0" err="1"/>
              <a:t>ulaşıp</a:t>
            </a:r>
            <a:r>
              <a:rPr lang="en-GB" sz="1600" dirty="0"/>
              <a:t> </a:t>
            </a:r>
            <a:r>
              <a:rPr lang="en-GB" sz="1600" dirty="0" err="1"/>
              <a:t>ulaşmadıkları</a:t>
            </a:r>
            <a:r>
              <a:rPr lang="en-GB" sz="1600" dirty="0"/>
              <a:t> </a:t>
            </a:r>
            <a:r>
              <a:rPr lang="en-GB" sz="1600" dirty="0" err="1"/>
              <a:t>gözlemlenmelidir</a:t>
            </a:r>
            <a:r>
              <a:rPr lang="en-GB" sz="1600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21362179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382F8227-FD63-BEFD-07DA-7C8C5A1A3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79" y="2473915"/>
            <a:ext cx="9144000" cy="4193585"/>
          </a:xfrm>
          <a:prstGeom prst="rect">
            <a:avLst/>
          </a:prstGeom>
        </p:spPr>
      </p:pic>
      <p:grpSp>
        <p:nvGrpSpPr>
          <p:cNvPr id="39" name="Group 27">
            <a:extLst>
              <a:ext uri="{FF2B5EF4-FFF2-40B4-BE49-F238E27FC236}">
                <a16:creationId xmlns:a16="http://schemas.microsoft.com/office/drawing/2014/main" id="{8D9064B4-4082-78FA-3813-5C642DE334B0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BE49EDCD-6543-0C45-AC9E-8EEDFDA2F2F7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1" name="タイトル 4">
              <a:extLst>
                <a:ext uri="{FF2B5EF4-FFF2-40B4-BE49-F238E27FC236}">
                  <a16:creationId xmlns:a16="http://schemas.microsoft.com/office/drawing/2014/main" id="{5A5BC976-6CE9-EFBF-16C0-03BD533395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42" name="タイトル 4">
            <a:extLst>
              <a:ext uri="{FF2B5EF4-FFF2-40B4-BE49-F238E27FC236}">
                <a16:creationId xmlns:a16="http://schemas.microsoft.com/office/drawing/2014/main" id="{2FCD1D53-22D9-CB56-826A-6455FDC1ADF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0C793E3-FE33-3BCE-2B4B-530E876AA476}"/>
              </a:ext>
            </a:extLst>
          </p:cNvPr>
          <p:cNvSpPr/>
          <p:nvPr/>
        </p:nvSpPr>
        <p:spPr>
          <a:xfrm>
            <a:off x="854715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44" name="テキスト プレースホルダー 2">
            <a:extLst>
              <a:ext uri="{FF2B5EF4-FFF2-40B4-BE49-F238E27FC236}">
                <a16:creationId xmlns:a16="http://schemas.microsoft.com/office/drawing/2014/main" id="{AD2813D6-3395-FA17-D641-AC66007BBB5B}"/>
              </a:ext>
            </a:extLst>
          </p:cNvPr>
          <p:cNvSpPr txBox="1">
            <a:spLocks/>
          </p:cNvSpPr>
          <p:nvPr/>
        </p:nvSpPr>
        <p:spPr bwMode="auto">
          <a:xfrm>
            <a:off x="1408666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Tatbikat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Senaryosu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&amp;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Kritik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Görevler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45" name="Picture 2" descr="Great ShakeOut Earthquake Drills - ShakeOut Graphics">
            <a:extLst>
              <a:ext uri="{FF2B5EF4-FFF2-40B4-BE49-F238E27FC236}">
                <a16:creationId xmlns:a16="http://schemas.microsoft.com/office/drawing/2014/main" id="{B68DEFA8-6175-C558-5F7C-BEE938B016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630FBA9E-2294-F4D8-4493-9474357C378E}"/>
              </a:ext>
            </a:extLst>
          </p:cNvPr>
          <p:cNvSpPr/>
          <p:nvPr/>
        </p:nvSpPr>
        <p:spPr>
          <a:xfrm>
            <a:off x="977601" y="1520639"/>
            <a:ext cx="9052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Tatbikat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belirlenmiş</a:t>
            </a:r>
            <a:r>
              <a:rPr lang="en-GB" sz="1600" dirty="0"/>
              <a:t> </a:t>
            </a:r>
            <a:r>
              <a:rPr lang="en-GB" sz="1600" b="1" dirty="0" err="1"/>
              <a:t>senaryo</a:t>
            </a:r>
            <a:r>
              <a:rPr lang="en-GB" sz="1600" dirty="0"/>
              <a:t> </a:t>
            </a:r>
            <a:r>
              <a:rPr lang="en-GB" sz="1600" dirty="0" err="1"/>
              <a:t>olmalıdır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Senaryoda</a:t>
            </a:r>
            <a:r>
              <a:rPr lang="en-GB" sz="1600" dirty="0"/>
              <a:t> her </a:t>
            </a:r>
            <a:r>
              <a:rPr lang="en-GB" sz="1600" dirty="0" err="1"/>
              <a:t>bir</a:t>
            </a:r>
            <a:r>
              <a:rPr lang="en-GB" sz="1600" dirty="0"/>
              <a:t> </a:t>
            </a:r>
            <a:r>
              <a:rPr lang="en-GB" sz="1600" dirty="0" err="1"/>
              <a:t>çalışanın</a:t>
            </a:r>
            <a:r>
              <a:rPr lang="en-GB" sz="1600" dirty="0"/>
              <a:t>, </a:t>
            </a:r>
            <a:r>
              <a:rPr lang="en-GB" sz="1600" dirty="0" err="1"/>
              <a:t>acil</a:t>
            </a:r>
            <a:r>
              <a:rPr lang="en-GB" sz="1600" dirty="0"/>
              <a:t> durum </a:t>
            </a:r>
            <a:r>
              <a:rPr lang="en-GB" sz="1600" dirty="0" err="1"/>
              <a:t>ekibinin</a:t>
            </a:r>
            <a:r>
              <a:rPr lang="en-GB" sz="1600" dirty="0"/>
              <a:t> vb. </a:t>
            </a:r>
            <a:r>
              <a:rPr lang="en-GB" sz="1600" dirty="0" err="1"/>
              <a:t>önemli</a:t>
            </a:r>
            <a:r>
              <a:rPr lang="en-GB" sz="1600" dirty="0"/>
              <a:t> </a:t>
            </a:r>
            <a:r>
              <a:rPr lang="en-GB" sz="1600" dirty="0" err="1"/>
              <a:t>rollerin</a:t>
            </a:r>
            <a:r>
              <a:rPr lang="en-GB" sz="1600" dirty="0"/>
              <a:t> </a:t>
            </a:r>
            <a:r>
              <a:rPr lang="en-GB" sz="1600" dirty="0" err="1"/>
              <a:t>görevi</a:t>
            </a:r>
            <a:r>
              <a:rPr lang="en-GB" sz="1600" dirty="0"/>
              <a:t> </a:t>
            </a:r>
            <a:r>
              <a:rPr lang="en-GB" sz="1600" dirty="0" err="1"/>
              <a:t>belirlenir</a:t>
            </a:r>
            <a:r>
              <a:rPr lang="en-GB" sz="1600" dirty="0"/>
              <a:t>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BC3B883-3938-9890-2584-13C699B88171}"/>
              </a:ext>
            </a:extLst>
          </p:cNvPr>
          <p:cNvSpPr/>
          <p:nvPr/>
        </p:nvSpPr>
        <p:spPr>
          <a:xfrm>
            <a:off x="224778" y="1071155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3B765B41-4F5E-4D06-3D3C-C97A5064F7C8}"/>
              </a:ext>
            </a:extLst>
          </p:cNvPr>
          <p:cNvSpPr txBox="1">
            <a:spLocks/>
          </p:cNvSpPr>
          <p:nvPr/>
        </p:nvSpPr>
        <p:spPr bwMode="auto">
          <a:xfrm>
            <a:off x="692290" y="1131937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4163249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0E9A7E-1841-5BFA-1A64-F2EE9CE77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341" y="2321034"/>
            <a:ext cx="6953507" cy="40992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967443D-E33F-0ED3-6903-8A247181A1D6}"/>
              </a:ext>
            </a:extLst>
          </p:cNvPr>
          <p:cNvSpPr/>
          <p:nvPr/>
        </p:nvSpPr>
        <p:spPr>
          <a:xfrm>
            <a:off x="970149" y="1502853"/>
            <a:ext cx="9052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Senaryoda</a:t>
            </a:r>
            <a:r>
              <a:rPr lang="en-GB" sz="1600" dirty="0"/>
              <a:t> </a:t>
            </a:r>
            <a:r>
              <a:rPr lang="en-GB" sz="1600" dirty="0" err="1"/>
              <a:t>belirlenen</a:t>
            </a:r>
            <a:r>
              <a:rPr lang="en-GB" sz="1600" dirty="0"/>
              <a:t> </a:t>
            </a:r>
            <a:r>
              <a:rPr lang="en-GB" sz="1600" dirty="0" err="1"/>
              <a:t>aktivitelerinin</a:t>
            </a:r>
            <a:r>
              <a:rPr lang="en-GB" sz="1600" dirty="0"/>
              <a:t> her </a:t>
            </a:r>
            <a:r>
              <a:rPr lang="en-GB" sz="1600" dirty="0" err="1"/>
              <a:t>birinin</a:t>
            </a:r>
            <a:r>
              <a:rPr lang="en-GB" sz="1600" dirty="0"/>
              <a:t> </a:t>
            </a:r>
            <a:r>
              <a:rPr lang="en-GB" sz="1600" b="1" dirty="0" err="1"/>
              <a:t>süresi</a:t>
            </a:r>
            <a:r>
              <a:rPr lang="en-GB" sz="1600" b="1" dirty="0"/>
              <a:t> </a:t>
            </a:r>
            <a:r>
              <a:rPr lang="en-GB" sz="1600" b="1" dirty="0" err="1"/>
              <a:t>tanımlanmalıdır</a:t>
            </a:r>
            <a:r>
              <a:rPr lang="en-GB" sz="1600" b="1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Hedef</a:t>
            </a:r>
            <a:r>
              <a:rPr lang="en-GB" sz="1600" dirty="0"/>
              <a:t> </a:t>
            </a:r>
            <a:r>
              <a:rPr lang="en-GB" sz="1600" dirty="0" err="1"/>
              <a:t>sürelerin</a:t>
            </a:r>
            <a:r>
              <a:rPr lang="en-GB" sz="1600" dirty="0"/>
              <a:t> </a:t>
            </a:r>
            <a:r>
              <a:rPr lang="en-GB" sz="1600" dirty="0" err="1"/>
              <a:t>aşılması</a:t>
            </a:r>
            <a:r>
              <a:rPr lang="en-GB" sz="1600" dirty="0"/>
              <a:t> </a:t>
            </a:r>
            <a:r>
              <a:rPr lang="en-GB" sz="1600" dirty="0" err="1"/>
              <a:t>durumları</a:t>
            </a:r>
            <a:r>
              <a:rPr lang="en-GB" sz="1600" dirty="0"/>
              <a:t> </a:t>
            </a:r>
            <a:r>
              <a:rPr lang="en-GB" sz="1600" dirty="0" err="1"/>
              <a:t>analiz</a:t>
            </a:r>
            <a:r>
              <a:rPr lang="en-GB" sz="1600" dirty="0"/>
              <a:t> </a:t>
            </a:r>
            <a:r>
              <a:rPr lang="en-GB" sz="1600" dirty="0" err="1"/>
              <a:t>edilmelidir</a:t>
            </a:r>
            <a:r>
              <a:rPr lang="en-GB" sz="1600" dirty="0"/>
              <a:t>.  </a:t>
            </a:r>
          </a:p>
        </p:txBody>
      </p:sp>
      <p:grpSp>
        <p:nvGrpSpPr>
          <p:cNvPr id="11" name="Group 27">
            <a:extLst>
              <a:ext uri="{FF2B5EF4-FFF2-40B4-BE49-F238E27FC236}">
                <a16:creationId xmlns:a16="http://schemas.microsoft.com/office/drawing/2014/main" id="{E003034A-E15D-6704-D497-CD779CFC619E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2AFC5F39-9337-EEBF-4A48-E6088F7F7BEB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3" name="タイトル 4">
              <a:extLst>
                <a:ext uri="{FF2B5EF4-FFF2-40B4-BE49-F238E27FC236}">
                  <a16:creationId xmlns:a16="http://schemas.microsoft.com/office/drawing/2014/main" id="{B09C85C7-DF12-D1FC-1ED3-A8CE2206493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4" name="タイトル 4">
            <a:extLst>
              <a:ext uri="{FF2B5EF4-FFF2-40B4-BE49-F238E27FC236}">
                <a16:creationId xmlns:a16="http://schemas.microsoft.com/office/drawing/2014/main" id="{C4550037-3BDB-B083-16E5-06B30328DF88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5" name="Picture 2" descr="Great ShakeOut Earthquake Drills - ShakeOut Graphics">
            <a:extLst>
              <a:ext uri="{FF2B5EF4-FFF2-40B4-BE49-F238E27FC236}">
                <a16:creationId xmlns:a16="http://schemas.microsoft.com/office/drawing/2014/main" id="{C0D85DEC-6959-3B69-9BBD-A2896BEBC7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31E1CB78-41B4-34CB-EE92-077CA8CBA6FA}"/>
              </a:ext>
            </a:extLst>
          </p:cNvPr>
          <p:cNvSpPr/>
          <p:nvPr/>
        </p:nvSpPr>
        <p:spPr>
          <a:xfrm>
            <a:off x="854715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17" name="テキスト プレースホルダー 2">
            <a:extLst>
              <a:ext uri="{FF2B5EF4-FFF2-40B4-BE49-F238E27FC236}">
                <a16:creationId xmlns:a16="http://schemas.microsoft.com/office/drawing/2014/main" id="{50C78C6C-1955-E1A9-190A-0DC48C6D1F93}"/>
              </a:ext>
            </a:extLst>
          </p:cNvPr>
          <p:cNvSpPr txBox="1">
            <a:spLocks/>
          </p:cNvSpPr>
          <p:nvPr/>
        </p:nvSpPr>
        <p:spPr bwMode="auto">
          <a:xfrm>
            <a:off x="1408666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Tatbikat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Senaryosu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&amp;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Kritik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Görevler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2FF247-A251-AF9F-DD9E-ADDB09E1C95A}"/>
              </a:ext>
            </a:extLst>
          </p:cNvPr>
          <p:cNvSpPr/>
          <p:nvPr/>
        </p:nvSpPr>
        <p:spPr>
          <a:xfrm>
            <a:off x="224778" y="1071155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19" name="テキスト プレースホルダー 2">
            <a:extLst>
              <a:ext uri="{FF2B5EF4-FFF2-40B4-BE49-F238E27FC236}">
                <a16:creationId xmlns:a16="http://schemas.microsoft.com/office/drawing/2014/main" id="{9DC8C3E0-7C5C-BE58-1E5C-4D0189D48974}"/>
              </a:ext>
            </a:extLst>
          </p:cNvPr>
          <p:cNvSpPr txBox="1">
            <a:spLocks/>
          </p:cNvSpPr>
          <p:nvPr/>
        </p:nvSpPr>
        <p:spPr bwMode="auto">
          <a:xfrm>
            <a:off x="692290" y="1131937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1914348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>
            <a:extLst>
              <a:ext uri="{FF2B5EF4-FFF2-40B4-BE49-F238E27FC236}">
                <a16:creationId xmlns:a16="http://schemas.microsoft.com/office/drawing/2014/main" id="{1CD1951F-975B-44E5-6E8B-A1E862AFCE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" t="8296" r="372" b="566"/>
          <a:stretch/>
        </p:blipFill>
        <p:spPr bwMode="auto">
          <a:xfrm>
            <a:off x="446450" y="1950823"/>
            <a:ext cx="5330069" cy="399958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27">
            <a:extLst>
              <a:ext uri="{FF2B5EF4-FFF2-40B4-BE49-F238E27FC236}">
                <a16:creationId xmlns:a16="http://schemas.microsoft.com/office/drawing/2014/main" id="{F9CC025F-6E59-9255-67F9-F4E6D2BDDB13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856CA5AC-3E44-BF8F-1788-BFC7B2DC296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0B5B6E79-F0A0-9850-A236-48E1B7DDD11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8C8F6B02-C708-368C-D5B4-E260D803BF51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8" name="テキスト プレースホルダー 2">
            <a:extLst>
              <a:ext uri="{FF2B5EF4-FFF2-40B4-BE49-F238E27FC236}">
                <a16:creationId xmlns:a16="http://schemas.microsoft.com/office/drawing/2014/main" id="{41B13271-5FB3-354A-9FC9-F5E7F7299183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Durumlarda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Haberleşme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9" name="Picture 2" descr="Great ShakeOut Earthquake Drills - ShakeOut Graphics">
            <a:extLst>
              <a:ext uri="{FF2B5EF4-FFF2-40B4-BE49-F238E27FC236}">
                <a16:creationId xmlns:a16="http://schemas.microsoft.com/office/drawing/2014/main" id="{A7DDE1CC-3E48-CEFD-8CE4-49B0E30FB3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タイトル 4">
            <a:extLst>
              <a:ext uri="{FF2B5EF4-FFF2-40B4-BE49-F238E27FC236}">
                <a16:creationId xmlns:a16="http://schemas.microsoft.com/office/drawing/2014/main" id="{5CC83790-3281-D0BD-592E-67EF22C824B6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689BBE-B447-57B2-9248-9D69C2F6193A}"/>
              </a:ext>
            </a:extLst>
          </p:cNvPr>
          <p:cNvSpPr/>
          <p:nvPr/>
        </p:nvSpPr>
        <p:spPr>
          <a:xfrm>
            <a:off x="5877242" y="1598243"/>
            <a:ext cx="3124715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/>
              <a:t>Hem </a:t>
            </a:r>
            <a:r>
              <a:rPr lang="en-GB" sz="1600" dirty="0" err="1"/>
              <a:t>tatbikatta</a:t>
            </a:r>
            <a:r>
              <a:rPr lang="en-GB" sz="1600" dirty="0"/>
              <a:t> hem de </a:t>
            </a:r>
            <a:r>
              <a:rPr lang="en-GB" sz="1600" dirty="0" err="1"/>
              <a:t>olası</a:t>
            </a:r>
            <a:r>
              <a:rPr lang="en-GB" sz="1600" dirty="0"/>
              <a:t> </a:t>
            </a:r>
            <a:r>
              <a:rPr lang="en-GB" sz="1600" dirty="0" err="1"/>
              <a:t>tüm</a:t>
            </a:r>
            <a:r>
              <a:rPr lang="en-GB" sz="1600" dirty="0"/>
              <a:t> </a:t>
            </a:r>
            <a:r>
              <a:rPr lang="en-GB" sz="1600" dirty="0" err="1"/>
              <a:t>acil</a:t>
            </a:r>
            <a:r>
              <a:rPr lang="en-GB" sz="1600" dirty="0"/>
              <a:t> </a:t>
            </a:r>
            <a:r>
              <a:rPr lang="en-GB" sz="1600" dirty="0" err="1"/>
              <a:t>durumlarda</a:t>
            </a:r>
            <a:r>
              <a:rPr lang="en-GB" sz="1600" dirty="0"/>
              <a:t> </a:t>
            </a:r>
            <a:r>
              <a:rPr lang="en-GB" sz="1600" dirty="0" err="1"/>
              <a:t>kullanılmak</a:t>
            </a:r>
            <a:r>
              <a:rPr lang="en-GB" sz="1600" dirty="0"/>
              <a:t> </a:t>
            </a:r>
            <a:r>
              <a:rPr lang="en-GB" sz="1600" dirty="0" err="1"/>
              <a:t>üzere</a:t>
            </a:r>
            <a:r>
              <a:rPr lang="en-GB" sz="1600" dirty="0"/>
              <a:t> </a:t>
            </a:r>
            <a:r>
              <a:rPr lang="en-GB" sz="1600" b="1" dirty="0"/>
              <a:t>Acil Durum </a:t>
            </a:r>
            <a:r>
              <a:rPr lang="en-GB" sz="1600" b="1" dirty="0" err="1"/>
              <a:t>Haberleşme</a:t>
            </a:r>
            <a:r>
              <a:rPr lang="en-GB" sz="1600" b="1" dirty="0"/>
              <a:t> </a:t>
            </a:r>
            <a:r>
              <a:rPr lang="en-GB" sz="1600" b="1" dirty="0" err="1"/>
              <a:t>Zinciri</a:t>
            </a:r>
            <a:r>
              <a:rPr lang="en-GB" sz="1600" b="1" dirty="0"/>
              <a:t> </a:t>
            </a:r>
            <a:r>
              <a:rPr lang="en-GB" sz="1600" dirty="0" err="1"/>
              <a:t>oluşturulur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Olası</a:t>
            </a:r>
            <a:r>
              <a:rPr lang="en-GB" sz="1600" dirty="0"/>
              <a:t> hat </a:t>
            </a:r>
            <a:r>
              <a:rPr lang="en-GB" sz="1600" dirty="0" err="1"/>
              <a:t>kesintilerinde</a:t>
            </a:r>
            <a:r>
              <a:rPr lang="en-GB" sz="1600" dirty="0"/>
              <a:t> </a:t>
            </a:r>
            <a:r>
              <a:rPr lang="en-GB" sz="1600" dirty="0" err="1"/>
              <a:t>kullanılmak</a:t>
            </a:r>
            <a:r>
              <a:rPr lang="en-GB" sz="1600" dirty="0"/>
              <a:t> </a:t>
            </a:r>
            <a:r>
              <a:rPr lang="en-GB" sz="1600" dirty="0" err="1"/>
              <a:t>üzere</a:t>
            </a:r>
            <a:r>
              <a:rPr lang="en-GB" sz="1600" dirty="0"/>
              <a:t> </a:t>
            </a:r>
            <a:r>
              <a:rPr lang="en-GB" sz="1600" b="1" dirty="0" err="1"/>
              <a:t>Whatsapp</a:t>
            </a:r>
            <a:r>
              <a:rPr lang="en-GB" sz="1600" b="1" dirty="0"/>
              <a:t> </a:t>
            </a:r>
            <a:r>
              <a:rPr lang="en-GB" sz="1600" b="1" dirty="0" err="1"/>
              <a:t>grupları</a:t>
            </a:r>
            <a:r>
              <a:rPr lang="en-GB" sz="1600" dirty="0"/>
              <a:t> </a:t>
            </a:r>
            <a:r>
              <a:rPr lang="en-GB" sz="1600" dirty="0" err="1"/>
              <a:t>oluşturulur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İletişim</a:t>
            </a:r>
            <a:r>
              <a:rPr lang="en-GB" sz="1600" dirty="0"/>
              <a:t> </a:t>
            </a:r>
            <a:r>
              <a:rPr lang="en-GB" sz="1600" dirty="0" err="1"/>
              <a:t>zinciri</a:t>
            </a:r>
            <a:r>
              <a:rPr lang="en-GB" sz="1600" dirty="0"/>
              <a:t> ve </a:t>
            </a:r>
            <a:r>
              <a:rPr lang="en-GB" sz="1600" dirty="0" err="1"/>
              <a:t>Whatsapp</a:t>
            </a:r>
            <a:r>
              <a:rPr lang="en-GB" sz="1600" dirty="0"/>
              <a:t> </a:t>
            </a:r>
            <a:r>
              <a:rPr lang="en-GB" sz="1600" dirty="0" err="1"/>
              <a:t>grupları</a:t>
            </a:r>
            <a:r>
              <a:rPr lang="en-GB" sz="1600" dirty="0"/>
              <a:t> </a:t>
            </a:r>
            <a:r>
              <a:rPr lang="en-GB" sz="1600" dirty="0" err="1"/>
              <a:t>tatbikatta</a:t>
            </a:r>
            <a:r>
              <a:rPr lang="en-GB" sz="1600" dirty="0"/>
              <a:t> </a:t>
            </a:r>
            <a:r>
              <a:rPr lang="en-GB" sz="1600" dirty="0" err="1"/>
              <a:t>teyit</a:t>
            </a:r>
            <a:r>
              <a:rPr lang="en-GB" sz="1600" dirty="0"/>
              <a:t> </a:t>
            </a:r>
            <a:r>
              <a:rPr lang="en-GB" sz="1600" dirty="0" err="1"/>
              <a:t>edilir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138C491-22A9-E57C-DD2A-52A3C5738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0595" y="4795406"/>
            <a:ext cx="2569948" cy="144559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3006B48-862A-6BFC-EBD5-5428531DF500}"/>
              </a:ext>
            </a:extLst>
          </p:cNvPr>
          <p:cNvSpPr/>
          <p:nvPr/>
        </p:nvSpPr>
        <p:spPr>
          <a:xfrm>
            <a:off x="1549126" y="1658435"/>
            <a:ext cx="31247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Acil Durum </a:t>
            </a:r>
            <a:r>
              <a:rPr lang="en-GB" sz="1600" dirty="0" err="1"/>
              <a:t>Haberleşme</a:t>
            </a:r>
            <a:r>
              <a:rPr lang="en-GB" sz="1600" dirty="0"/>
              <a:t> </a:t>
            </a:r>
            <a:r>
              <a:rPr lang="en-GB" sz="1600" dirty="0" err="1"/>
              <a:t>Zinciri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3AE1C8-81CE-FAAB-E024-16C446CABEFF}"/>
              </a:ext>
            </a:extLst>
          </p:cNvPr>
          <p:cNvSpPr/>
          <p:nvPr/>
        </p:nvSpPr>
        <p:spPr>
          <a:xfrm>
            <a:off x="2814220" y="2166151"/>
            <a:ext cx="1074198" cy="770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365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7AF84E-774F-C787-7AA6-F2C6B3330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266825"/>
            <a:ext cx="4433319" cy="4324349"/>
          </a:xfrm>
          <a:prstGeom prst="rect">
            <a:avLst/>
          </a:prstGeom>
        </p:spPr>
      </p:pic>
      <p:grpSp>
        <p:nvGrpSpPr>
          <p:cNvPr id="6" name="Group 27">
            <a:extLst>
              <a:ext uri="{FF2B5EF4-FFF2-40B4-BE49-F238E27FC236}">
                <a16:creationId xmlns:a16="http://schemas.microsoft.com/office/drawing/2014/main" id="{732817CE-AEDF-281E-B261-BF9A7C071689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BFB71FC-442E-BF3F-3815-4E2F151E0BB8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651A7C4D-C75E-B923-F280-201DBEADFCE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9" name="タイトル 4">
            <a:extLst>
              <a:ext uri="{FF2B5EF4-FFF2-40B4-BE49-F238E27FC236}">
                <a16:creationId xmlns:a16="http://schemas.microsoft.com/office/drawing/2014/main" id="{F7A5619E-75DF-613F-FB74-D6E77B9DEE25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A568092-5B8F-1B27-2138-A1BF28ECE92C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11" name="テキスト プレースホルダー 2">
            <a:extLst>
              <a:ext uri="{FF2B5EF4-FFF2-40B4-BE49-F238E27FC236}">
                <a16:creationId xmlns:a16="http://schemas.microsoft.com/office/drawing/2014/main" id="{300CB04A-E1BA-6320-D66A-0DF53A3792EE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Tatbikat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Gözlemi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2" name="Picture 2" descr="Great ShakeOut Earthquake Drills - ShakeOut Graphics">
            <a:extLst>
              <a:ext uri="{FF2B5EF4-FFF2-40B4-BE49-F238E27FC236}">
                <a16:creationId xmlns:a16="http://schemas.microsoft.com/office/drawing/2014/main" id="{DDB17493-A554-5677-3CB9-E59B0DC117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9D645D6-BFF3-0EB7-A16A-65A6DA922901}"/>
              </a:ext>
            </a:extLst>
          </p:cNvPr>
          <p:cNvSpPr/>
          <p:nvPr/>
        </p:nvSpPr>
        <p:spPr>
          <a:xfrm>
            <a:off x="138681" y="1733094"/>
            <a:ext cx="443331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Tatbikat</a:t>
            </a:r>
            <a:r>
              <a:rPr lang="en-GB" sz="1600" dirty="0"/>
              <a:t> </a:t>
            </a:r>
            <a:r>
              <a:rPr lang="en-GB" sz="1600" dirty="0" err="1"/>
              <a:t>boyunca</a:t>
            </a:r>
            <a:r>
              <a:rPr lang="en-GB" sz="1600" dirty="0"/>
              <a:t> </a:t>
            </a:r>
            <a:r>
              <a:rPr lang="en-GB" sz="1600" dirty="0" err="1"/>
              <a:t>gözlem</a:t>
            </a:r>
            <a:r>
              <a:rPr lang="en-GB" sz="1600" dirty="0"/>
              <a:t> </a:t>
            </a:r>
            <a:r>
              <a:rPr lang="en-GB" sz="1600" dirty="0" err="1"/>
              <a:t>yapacak</a:t>
            </a:r>
            <a:r>
              <a:rPr lang="en-GB" sz="1600" dirty="0"/>
              <a:t> </a:t>
            </a:r>
            <a:r>
              <a:rPr lang="en-GB" sz="1600" b="1" dirty="0" err="1"/>
              <a:t>gözlemciler</a:t>
            </a:r>
            <a:r>
              <a:rPr lang="en-GB" sz="1600" dirty="0"/>
              <a:t> </a:t>
            </a:r>
            <a:r>
              <a:rPr lang="en-GB" sz="1600" dirty="0" err="1"/>
              <a:t>belirlenmelidir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Gözlemcilerin</a:t>
            </a:r>
            <a:r>
              <a:rPr lang="en-GB" sz="1600" dirty="0"/>
              <a:t> </a:t>
            </a:r>
            <a:r>
              <a:rPr lang="en-GB" sz="1600" dirty="0" err="1"/>
              <a:t>kullanacağı</a:t>
            </a:r>
            <a:r>
              <a:rPr lang="en-GB" sz="1600" dirty="0"/>
              <a:t> </a:t>
            </a:r>
            <a:r>
              <a:rPr lang="en-GB" sz="1600" b="1" dirty="0" err="1"/>
              <a:t>Gözlem</a:t>
            </a:r>
            <a:r>
              <a:rPr lang="en-GB" sz="1600" b="1" dirty="0"/>
              <a:t> </a:t>
            </a:r>
            <a:r>
              <a:rPr lang="en-GB" sz="1600" b="1" dirty="0" err="1"/>
              <a:t>Listeleri</a:t>
            </a:r>
            <a:r>
              <a:rPr lang="en-GB" sz="1600" b="1" dirty="0"/>
              <a:t> </a:t>
            </a:r>
            <a:r>
              <a:rPr lang="en-GB" sz="1600" dirty="0" err="1"/>
              <a:t>hazırlanmalıdır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Gözlem</a:t>
            </a:r>
            <a:r>
              <a:rPr lang="en-GB" sz="1600" dirty="0"/>
              <a:t> </a:t>
            </a:r>
            <a:r>
              <a:rPr lang="en-GB" sz="1600" dirty="0" err="1"/>
              <a:t>listeleri</a:t>
            </a:r>
            <a:r>
              <a:rPr lang="en-GB" sz="1600" dirty="0"/>
              <a:t> </a:t>
            </a:r>
            <a:r>
              <a:rPr lang="en-GB" sz="1600" b="1" dirty="0" err="1"/>
              <a:t>alandaki</a:t>
            </a:r>
            <a:r>
              <a:rPr lang="en-GB" sz="1600" b="1" dirty="0"/>
              <a:t> </a:t>
            </a:r>
            <a:r>
              <a:rPr lang="en-GB" sz="1600" b="1" dirty="0" err="1"/>
              <a:t>risklere</a:t>
            </a:r>
            <a:r>
              <a:rPr lang="en-GB" sz="1600" b="1" dirty="0"/>
              <a:t> ve </a:t>
            </a:r>
            <a:r>
              <a:rPr lang="en-GB" sz="1600" b="1" dirty="0" err="1"/>
              <a:t>yapılacak</a:t>
            </a:r>
            <a:r>
              <a:rPr lang="en-GB" sz="1600" b="1" dirty="0"/>
              <a:t> </a:t>
            </a:r>
            <a:r>
              <a:rPr lang="en-GB" sz="1600" b="1" dirty="0" err="1"/>
              <a:t>tatbikat</a:t>
            </a:r>
            <a:r>
              <a:rPr lang="en-GB" sz="1600" b="1" dirty="0"/>
              <a:t> </a:t>
            </a:r>
            <a:r>
              <a:rPr lang="en-GB" sz="1600" b="1" dirty="0" err="1"/>
              <a:t>faaliyetine</a:t>
            </a:r>
            <a:r>
              <a:rPr lang="en-GB" sz="1600" b="1" dirty="0"/>
              <a:t> </a:t>
            </a:r>
            <a:r>
              <a:rPr lang="en-GB" sz="1600" dirty="0" err="1"/>
              <a:t>göre</a:t>
            </a:r>
            <a:r>
              <a:rPr lang="en-GB" sz="1600" dirty="0"/>
              <a:t> </a:t>
            </a:r>
            <a:r>
              <a:rPr lang="en-GB" sz="1600" dirty="0" err="1"/>
              <a:t>güncellenmelidir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Gözlemcilere</a:t>
            </a:r>
            <a:r>
              <a:rPr lang="en-GB" sz="1600" dirty="0"/>
              <a:t> </a:t>
            </a:r>
            <a:r>
              <a:rPr lang="en-GB" sz="1600" dirty="0" err="1"/>
              <a:t>tatbikat</a:t>
            </a:r>
            <a:r>
              <a:rPr lang="en-GB" sz="1600" dirty="0"/>
              <a:t> </a:t>
            </a:r>
            <a:r>
              <a:rPr lang="en-GB" sz="1600" dirty="0" err="1"/>
              <a:t>öncesinde</a:t>
            </a:r>
            <a:r>
              <a:rPr lang="en-GB" sz="1600" dirty="0"/>
              <a:t> </a:t>
            </a:r>
            <a:r>
              <a:rPr lang="en-GB" sz="1600" b="1" dirty="0" err="1"/>
              <a:t>bilgilendirme</a:t>
            </a:r>
            <a:r>
              <a:rPr lang="en-GB" sz="1600" dirty="0"/>
              <a:t> </a:t>
            </a:r>
            <a:r>
              <a:rPr lang="en-GB" sz="1600" dirty="0" err="1"/>
              <a:t>yapılmalıdır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sz="1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0A4EEA1-587F-B02B-F5BE-39DBD9530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266" y="5026303"/>
            <a:ext cx="3486150" cy="1185291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20E093BA-14B5-55E2-0CBA-7FE54BF8EF37}"/>
              </a:ext>
            </a:extLst>
          </p:cNvPr>
          <p:cNvSpPr/>
          <p:nvPr/>
        </p:nvSpPr>
        <p:spPr>
          <a:xfrm>
            <a:off x="261174" y="1071615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2553699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09B359-59F0-D79E-65A1-7667347618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32"/>
          <a:stretch/>
        </p:blipFill>
        <p:spPr>
          <a:xfrm>
            <a:off x="3719829" y="2874834"/>
            <a:ext cx="4785996" cy="3299801"/>
          </a:xfrm>
          <a:prstGeom prst="rect">
            <a:avLst/>
          </a:prstGeom>
        </p:spPr>
      </p:pic>
      <p:grpSp>
        <p:nvGrpSpPr>
          <p:cNvPr id="5" name="Group 27">
            <a:extLst>
              <a:ext uri="{FF2B5EF4-FFF2-40B4-BE49-F238E27FC236}">
                <a16:creationId xmlns:a16="http://schemas.microsoft.com/office/drawing/2014/main" id="{648544DE-A378-0BE5-4988-F03C1EC0102D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C2FD2DA9-8DE2-4C8F-525A-A6326CB4D0CC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B00F644F-FEF7-7321-A7F2-4A3D05B6848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Tatbikat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Organizasyonu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8" name="タイトル 4">
            <a:extLst>
              <a:ext uri="{FF2B5EF4-FFF2-40B4-BE49-F238E27FC236}">
                <a16:creationId xmlns:a16="http://schemas.microsoft.com/office/drawing/2014/main" id="{601B98EA-141F-F093-98BB-4271BE6931DD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1. </a:t>
            </a:r>
            <a:r>
              <a:rPr lang="en-GB" altLang="ja-JP" sz="2400" dirty="0" err="1">
                <a:cs typeface="ヒラギノ角ゴ Pro W6"/>
              </a:rPr>
              <a:t>Farkındalık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9845EAE-ADAA-C186-9CB4-B2453B03CE48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10" name="テキスト プレースホルダー 2">
            <a:extLst>
              <a:ext uri="{FF2B5EF4-FFF2-40B4-BE49-F238E27FC236}">
                <a16:creationId xmlns:a16="http://schemas.microsoft.com/office/drawing/2014/main" id="{A358AC72-1EE5-A25E-ED94-AA552C7903E6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Gözlem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Raporu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&amp;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İyileştirme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Planları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1" name="Picture 2" descr="Great ShakeOut Earthquake Drills - ShakeOut Graphics">
            <a:extLst>
              <a:ext uri="{FF2B5EF4-FFF2-40B4-BE49-F238E27FC236}">
                <a16:creationId xmlns:a16="http://schemas.microsoft.com/office/drawing/2014/main" id="{3D5DCFF8-971A-7DE7-D8A5-5BD5209A57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85DD07B-FB25-49B5-3DD3-FE1081EE359A}"/>
              </a:ext>
            </a:extLst>
          </p:cNvPr>
          <p:cNvSpPr/>
          <p:nvPr/>
        </p:nvSpPr>
        <p:spPr>
          <a:xfrm>
            <a:off x="977601" y="1520639"/>
            <a:ext cx="9052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Tatbikat</a:t>
            </a:r>
            <a:r>
              <a:rPr lang="en-GB" sz="1600" dirty="0"/>
              <a:t> </a:t>
            </a:r>
            <a:r>
              <a:rPr lang="en-GB" sz="1600" dirty="0" err="1"/>
              <a:t>sonrası</a:t>
            </a:r>
            <a:r>
              <a:rPr lang="en-GB" sz="1600" dirty="0"/>
              <a:t> </a:t>
            </a:r>
            <a:r>
              <a:rPr lang="en-GB" sz="1600" b="1" dirty="0" err="1"/>
              <a:t>Gözlem</a:t>
            </a:r>
            <a:r>
              <a:rPr lang="en-GB" sz="1600" b="1" dirty="0"/>
              <a:t> </a:t>
            </a:r>
            <a:r>
              <a:rPr lang="en-GB" sz="1600" b="1" dirty="0" err="1"/>
              <a:t>Raporu</a:t>
            </a:r>
            <a:r>
              <a:rPr lang="en-GB" sz="1600" b="1" dirty="0"/>
              <a:t> </a:t>
            </a:r>
            <a:r>
              <a:rPr lang="en-GB" sz="1600" dirty="0" err="1"/>
              <a:t>hazırlanır</a:t>
            </a:r>
            <a:r>
              <a:rPr lang="en-GB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1600" dirty="0" err="1"/>
              <a:t>Gözlemcilerin</a:t>
            </a:r>
            <a:r>
              <a:rPr lang="en-GB" sz="1600" dirty="0"/>
              <a:t> </a:t>
            </a:r>
            <a:r>
              <a:rPr lang="en-GB" sz="1600" dirty="0" err="1"/>
              <a:t>tespitlerini</a:t>
            </a:r>
            <a:r>
              <a:rPr lang="en-GB" sz="1600" dirty="0"/>
              <a:t> ve </a:t>
            </a:r>
            <a:r>
              <a:rPr lang="en-GB" sz="1600" dirty="0" err="1"/>
              <a:t>iyileştirme</a:t>
            </a:r>
            <a:r>
              <a:rPr lang="en-GB" sz="1600" dirty="0"/>
              <a:t> </a:t>
            </a:r>
            <a:r>
              <a:rPr lang="en-GB" sz="1600" dirty="0" err="1"/>
              <a:t>noktalarını</a:t>
            </a:r>
            <a:r>
              <a:rPr lang="en-GB" sz="1600" dirty="0"/>
              <a:t> </a:t>
            </a:r>
            <a:r>
              <a:rPr lang="en-GB" sz="1600" dirty="0" err="1"/>
              <a:t>içeren</a:t>
            </a:r>
            <a:r>
              <a:rPr lang="en-GB" sz="1600" dirty="0"/>
              <a:t> </a:t>
            </a:r>
            <a:r>
              <a:rPr lang="en-GB" sz="1600" b="1" dirty="0" err="1"/>
              <a:t>Takip</a:t>
            </a:r>
            <a:r>
              <a:rPr lang="en-GB" sz="1600" b="1" dirty="0"/>
              <a:t> </a:t>
            </a:r>
            <a:r>
              <a:rPr lang="en-GB" sz="1600" b="1" dirty="0" err="1"/>
              <a:t>Dökümanı</a:t>
            </a:r>
            <a:r>
              <a:rPr lang="en-GB" sz="1600" b="1" dirty="0"/>
              <a:t> </a:t>
            </a:r>
            <a:r>
              <a:rPr lang="en-GB" sz="1600" dirty="0" err="1"/>
              <a:t>oluşturulur</a:t>
            </a:r>
            <a:r>
              <a:rPr lang="en-GB" sz="1600" dirty="0"/>
              <a:t>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2089F9-5FB5-1D3A-DFF8-47CC17836DD2}"/>
              </a:ext>
            </a:extLst>
          </p:cNvPr>
          <p:cNvSpPr/>
          <p:nvPr/>
        </p:nvSpPr>
        <p:spPr>
          <a:xfrm>
            <a:off x="3615054" y="2349174"/>
            <a:ext cx="43097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err="1"/>
              <a:t>Tatbikat</a:t>
            </a:r>
            <a:r>
              <a:rPr lang="en-GB" sz="1600" dirty="0"/>
              <a:t> </a:t>
            </a:r>
            <a:r>
              <a:rPr lang="en-GB" sz="1600" dirty="0" err="1"/>
              <a:t>Sonrası</a:t>
            </a:r>
            <a:r>
              <a:rPr lang="en-GB" sz="1600" dirty="0"/>
              <a:t> </a:t>
            </a:r>
            <a:r>
              <a:rPr lang="en-GB" sz="1600" dirty="0" err="1"/>
              <a:t>İyileştirme</a:t>
            </a:r>
            <a:r>
              <a:rPr lang="en-GB" sz="1600" dirty="0"/>
              <a:t> </a:t>
            </a:r>
            <a:r>
              <a:rPr lang="en-GB" sz="1600" dirty="0" err="1"/>
              <a:t>Takip</a:t>
            </a:r>
            <a:r>
              <a:rPr lang="en-GB" sz="1600" dirty="0"/>
              <a:t> </a:t>
            </a:r>
            <a:r>
              <a:rPr lang="en-GB" sz="1600" dirty="0" err="1"/>
              <a:t>Dökümanı</a:t>
            </a:r>
            <a:endParaRPr lang="en-GB" sz="1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75F6EF-8C83-C676-8873-EB314AABA830}"/>
              </a:ext>
            </a:extLst>
          </p:cNvPr>
          <p:cNvSpPr/>
          <p:nvPr/>
        </p:nvSpPr>
        <p:spPr>
          <a:xfrm>
            <a:off x="90510" y="2331533"/>
            <a:ext cx="43097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err="1"/>
              <a:t>Tatbikat</a:t>
            </a:r>
            <a:r>
              <a:rPr lang="en-GB" sz="1600" dirty="0"/>
              <a:t> </a:t>
            </a:r>
            <a:r>
              <a:rPr lang="en-GB" sz="1600" dirty="0" err="1"/>
              <a:t>Sonrası</a:t>
            </a:r>
            <a:r>
              <a:rPr lang="en-GB" sz="1600" dirty="0"/>
              <a:t> </a:t>
            </a:r>
            <a:r>
              <a:rPr lang="en-GB" sz="1600" dirty="0" err="1"/>
              <a:t>Gözlem</a:t>
            </a:r>
            <a:r>
              <a:rPr lang="en-GB" sz="1600" dirty="0"/>
              <a:t> </a:t>
            </a:r>
            <a:r>
              <a:rPr lang="en-GB" sz="1600" dirty="0" err="1"/>
              <a:t>Raporu</a:t>
            </a:r>
            <a:endParaRPr lang="en-GB" sz="16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54C2F2-E985-65B6-A231-7016677D4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41" y="2808046"/>
            <a:ext cx="3255567" cy="327842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041E6E9-8463-05DA-53C3-6A08D5832EB3}"/>
              </a:ext>
            </a:extLst>
          </p:cNvPr>
          <p:cNvSpPr txBox="1"/>
          <p:nvPr/>
        </p:nvSpPr>
        <p:spPr>
          <a:xfrm rot="20707713">
            <a:off x="866980" y="3155203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651FEC-FAA1-D66C-D9A7-A8AAC5E90B53}"/>
              </a:ext>
            </a:extLst>
          </p:cNvPr>
          <p:cNvSpPr txBox="1"/>
          <p:nvPr/>
        </p:nvSpPr>
        <p:spPr>
          <a:xfrm rot="20707713">
            <a:off x="5325233" y="4608918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F7D119B-38E2-8B03-207A-C31DAA407F03}"/>
              </a:ext>
            </a:extLst>
          </p:cNvPr>
          <p:cNvSpPr/>
          <p:nvPr/>
        </p:nvSpPr>
        <p:spPr>
          <a:xfrm>
            <a:off x="251412" y="107900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2334146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7D88D2B4-619C-12F2-0B64-98B381635A12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0879AE7B-6DDD-D0F0-C771-2823D642FD4B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4F18B30D-7D85-1433-0C33-9CDC65CF713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4">
            <a:extLst>
              <a:ext uri="{FF2B5EF4-FFF2-40B4-BE49-F238E27FC236}">
                <a16:creationId xmlns:a16="http://schemas.microsoft.com/office/drawing/2014/main" id="{826B6500-F651-026E-382D-935D9B92154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184B75-57A1-AA4B-B0F8-BE48BA7E5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623" y="2867885"/>
            <a:ext cx="4417570" cy="344948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9F81DCA-A40E-8DF4-667B-FA072713D51D}"/>
              </a:ext>
            </a:extLst>
          </p:cNvPr>
          <p:cNvSpPr txBox="1"/>
          <p:nvPr/>
        </p:nvSpPr>
        <p:spPr>
          <a:xfrm>
            <a:off x="5672210" y="3589826"/>
            <a:ext cx="31164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err="1"/>
              <a:t>Amaç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err="1"/>
              <a:t>Kapsam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err="1"/>
              <a:t>Bölge</a:t>
            </a:r>
            <a:r>
              <a:rPr lang="en-GB" sz="1600" dirty="0"/>
              <a:t> ve Tesis </a:t>
            </a:r>
            <a:r>
              <a:rPr lang="en-GB" sz="1600" dirty="0" err="1"/>
              <a:t>Bilgileri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err="1"/>
              <a:t>Fabrikada</a:t>
            </a:r>
            <a:r>
              <a:rPr lang="en-GB" sz="1600" dirty="0"/>
              <a:t> </a:t>
            </a:r>
            <a:r>
              <a:rPr lang="en-GB" sz="1600" dirty="0" err="1"/>
              <a:t>Başlıca</a:t>
            </a:r>
            <a:r>
              <a:rPr lang="en-GB" sz="1600" dirty="0"/>
              <a:t> </a:t>
            </a:r>
            <a:r>
              <a:rPr lang="en-GB" sz="1600" dirty="0" err="1"/>
              <a:t>Riskler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/>
              <a:t>Acil Durum </a:t>
            </a:r>
            <a:r>
              <a:rPr lang="en-GB" sz="1600" dirty="0" err="1"/>
              <a:t>Planları</a:t>
            </a:r>
            <a:r>
              <a:rPr lang="en-GB" sz="16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/>
              <a:t>Acil Durum </a:t>
            </a:r>
            <a:r>
              <a:rPr lang="en-GB" sz="1600" dirty="0" err="1"/>
              <a:t>Yerleşim</a:t>
            </a:r>
            <a:r>
              <a:rPr lang="en-GB" sz="1600" dirty="0"/>
              <a:t> </a:t>
            </a:r>
            <a:r>
              <a:rPr lang="en-GB" sz="1600" dirty="0" err="1"/>
              <a:t>Planları</a:t>
            </a:r>
            <a:r>
              <a:rPr lang="en-GB" sz="1600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C89D9EE-1752-266B-5ECE-B9C94B3FA4BE}"/>
              </a:ext>
            </a:extLst>
          </p:cNvPr>
          <p:cNvSpPr txBox="1"/>
          <p:nvPr/>
        </p:nvSpPr>
        <p:spPr>
          <a:xfrm>
            <a:off x="412435" y="1654408"/>
            <a:ext cx="86427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Yasal</a:t>
            </a:r>
            <a:r>
              <a:rPr lang="en-GB" dirty="0"/>
              <a:t> </a:t>
            </a:r>
            <a:r>
              <a:rPr lang="en-GB" dirty="0" err="1"/>
              <a:t>mevzuat</a:t>
            </a:r>
            <a:r>
              <a:rPr lang="en-GB" dirty="0"/>
              <a:t> </a:t>
            </a:r>
            <a:r>
              <a:rPr lang="en-GB" dirty="0" err="1"/>
              <a:t>uyarınca</a:t>
            </a:r>
            <a:r>
              <a:rPr lang="en-GB" dirty="0"/>
              <a:t> ve </a:t>
            </a:r>
            <a:r>
              <a:rPr lang="en-GB" dirty="0" err="1"/>
              <a:t>gerekliliklerince</a:t>
            </a:r>
            <a:r>
              <a:rPr lang="en-GB" dirty="0"/>
              <a:t> </a:t>
            </a:r>
            <a:r>
              <a:rPr lang="en-GB" b="1" dirty="0"/>
              <a:t>Acil Durum </a:t>
            </a:r>
            <a:r>
              <a:rPr lang="en-GB" b="1" dirty="0" err="1"/>
              <a:t>Eylem</a:t>
            </a:r>
            <a:r>
              <a:rPr lang="en-GB" b="1" dirty="0"/>
              <a:t> </a:t>
            </a:r>
            <a:r>
              <a:rPr lang="en-GB" b="1" dirty="0" err="1"/>
              <a:t>Planı</a:t>
            </a:r>
            <a:r>
              <a:rPr lang="en-GB" b="1" dirty="0"/>
              <a:t> </a:t>
            </a:r>
            <a:r>
              <a:rPr lang="en-GB" dirty="0" err="1"/>
              <a:t>hazırlanır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Plan her </a:t>
            </a:r>
            <a:r>
              <a:rPr lang="en-GB" dirty="0" err="1"/>
              <a:t>yıl</a:t>
            </a:r>
            <a:r>
              <a:rPr lang="en-GB" dirty="0"/>
              <a:t> </a:t>
            </a:r>
            <a:r>
              <a:rPr lang="en-GB" dirty="0" err="1"/>
              <a:t>gözden</a:t>
            </a:r>
            <a:r>
              <a:rPr lang="en-GB" dirty="0"/>
              <a:t> </a:t>
            </a:r>
            <a:r>
              <a:rPr lang="en-GB" dirty="0" err="1"/>
              <a:t>geçirilir</a:t>
            </a:r>
            <a:r>
              <a:rPr lang="en-GB" dirty="0"/>
              <a:t>. </a:t>
            </a:r>
          </a:p>
          <a:p>
            <a:r>
              <a:rPr lang="en-GB" i="1" dirty="0"/>
              <a:t>     (</a:t>
            </a:r>
            <a:r>
              <a:rPr lang="en-GB" i="1" dirty="0" err="1"/>
              <a:t>Tehlike</a:t>
            </a:r>
            <a:r>
              <a:rPr lang="en-GB" i="1" dirty="0"/>
              <a:t> </a:t>
            </a:r>
            <a:r>
              <a:rPr lang="en-GB" i="1" dirty="0" err="1"/>
              <a:t>sınıfına</a:t>
            </a:r>
            <a:r>
              <a:rPr lang="en-GB" i="1" dirty="0"/>
              <a:t> </a:t>
            </a:r>
            <a:r>
              <a:rPr lang="en-GB" i="1" dirty="0" err="1"/>
              <a:t>göre</a:t>
            </a:r>
            <a:r>
              <a:rPr lang="en-GB" i="1" dirty="0"/>
              <a:t> </a:t>
            </a:r>
            <a:r>
              <a:rPr lang="en-GB" i="1" dirty="0" err="1"/>
              <a:t>yasada</a:t>
            </a:r>
            <a:r>
              <a:rPr lang="en-GB" i="1" dirty="0"/>
              <a:t> </a:t>
            </a:r>
            <a:r>
              <a:rPr lang="en-GB" i="1" dirty="0" err="1"/>
              <a:t>belirlenen</a:t>
            </a:r>
            <a:r>
              <a:rPr lang="en-GB" i="1" dirty="0"/>
              <a:t> </a:t>
            </a:r>
            <a:r>
              <a:rPr lang="en-GB" i="1" dirty="0" err="1"/>
              <a:t>sürelerde</a:t>
            </a:r>
            <a:r>
              <a:rPr lang="en-GB" i="1" dirty="0"/>
              <a:t> </a:t>
            </a:r>
            <a:r>
              <a:rPr lang="en-GB" i="1" dirty="0" err="1"/>
              <a:t>gözden</a:t>
            </a:r>
            <a:r>
              <a:rPr lang="en-GB" i="1" dirty="0"/>
              <a:t> </a:t>
            </a:r>
            <a:r>
              <a:rPr lang="en-GB" i="1" dirty="0" err="1"/>
              <a:t>geçirilebilir</a:t>
            </a:r>
            <a:r>
              <a:rPr lang="en-GB" i="1" dirty="0"/>
              <a:t>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1F85DA5-1C4F-36B6-5520-7AFA352B61CC}"/>
              </a:ext>
            </a:extLst>
          </p:cNvPr>
          <p:cNvSpPr txBox="1"/>
          <p:nvPr/>
        </p:nvSpPr>
        <p:spPr>
          <a:xfrm>
            <a:off x="5332617" y="2870188"/>
            <a:ext cx="3616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Prosedür</a:t>
            </a:r>
            <a:r>
              <a:rPr lang="en-GB" dirty="0"/>
              <a:t> Minimum </a:t>
            </a:r>
            <a:r>
              <a:rPr lang="en-GB" dirty="0" err="1"/>
              <a:t>aşağıdaki</a:t>
            </a:r>
            <a:r>
              <a:rPr lang="en-GB" dirty="0"/>
              <a:t> </a:t>
            </a:r>
            <a:r>
              <a:rPr lang="en-GB" dirty="0" err="1"/>
              <a:t>hususları</a:t>
            </a:r>
            <a:r>
              <a:rPr lang="en-GB" dirty="0"/>
              <a:t> </a:t>
            </a:r>
            <a:r>
              <a:rPr lang="en-GB" dirty="0" err="1"/>
              <a:t>içermelidir</a:t>
            </a:r>
            <a:r>
              <a:rPr lang="en-GB" dirty="0"/>
              <a:t>.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680C11E-1F5D-6BB3-CFAF-E672786F641F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31</a:t>
            </a:r>
          </a:p>
        </p:txBody>
      </p:sp>
      <p:sp>
        <p:nvSpPr>
          <p:cNvPr id="20" name="テキスト プレースホルダー 2">
            <a:extLst>
              <a:ext uri="{FF2B5EF4-FFF2-40B4-BE49-F238E27FC236}">
                <a16:creationId xmlns:a16="http://schemas.microsoft.com/office/drawing/2014/main" id="{734A048A-7D1F-9814-57CD-F42880C2A4EE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Eylem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EC6AB8-31AE-AF5F-4F0D-30885293BC11}"/>
              </a:ext>
            </a:extLst>
          </p:cNvPr>
          <p:cNvSpPr txBox="1"/>
          <p:nvPr/>
        </p:nvSpPr>
        <p:spPr>
          <a:xfrm rot="20707713">
            <a:off x="1870467" y="4034996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  <p:pic>
        <p:nvPicPr>
          <p:cNvPr id="1026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F95B081C-213D-9B87-F115-285B5AC1A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9546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11AAAF-407A-FCD2-340B-93245F8BA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848" y="2806542"/>
            <a:ext cx="4329745" cy="3342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Group 27">
            <a:extLst>
              <a:ext uri="{FF2B5EF4-FFF2-40B4-BE49-F238E27FC236}">
                <a16:creationId xmlns:a16="http://schemas.microsoft.com/office/drawing/2014/main" id="{0BA27EC3-E877-105D-C885-515FADDA8176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2EAB26C3-F7BF-E3D7-5BD4-BB06D50F7347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92096E75-351D-9612-2F38-93C431509D2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9" name="タイトル 4">
            <a:extLst>
              <a:ext uri="{FF2B5EF4-FFF2-40B4-BE49-F238E27FC236}">
                <a16:creationId xmlns:a16="http://schemas.microsoft.com/office/drawing/2014/main" id="{DDEB8AFF-3370-3AEA-C02B-05F8696B30DF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89580AC-263E-004B-DA7D-8607D8BF8EA3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11" name="テキスト プレースホルダー 2">
            <a:extLst>
              <a:ext uri="{FF2B5EF4-FFF2-40B4-BE49-F238E27FC236}">
                <a16:creationId xmlns:a16="http://schemas.microsoft.com/office/drawing/2014/main" id="{6BF0EDAB-B397-B543-C021-3F259EBE0FE6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Eylem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– Deprem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Aksiyonları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2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15B500C7-7F25-D1DB-CB07-4EB610CE0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F6497B6-A4BE-A828-EE24-F82728703432}"/>
              </a:ext>
            </a:extLst>
          </p:cNvPr>
          <p:cNvSpPr txBox="1"/>
          <p:nvPr/>
        </p:nvSpPr>
        <p:spPr>
          <a:xfrm>
            <a:off x="412435" y="1536764"/>
            <a:ext cx="86427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Eylem</a:t>
            </a:r>
            <a:r>
              <a:rPr lang="en-GB" dirty="0"/>
              <a:t> </a:t>
            </a:r>
            <a:r>
              <a:rPr lang="en-GB" dirty="0" err="1"/>
              <a:t>planı</a:t>
            </a:r>
            <a:r>
              <a:rPr lang="en-GB" dirty="0"/>
              <a:t> </a:t>
            </a:r>
            <a:r>
              <a:rPr lang="en-GB" dirty="0" err="1"/>
              <a:t>depreme</a:t>
            </a:r>
            <a:r>
              <a:rPr lang="en-GB" dirty="0"/>
              <a:t> </a:t>
            </a:r>
            <a:r>
              <a:rPr lang="en-GB" dirty="0" err="1"/>
              <a:t>özgü</a:t>
            </a:r>
            <a:r>
              <a:rPr lang="en-GB" dirty="0"/>
              <a:t> </a:t>
            </a:r>
            <a:r>
              <a:rPr lang="en-GB" dirty="0" err="1"/>
              <a:t>tedbir</a:t>
            </a:r>
            <a:r>
              <a:rPr lang="en-GB" dirty="0"/>
              <a:t> ve </a:t>
            </a:r>
            <a:r>
              <a:rPr lang="en-GB" dirty="0" err="1"/>
              <a:t>aksiyonları</a:t>
            </a:r>
            <a:r>
              <a:rPr lang="en-GB" dirty="0"/>
              <a:t> </a:t>
            </a:r>
            <a:r>
              <a:rPr lang="en-GB" dirty="0" err="1"/>
              <a:t>içermelidir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Deprem </a:t>
            </a:r>
            <a:r>
              <a:rPr lang="en-GB" dirty="0" err="1"/>
              <a:t>öncesi</a:t>
            </a:r>
            <a:r>
              <a:rPr lang="en-GB" dirty="0"/>
              <a:t>, </a:t>
            </a:r>
            <a:r>
              <a:rPr lang="en-GB" dirty="0" err="1"/>
              <a:t>sırasu</a:t>
            </a:r>
            <a:r>
              <a:rPr lang="en-GB" dirty="0"/>
              <a:t> ve </a:t>
            </a:r>
            <a:r>
              <a:rPr lang="en-GB" dirty="0" err="1"/>
              <a:t>sonrasında</a:t>
            </a:r>
            <a:r>
              <a:rPr lang="en-GB" dirty="0"/>
              <a:t> </a:t>
            </a:r>
            <a:r>
              <a:rPr lang="en-GB" dirty="0" err="1"/>
              <a:t>yapılması</a:t>
            </a:r>
            <a:r>
              <a:rPr lang="en-GB" dirty="0"/>
              <a:t> </a:t>
            </a:r>
            <a:r>
              <a:rPr lang="en-GB" dirty="0" err="1"/>
              <a:t>gerekenler</a:t>
            </a:r>
            <a:r>
              <a:rPr lang="en-GB" dirty="0"/>
              <a:t> hem </a:t>
            </a:r>
            <a:r>
              <a:rPr lang="en-GB" dirty="0" err="1"/>
              <a:t>şema</a:t>
            </a:r>
            <a:r>
              <a:rPr lang="en-GB" dirty="0"/>
              <a:t> </a:t>
            </a:r>
            <a:r>
              <a:rPr lang="en-GB" dirty="0" err="1"/>
              <a:t>olarak</a:t>
            </a:r>
            <a:r>
              <a:rPr lang="en-GB" dirty="0"/>
              <a:t> hem de </a:t>
            </a:r>
            <a:r>
              <a:rPr lang="en-GB" dirty="0" err="1"/>
              <a:t>yazılı</a:t>
            </a:r>
            <a:r>
              <a:rPr lang="en-GB" dirty="0"/>
              <a:t> </a:t>
            </a:r>
            <a:r>
              <a:rPr lang="en-GB" dirty="0" err="1"/>
              <a:t>şekilde</a:t>
            </a:r>
            <a:r>
              <a:rPr lang="en-GB" dirty="0"/>
              <a:t> </a:t>
            </a:r>
            <a:r>
              <a:rPr lang="en-GB" dirty="0" err="1"/>
              <a:t>belirtilmelidir</a:t>
            </a:r>
            <a:r>
              <a:rPr lang="en-GB" dirty="0"/>
              <a:t>.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F139B8D-2065-1A03-C6BD-CD37B25E2A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602" b="12162"/>
          <a:stretch/>
        </p:blipFill>
        <p:spPr>
          <a:xfrm>
            <a:off x="5637320" y="2577839"/>
            <a:ext cx="3119228" cy="3723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3891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5E95249-72B8-D510-F69A-F7D77ADF26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27"/>
          <a:stretch/>
        </p:blipFill>
        <p:spPr>
          <a:xfrm>
            <a:off x="0" y="2610035"/>
            <a:ext cx="9144000" cy="3518096"/>
          </a:xfrm>
          <a:prstGeom prst="rect">
            <a:avLst/>
          </a:prstGeom>
        </p:spPr>
      </p:pic>
      <p:grpSp>
        <p:nvGrpSpPr>
          <p:cNvPr id="6" name="Group 27">
            <a:extLst>
              <a:ext uri="{FF2B5EF4-FFF2-40B4-BE49-F238E27FC236}">
                <a16:creationId xmlns:a16="http://schemas.microsoft.com/office/drawing/2014/main" id="{8D9DEF4D-5A11-5FC6-86D7-2AEE53874F2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9F374093-83F4-C81F-E2A7-AF23E415E211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0A8933A6-54E2-E736-CA50-7A05461248C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9" name="タイトル 4">
            <a:extLst>
              <a:ext uri="{FF2B5EF4-FFF2-40B4-BE49-F238E27FC236}">
                <a16:creationId xmlns:a16="http://schemas.microsoft.com/office/drawing/2014/main" id="{66FDA0FF-3DE1-8F64-2A73-ED8365C348B0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0" name="テキスト プレースホルダー 2">
            <a:extLst>
              <a:ext uri="{FF2B5EF4-FFF2-40B4-BE49-F238E27FC236}">
                <a16:creationId xmlns:a16="http://schemas.microsoft.com/office/drawing/2014/main" id="{0A80A0C5-9AD3-F3DA-73CD-49A4734BCB70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Eylem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1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87569682-C628-3FF6-009A-AD940C989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D8911BBB-38FE-2E9E-E2CA-CD9ACC718863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1003AB-0FD8-B9A2-24E9-6367C96FED29}"/>
              </a:ext>
            </a:extLst>
          </p:cNvPr>
          <p:cNvSpPr txBox="1"/>
          <p:nvPr/>
        </p:nvSpPr>
        <p:spPr>
          <a:xfrm>
            <a:off x="412435" y="1536764"/>
            <a:ext cx="8642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Eylem</a:t>
            </a:r>
            <a:r>
              <a:rPr lang="en-GB" dirty="0"/>
              <a:t> </a:t>
            </a:r>
            <a:r>
              <a:rPr lang="en-GB" dirty="0" err="1"/>
              <a:t>planında</a:t>
            </a:r>
            <a:r>
              <a:rPr lang="en-GB" dirty="0"/>
              <a:t> her </a:t>
            </a:r>
            <a:r>
              <a:rPr lang="en-GB" dirty="0" err="1"/>
              <a:t>çalışanın</a:t>
            </a:r>
            <a:r>
              <a:rPr lang="en-GB" dirty="0"/>
              <a:t>,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görevi</a:t>
            </a:r>
            <a:r>
              <a:rPr lang="en-GB" dirty="0"/>
              <a:t> </a:t>
            </a:r>
            <a:r>
              <a:rPr lang="en-GB" dirty="0" err="1"/>
              <a:t>olan</a:t>
            </a:r>
            <a:r>
              <a:rPr lang="en-GB" dirty="0"/>
              <a:t> </a:t>
            </a:r>
            <a:r>
              <a:rPr lang="en-GB" dirty="0" err="1"/>
              <a:t>personelin</a:t>
            </a:r>
            <a:r>
              <a:rPr lang="en-GB" dirty="0"/>
              <a:t> ne </a:t>
            </a:r>
            <a:r>
              <a:rPr lang="en-GB" dirty="0" err="1"/>
              <a:t>yapacağı</a:t>
            </a:r>
            <a:r>
              <a:rPr lang="en-GB" dirty="0"/>
              <a:t> </a:t>
            </a:r>
            <a:r>
              <a:rPr lang="en-GB" dirty="0" err="1"/>
              <a:t>tanımlanmış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r>
              <a:rPr lang="en-GB" dirty="0"/>
              <a:t>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D7A07B2-9D41-3F66-894D-5BFB467D801E}"/>
              </a:ext>
            </a:extLst>
          </p:cNvPr>
          <p:cNvSpPr/>
          <p:nvPr/>
        </p:nvSpPr>
        <p:spPr>
          <a:xfrm>
            <a:off x="2618914" y="2547891"/>
            <a:ext cx="1287262" cy="366647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2248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DF67F0-EBE8-9ACA-2B94-B1D600FD40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4853" r="50420" b="57398"/>
          <a:stretch/>
        </p:blipFill>
        <p:spPr>
          <a:xfrm>
            <a:off x="5419074" y="2902997"/>
            <a:ext cx="3312491" cy="2654424"/>
          </a:xfrm>
          <a:prstGeom prst="rect">
            <a:avLst/>
          </a:prstGeom>
        </p:spPr>
      </p:pic>
      <p:grpSp>
        <p:nvGrpSpPr>
          <p:cNvPr id="7" name="Group 27">
            <a:extLst>
              <a:ext uri="{FF2B5EF4-FFF2-40B4-BE49-F238E27FC236}">
                <a16:creationId xmlns:a16="http://schemas.microsoft.com/office/drawing/2014/main" id="{E51FA4EA-B30D-567A-6171-329157329820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A934276-8914-DD62-FBC4-EEBBB27E6213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タイトル 4">
              <a:extLst>
                <a:ext uri="{FF2B5EF4-FFF2-40B4-BE49-F238E27FC236}">
                  <a16:creationId xmlns:a16="http://schemas.microsoft.com/office/drawing/2014/main" id="{5D24D970-FE11-3B66-FCF7-FDDCF16AF06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0" name="タイトル 4">
            <a:extLst>
              <a:ext uri="{FF2B5EF4-FFF2-40B4-BE49-F238E27FC236}">
                <a16:creationId xmlns:a16="http://schemas.microsoft.com/office/drawing/2014/main" id="{A75DF8F2-6A39-95D9-BB8C-6B7C04CF367C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1" name="テキスト プレースホルダー 2">
            <a:extLst>
              <a:ext uri="{FF2B5EF4-FFF2-40B4-BE49-F238E27FC236}">
                <a16:creationId xmlns:a16="http://schemas.microsoft.com/office/drawing/2014/main" id="{F264F135-58C4-95FF-6357-A0418CA05DBE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Ekipleri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ve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Eğitimleri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2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CC419967-DC3E-F052-2A01-EFD91962D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7C2CCDD9-1143-9E18-48DD-59B304C92E05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E89762-2166-F7CD-AD27-7BD7A71E98B0}"/>
              </a:ext>
            </a:extLst>
          </p:cNvPr>
          <p:cNvSpPr txBox="1"/>
          <p:nvPr/>
        </p:nvSpPr>
        <p:spPr>
          <a:xfrm>
            <a:off x="412435" y="1536764"/>
            <a:ext cx="86427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Minimum </a:t>
            </a:r>
            <a:r>
              <a:rPr lang="en-GB" dirty="0" err="1"/>
              <a:t>yasal</a:t>
            </a:r>
            <a:r>
              <a:rPr lang="en-GB" dirty="0"/>
              <a:t> </a:t>
            </a:r>
            <a:r>
              <a:rPr lang="en-GB" dirty="0" err="1"/>
              <a:t>mevzuatta</a:t>
            </a:r>
            <a:r>
              <a:rPr lang="en-GB" dirty="0"/>
              <a:t> </a:t>
            </a:r>
            <a:r>
              <a:rPr lang="en-GB" dirty="0" err="1"/>
              <a:t>tanımlandığı</a:t>
            </a:r>
            <a:r>
              <a:rPr lang="en-GB" dirty="0"/>
              <a:t> </a:t>
            </a:r>
            <a:r>
              <a:rPr lang="en-GB" dirty="0" err="1"/>
              <a:t>şekilde</a:t>
            </a:r>
            <a:r>
              <a:rPr lang="en-GB" dirty="0"/>
              <a:t> </a:t>
            </a:r>
            <a:r>
              <a:rPr lang="en-GB" b="1" dirty="0"/>
              <a:t>Acil Durum </a:t>
            </a:r>
            <a:r>
              <a:rPr lang="en-GB" b="1" dirty="0" err="1"/>
              <a:t>Ekipleri</a:t>
            </a:r>
            <a:r>
              <a:rPr lang="en-GB" b="1" dirty="0"/>
              <a:t> </a:t>
            </a:r>
            <a:r>
              <a:rPr lang="en-GB" dirty="0" err="1"/>
              <a:t>belirlenir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Ekipler</a:t>
            </a:r>
            <a:r>
              <a:rPr lang="en-GB" dirty="0"/>
              <a:t> </a:t>
            </a:r>
            <a:r>
              <a:rPr lang="en-GB" dirty="0" err="1"/>
              <a:t>belirlenirken</a:t>
            </a:r>
            <a:r>
              <a:rPr lang="en-GB" dirty="0"/>
              <a:t> </a:t>
            </a:r>
            <a:r>
              <a:rPr lang="en-GB" b="1" dirty="0" err="1"/>
              <a:t>gönüllülük</a:t>
            </a:r>
            <a:r>
              <a:rPr lang="en-GB" dirty="0"/>
              <a:t> </a:t>
            </a:r>
            <a:r>
              <a:rPr lang="en-GB" dirty="0" err="1"/>
              <a:t>esastır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Ekiplere</a:t>
            </a:r>
            <a:r>
              <a:rPr lang="en-GB" dirty="0"/>
              <a:t> </a:t>
            </a:r>
            <a:r>
              <a:rPr lang="en-GB" dirty="0" err="1"/>
              <a:t>liderlik</a:t>
            </a:r>
            <a:r>
              <a:rPr lang="en-GB" dirty="0"/>
              <a:t> </a:t>
            </a:r>
            <a:r>
              <a:rPr lang="en-GB" dirty="0" err="1"/>
              <a:t>edecek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Ekipler</a:t>
            </a:r>
            <a:r>
              <a:rPr lang="en-GB" b="1" dirty="0"/>
              <a:t> </a:t>
            </a:r>
            <a:r>
              <a:rPr lang="en-GB" b="1" dirty="0" err="1"/>
              <a:t>Liderleri</a:t>
            </a:r>
            <a:r>
              <a:rPr lang="en-GB" dirty="0"/>
              <a:t>” </a:t>
            </a:r>
            <a:r>
              <a:rPr lang="en-GB" dirty="0" err="1"/>
              <a:t>atanır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Ekiplere</a:t>
            </a:r>
            <a:r>
              <a:rPr lang="en-GB" dirty="0"/>
              <a:t> minimum </a:t>
            </a:r>
            <a:r>
              <a:rPr lang="en-GB" b="1" dirty="0" err="1"/>
              <a:t>yılda</a:t>
            </a:r>
            <a:r>
              <a:rPr lang="en-GB" b="1" dirty="0"/>
              <a:t> 1 </a:t>
            </a:r>
            <a:r>
              <a:rPr lang="en-GB" b="1" dirty="0" err="1"/>
              <a:t>defa</a:t>
            </a:r>
            <a:r>
              <a:rPr lang="en-GB" b="1" dirty="0"/>
              <a:t> </a:t>
            </a:r>
            <a:r>
              <a:rPr lang="en-GB" dirty="0" err="1"/>
              <a:t>olmak</a:t>
            </a:r>
            <a:r>
              <a:rPr lang="en-GB" dirty="0"/>
              <a:t> </a:t>
            </a:r>
            <a:r>
              <a:rPr lang="en-GB" dirty="0" err="1"/>
              <a:t>üzere</a:t>
            </a:r>
            <a:r>
              <a:rPr lang="en-GB" dirty="0"/>
              <a:t> </a:t>
            </a:r>
            <a:r>
              <a:rPr lang="en-GB" dirty="0" err="1"/>
              <a:t>eğitimler</a:t>
            </a:r>
            <a:r>
              <a:rPr lang="en-GB" dirty="0"/>
              <a:t> </a:t>
            </a:r>
            <a:r>
              <a:rPr lang="en-GB" dirty="0" err="1"/>
              <a:t>düzenlenir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Eğitimler</a:t>
            </a:r>
            <a:r>
              <a:rPr lang="en-GB" dirty="0"/>
              <a:t> </a:t>
            </a:r>
            <a:r>
              <a:rPr lang="en-GB" dirty="0" err="1"/>
              <a:t>şirket</a:t>
            </a:r>
            <a:r>
              <a:rPr lang="en-GB" dirty="0"/>
              <a:t> </a:t>
            </a:r>
            <a:r>
              <a:rPr lang="en-GB" dirty="0" err="1"/>
              <a:t>içi</a:t>
            </a:r>
            <a:r>
              <a:rPr lang="en-GB" dirty="0"/>
              <a:t> / </a:t>
            </a:r>
            <a:r>
              <a:rPr lang="en-GB" dirty="0" err="1"/>
              <a:t>şirket</a:t>
            </a:r>
            <a:r>
              <a:rPr lang="en-GB" dirty="0"/>
              <a:t> </a:t>
            </a:r>
            <a:r>
              <a:rPr lang="en-GB" dirty="0" err="1"/>
              <a:t>dışı</a:t>
            </a:r>
            <a:r>
              <a:rPr lang="en-GB" dirty="0"/>
              <a:t> </a:t>
            </a:r>
            <a:r>
              <a:rPr lang="en-GB" dirty="0" err="1"/>
              <a:t>olabilir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8C6F16-7B49-5CBF-0000-CB6ECFCBDE82}"/>
              </a:ext>
            </a:extLst>
          </p:cNvPr>
          <p:cNvSpPr txBox="1"/>
          <p:nvPr/>
        </p:nvSpPr>
        <p:spPr>
          <a:xfrm>
            <a:off x="5419075" y="5601012"/>
            <a:ext cx="363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Ekip</a:t>
            </a:r>
            <a:r>
              <a:rPr lang="en-GB" dirty="0"/>
              <a:t> </a:t>
            </a:r>
            <a:r>
              <a:rPr lang="en-GB" dirty="0" err="1"/>
              <a:t>listeleri</a:t>
            </a:r>
            <a:r>
              <a:rPr lang="en-GB" dirty="0"/>
              <a:t> </a:t>
            </a:r>
            <a:r>
              <a:rPr lang="en-GB" dirty="0" err="1"/>
              <a:t>güncel</a:t>
            </a:r>
            <a:r>
              <a:rPr lang="en-GB" dirty="0"/>
              <a:t> </a:t>
            </a:r>
            <a:r>
              <a:rPr lang="en-GB" dirty="0" err="1"/>
              <a:t>tutulur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Listede</a:t>
            </a:r>
            <a:r>
              <a:rPr lang="en-GB" dirty="0"/>
              <a:t> </a:t>
            </a:r>
            <a:r>
              <a:rPr lang="en-GB" dirty="0" err="1"/>
              <a:t>kişilerin</a:t>
            </a:r>
            <a:r>
              <a:rPr lang="en-GB" dirty="0"/>
              <a:t> </a:t>
            </a:r>
            <a:r>
              <a:rPr lang="en-GB" dirty="0" err="1"/>
              <a:t>vardiya</a:t>
            </a:r>
            <a:r>
              <a:rPr lang="en-GB" dirty="0"/>
              <a:t> ve </a:t>
            </a:r>
            <a:r>
              <a:rPr lang="en-GB" dirty="0" err="1"/>
              <a:t>iletişim</a:t>
            </a:r>
            <a:r>
              <a:rPr lang="en-GB" dirty="0"/>
              <a:t> </a:t>
            </a:r>
            <a:r>
              <a:rPr lang="en-GB" dirty="0" err="1"/>
              <a:t>bilgileri</a:t>
            </a:r>
            <a:r>
              <a:rPr lang="en-GB" dirty="0"/>
              <a:t> </a:t>
            </a:r>
            <a:r>
              <a:rPr lang="en-GB" dirty="0" err="1"/>
              <a:t>bulunur</a:t>
            </a:r>
            <a:r>
              <a:rPr lang="en-GB" dirty="0"/>
              <a:t>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3289EEF-7941-3213-141E-9AEC61A1B3D4}"/>
              </a:ext>
            </a:extLst>
          </p:cNvPr>
          <p:cNvSpPr/>
          <p:nvPr/>
        </p:nvSpPr>
        <p:spPr>
          <a:xfrm>
            <a:off x="26117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34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00B5354-88C8-B515-6758-EE71DCA77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125" y="3473103"/>
            <a:ext cx="4761292" cy="184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741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6B6674-97CB-78CD-965D-A0615F5A7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53" y="1508390"/>
            <a:ext cx="7105709" cy="4697101"/>
          </a:xfrm>
          <a:prstGeom prst="rect">
            <a:avLst/>
          </a:prstGeom>
        </p:spPr>
      </p:pic>
      <p:grpSp>
        <p:nvGrpSpPr>
          <p:cNvPr id="8" name="Group 27">
            <a:extLst>
              <a:ext uri="{FF2B5EF4-FFF2-40B4-BE49-F238E27FC236}">
                <a16:creationId xmlns:a16="http://schemas.microsoft.com/office/drawing/2014/main" id="{01BA7EA8-37EE-FD2A-166D-2FF870A43C37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EE76A0D-3A5A-A00F-13E8-E2720ABEEE16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" name="タイトル 4">
              <a:extLst>
                <a:ext uri="{FF2B5EF4-FFF2-40B4-BE49-F238E27FC236}">
                  <a16:creationId xmlns:a16="http://schemas.microsoft.com/office/drawing/2014/main" id="{1C35879D-9F34-BE1A-352F-EA2E88C1582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1" name="タイトル 4">
            <a:extLst>
              <a:ext uri="{FF2B5EF4-FFF2-40B4-BE49-F238E27FC236}">
                <a16:creationId xmlns:a16="http://schemas.microsoft.com/office/drawing/2014/main" id="{969EE29C-5D6E-973C-DFE5-E8D827E24B08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3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FEE99B0E-394D-5A33-D8D4-556ED2B12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テキスト プレースホルダー 2">
            <a:extLst>
              <a:ext uri="{FF2B5EF4-FFF2-40B4-BE49-F238E27FC236}">
                <a16:creationId xmlns:a16="http://schemas.microsoft.com/office/drawing/2014/main" id="{3CE0F634-F40D-4AE1-8992-6197D91D9FD4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Ekipleri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2436D38-DEC4-8E95-493A-6270AFF22042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7194AC3-C284-3CEE-EB00-89D34B5095E0}"/>
              </a:ext>
            </a:extLst>
          </p:cNvPr>
          <p:cNvSpPr/>
          <p:nvPr/>
        </p:nvSpPr>
        <p:spPr>
          <a:xfrm>
            <a:off x="26117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40905399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54C828-81A8-412A-1D09-53C9620783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718"/>
          <a:stretch/>
        </p:blipFill>
        <p:spPr>
          <a:xfrm>
            <a:off x="5291961" y="3429000"/>
            <a:ext cx="3625895" cy="28763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B9F08C-B5C7-5BA5-C677-F8AF59B71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56" y="1626543"/>
            <a:ext cx="3126226" cy="41683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32C996-AC17-15C9-C93F-D9D287263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2115" y="4033884"/>
            <a:ext cx="1550818" cy="2067757"/>
          </a:xfrm>
          <a:prstGeom prst="rect">
            <a:avLst/>
          </a:prstGeom>
        </p:spPr>
      </p:pic>
      <p:grpSp>
        <p:nvGrpSpPr>
          <p:cNvPr id="9" name="Group 27">
            <a:extLst>
              <a:ext uri="{FF2B5EF4-FFF2-40B4-BE49-F238E27FC236}">
                <a16:creationId xmlns:a16="http://schemas.microsoft.com/office/drawing/2014/main" id="{9FD816D9-7B19-5F5A-4A99-2018F3B8E1F7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C09D1F60-BEB4-B918-6C15-B126444FCBF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タイトル 4">
              <a:extLst>
                <a:ext uri="{FF2B5EF4-FFF2-40B4-BE49-F238E27FC236}">
                  <a16:creationId xmlns:a16="http://schemas.microsoft.com/office/drawing/2014/main" id="{40BA3A53-57A6-7C26-D8EF-40A74E299E6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2" name="タイトル 4">
            <a:extLst>
              <a:ext uri="{FF2B5EF4-FFF2-40B4-BE49-F238E27FC236}">
                <a16:creationId xmlns:a16="http://schemas.microsoft.com/office/drawing/2014/main" id="{4726E81C-97E6-4499-F224-84C8DB94303F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3" name="テキスト プレースホルダー 2">
            <a:extLst>
              <a:ext uri="{FF2B5EF4-FFF2-40B4-BE49-F238E27FC236}">
                <a16:creationId xmlns:a16="http://schemas.microsoft.com/office/drawing/2014/main" id="{040705B6-74BC-79DD-F97F-20523475E4FF}"/>
              </a:ext>
            </a:extLst>
          </p:cNvPr>
          <p:cNvSpPr txBox="1">
            <a:spLocks/>
          </p:cNvSpPr>
          <p:nvPr/>
        </p:nvSpPr>
        <p:spPr bwMode="auto">
          <a:xfrm>
            <a:off x="1515268" y="1134453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Dolapları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4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5A0586DE-E793-5258-929D-4745FE28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9AE2FCA9-30DB-4426-9999-F4A4413E2939}"/>
              </a:ext>
            </a:extLst>
          </p:cNvPr>
          <p:cNvSpPr/>
          <p:nvPr/>
        </p:nvSpPr>
        <p:spPr>
          <a:xfrm>
            <a:off x="961317" y="1082236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89C3010-CDEE-79D5-6B4D-2400DBA09556}"/>
              </a:ext>
            </a:extLst>
          </p:cNvPr>
          <p:cNvSpPr/>
          <p:nvPr/>
        </p:nvSpPr>
        <p:spPr>
          <a:xfrm>
            <a:off x="26117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FB64B0-3F05-EFA6-CBD4-750331873315}"/>
              </a:ext>
            </a:extLst>
          </p:cNvPr>
          <p:cNvSpPr txBox="1"/>
          <p:nvPr/>
        </p:nvSpPr>
        <p:spPr>
          <a:xfrm>
            <a:off x="3653657" y="1412773"/>
            <a:ext cx="55396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sınırları</a:t>
            </a:r>
            <a:r>
              <a:rPr lang="en-GB" dirty="0"/>
              <a:t>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b="1" dirty="0"/>
              <a:t>Acil Durum </a:t>
            </a:r>
            <a:r>
              <a:rPr lang="en-GB" b="1" dirty="0" err="1"/>
              <a:t>Dolapları</a:t>
            </a:r>
            <a:r>
              <a:rPr lang="en-GB" b="1" dirty="0"/>
              <a:t> </a:t>
            </a:r>
            <a:r>
              <a:rPr lang="en-GB" dirty="0" err="1"/>
              <a:t>yerleştirilir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Dolaplarda</a:t>
            </a:r>
            <a:r>
              <a:rPr lang="en-GB" dirty="0"/>
              <a:t> </a:t>
            </a:r>
            <a:r>
              <a:rPr lang="en-GB" b="1" dirty="0"/>
              <a:t>Acil </a:t>
            </a:r>
            <a:r>
              <a:rPr lang="en-GB" b="1" dirty="0" err="1"/>
              <a:t>Durumlarda</a:t>
            </a:r>
            <a:r>
              <a:rPr lang="en-GB" b="1" dirty="0"/>
              <a:t> </a:t>
            </a:r>
            <a:r>
              <a:rPr lang="en-GB" b="1" dirty="0" err="1"/>
              <a:t>Kullanılacak</a:t>
            </a:r>
            <a:r>
              <a:rPr lang="en-GB" b="1" dirty="0"/>
              <a:t> </a:t>
            </a:r>
            <a:r>
              <a:rPr lang="en-GB" b="1" dirty="0" err="1"/>
              <a:t>Ekipmanlar</a:t>
            </a:r>
            <a:r>
              <a:rPr lang="en-GB" dirty="0"/>
              <a:t> </a:t>
            </a:r>
            <a:r>
              <a:rPr lang="en-GB" dirty="0" err="1"/>
              <a:t>bulundurulur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Bu </a:t>
            </a:r>
            <a:r>
              <a:rPr lang="en-GB" dirty="0" err="1"/>
              <a:t>ekipmanlıkların</a:t>
            </a:r>
            <a:r>
              <a:rPr lang="en-GB" dirty="0"/>
              <a:t> </a:t>
            </a:r>
            <a:r>
              <a:rPr lang="en-GB" b="1" dirty="0" err="1"/>
              <a:t>varlık</a:t>
            </a:r>
            <a:r>
              <a:rPr lang="en-GB" b="1" dirty="0"/>
              <a:t> ve </a:t>
            </a:r>
            <a:r>
              <a:rPr lang="en-GB" b="1" dirty="0" err="1"/>
              <a:t>işlevsellik</a:t>
            </a:r>
            <a:r>
              <a:rPr lang="en-GB" b="1" dirty="0"/>
              <a:t> </a:t>
            </a:r>
            <a:r>
              <a:rPr lang="en-GB" b="1" dirty="0" err="1"/>
              <a:t>kontrolleri</a:t>
            </a:r>
            <a:r>
              <a:rPr lang="en-GB" b="1" dirty="0"/>
              <a:t> </a:t>
            </a:r>
            <a:r>
              <a:rPr lang="en-GB" dirty="0" err="1"/>
              <a:t>düzenli</a:t>
            </a:r>
            <a:r>
              <a:rPr lang="en-GB" dirty="0"/>
              <a:t> </a:t>
            </a:r>
            <a:r>
              <a:rPr lang="en-GB" dirty="0" err="1"/>
              <a:t>periyotlar</a:t>
            </a:r>
            <a:r>
              <a:rPr lang="en-GB" dirty="0"/>
              <a:t> </a:t>
            </a:r>
            <a:r>
              <a:rPr lang="en-GB" dirty="0" err="1"/>
              <a:t>ile</a:t>
            </a:r>
            <a:r>
              <a:rPr lang="en-GB" dirty="0"/>
              <a:t> </a:t>
            </a:r>
            <a:r>
              <a:rPr lang="en-GB" dirty="0" err="1"/>
              <a:t>yapılır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2D0B788-1EE8-3B47-BC27-1FCFA4CDA3BD}"/>
              </a:ext>
            </a:extLst>
          </p:cNvPr>
          <p:cNvGrpSpPr/>
          <p:nvPr/>
        </p:nvGrpSpPr>
        <p:grpSpPr>
          <a:xfrm>
            <a:off x="5291961" y="6085181"/>
            <a:ext cx="3625895" cy="312971"/>
            <a:chOff x="604520" y="3236945"/>
            <a:chExt cx="6786880" cy="312971"/>
          </a:xfrm>
        </p:grpSpPr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C7089950-B4E1-53F9-C847-9C4B8D517D7D}"/>
                </a:ext>
              </a:extLst>
            </p:cNvPr>
            <p:cNvSpPr/>
            <p:nvPr/>
          </p:nvSpPr>
          <p:spPr>
            <a:xfrm>
              <a:off x="604520" y="3402484"/>
              <a:ext cx="6786880" cy="147432"/>
            </a:xfrm>
            <a:custGeom>
              <a:avLst/>
              <a:gdLst>
                <a:gd name="connsiteX0" fmla="*/ 0 w 6786880"/>
                <a:gd name="connsiteY0" fmla="*/ 71120 h 147432"/>
                <a:gd name="connsiteX1" fmla="*/ 269240 w 6786880"/>
                <a:gd name="connsiteY1" fmla="*/ 30480 h 147432"/>
                <a:gd name="connsiteX2" fmla="*/ 619760 w 6786880"/>
                <a:gd name="connsiteY2" fmla="*/ 116840 h 147432"/>
                <a:gd name="connsiteX3" fmla="*/ 1082040 w 6786880"/>
                <a:gd name="connsiteY3" fmla="*/ 71120 h 147432"/>
                <a:gd name="connsiteX4" fmla="*/ 1529080 w 6786880"/>
                <a:gd name="connsiteY4" fmla="*/ 147320 h 147432"/>
                <a:gd name="connsiteX5" fmla="*/ 2153920 w 6786880"/>
                <a:gd name="connsiteY5" fmla="*/ 50800 h 147432"/>
                <a:gd name="connsiteX6" fmla="*/ 2677160 w 6786880"/>
                <a:gd name="connsiteY6" fmla="*/ 116840 h 147432"/>
                <a:gd name="connsiteX7" fmla="*/ 3220720 w 6786880"/>
                <a:gd name="connsiteY7" fmla="*/ 35560 h 147432"/>
                <a:gd name="connsiteX8" fmla="*/ 3825240 w 6786880"/>
                <a:gd name="connsiteY8" fmla="*/ 121920 h 147432"/>
                <a:gd name="connsiteX9" fmla="*/ 4439920 w 6786880"/>
                <a:gd name="connsiteY9" fmla="*/ 30480 h 147432"/>
                <a:gd name="connsiteX10" fmla="*/ 5024120 w 6786880"/>
                <a:gd name="connsiteY10" fmla="*/ 101600 h 147432"/>
                <a:gd name="connsiteX11" fmla="*/ 5603240 w 6786880"/>
                <a:gd name="connsiteY11" fmla="*/ 0 h 147432"/>
                <a:gd name="connsiteX12" fmla="*/ 6126480 w 6786880"/>
                <a:gd name="connsiteY12" fmla="*/ 101600 h 147432"/>
                <a:gd name="connsiteX13" fmla="*/ 6563360 w 6786880"/>
                <a:gd name="connsiteY13" fmla="*/ 5080 h 147432"/>
                <a:gd name="connsiteX14" fmla="*/ 6786880 w 6786880"/>
                <a:gd name="connsiteY14" fmla="*/ 81280 h 14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86880" h="147432">
                  <a:moveTo>
                    <a:pt x="0" y="71120"/>
                  </a:moveTo>
                  <a:cubicBezTo>
                    <a:pt x="82973" y="46990"/>
                    <a:pt x="165947" y="22860"/>
                    <a:pt x="269240" y="30480"/>
                  </a:cubicBezTo>
                  <a:cubicBezTo>
                    <a:pt x="372533" y="38100"/>
                    <a:pt x="484293" y="110067"/>
                    <a:pt x="619760" y="116840"/>
                  </a:cubicBezTo>
                  <a:cubicBezTo>
                    <a:pt x="755227" y="123613"/>
                    <a:pt x="930487" y="66040"/>
                    <a:pt x="1082040" y="71120"/>
                  </a:cubicBezTo>
                  <a:cubicBezTo>
                    <a:pt x="1233593" y="76200"/>
                    <a:pt x="1350433" y="150707"/>
                    <a:pt x="1529080" y="147320"/>
                  </a:cubicBezTo>
                  <a:cubicBezTo>
                    <a:pt x="1707727" y="143933"/>
                    <a:pt x="1962573" y="55880"/>
                    <a:pt x="2153920" y="50800"/>
                  </a:cubicBezTo>
                  <a:cubicBezTo>
                    <a:pt x="2345267" y="45720"/>
                    <a:pt x="2499360" y="119380"/>
                    <a:pt x="2677160" y="116840"/>
                  </a:cubicBezTo>
                  <a:cubicBezTo>
                    <a:pt x="2854960" y="114300"/>
                    <a:pt x="3029373" y="34713"/>
                    <a:pt x="3220720" y="35560"/>
                  </a:cubicBezTo>
                  <a:cubicBezTo>
                    <a:pt x="3412067" y="36407"/>
                    <a:pt x="3622040" y="122767"/>
                    <a:pt x="3825240" y="121920"/>
                  </a:cubicBezTo>
                  <a:cubicBezTo>
                    <a:pt x="4028440" y="121073"/>
                    <a:pt x="4240107" y="33867"/>
                    <a:pt x="4439920" y="30480"/>
                  </a:cubicBezTo>
                  <a:cubicBezTo>
                    <a:pt x="4639733" y="27093"/>
                    <a:pt x="4830233" y="106680"/>
                    <a:pt x="5024120" y="101600"/>
                  </a:cubicBezTo>
                  <a:cubicBezTo>
                    <a:pt x="5218007" y="96520"/>
                    <a:pt x="5419513" y="0"/>
                    <a:pt x="5603240" y="0"/>
                  </a:cubicBezTo>
                  <a:cubicBezTo>
                    <a:pt x="5786967" y="0"/>
                    <a:pt x="5966460" y="100753"/>
                    <a:pt x="6126480" y="101600"/>
                  </a:cubicBezTo>
                  <a:cubicBezTo>
                    <a:pt x="6286500" y="102447"/>
                    <a:pt x="6453293" y="8467"/>
                    <a:pt x="6563360" y="5080"/>
                  </a:cubicBezTo>
                  <a:cubicBezTo>
                    <a:pt x="6673427" y="1693"/>
                    <a:pt x="6757247" y="62653"/>
                    <a:pt x="6786880" y="81280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B7CC332-BF50-C534-0B93-D895040700DE}"/>
                </a:ext>
              </a:extLst>
            </p:cNvPr>
            <p:cNvSpPr/>
            <p:nvPr/>
          </p:nvSpPr>
          <p:spPr>
            <a:xfrm flipH="1" flipV="1">
              <a:off x="670286" y="3236945"/>
              <a:ext cx="106678" cy="846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83FB08D3-7EF2-FDF8-6375-AB81B9848EC7}"/>
              </a:ext>
            </a:extLst>
          </p:cNvPr>
          <p:cNvSpPr txBox="1"/>
          <p:nvPr/>
        </p:nvSpPr>
        <p:spPr>
          <a:xfrm>
            <a:off x="5144517" y="3145400"/>
            <a:ext cx="39207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/>
              <a:t>Ekipman</a:t>
            </a:r>
            <a:r>
              <a:rPr lang="en-GB" sz="1400" dirty="0"/>
              <a:t> </a:t>
            </a:r>
            <a:r>
              <a:rPr lang="en-GB" sz="1400" dirty="0" err="1"/>
              <a:t>Kontrol</a:t>
            </a:r>
            <a:r>
              <a:rPr lang="en-GB" sz="1400" dirty="0"/>
              <a:t> </a:t>
            </a:r>
            <a:r>
              <a:rPr lang="en-GB" sz="1400" dirty="0" err="1"/>
              <a:t>Formu</a:t>
            </a:r>
            <a:endParaRPr lang="en-GB" sz="1400" dirty="0"/>
          </a:p>
        </p:txBody>
      </p:sp>
      <p:sp>
        <p:nvSpPr>
          <p:cNvPr id="22" name="テキスト プレースホルダー 2">
            <a:extLst>
              <a:ext uri="{FF2B5EF4-FFF2-40B4-BE49-F238E27FC236}">
                <a16:creationId xmlns:a16="http://schemas.microsoft.com/office/drawing/2014/main" id="{F2193F67-4BC0-0F56-80A4-544FBF518DDC}"/>
              </a:ext>
            </a:extLst>
          </p:cNvPr>
          <p:cNvSpPr txBox="1">
            <a:spLocks/>
          </p:cNvSpPr>
          <p:nvPr/>
        </p:nvSpPr>
        <p:spPr bwMode="auto">
          <a:xfrm>
            <a:off x="781068" y="1131937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37237000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202DE5-575C-799F-0C79-FDEB6835FE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452"/>
          <a:stretch/>
        </p:blipFill>
        <p:spPr>
          <a:xfrm>
            <a:off x="5929453" y="2226422"/>
            <a:ext cx="2984219" cy="3881415"/>
          </a:xfrm>
          <a:prstGeom prst="rect">
            <a:avLst/>
          </a:prstGeom>
        </p:spPr>
      </p:pic>
      <p:grpSp>
        <p:nvGrpSpPr>
          <p:cNvPr id="5" name="Group 27">
            <a:extLst>
              <a:ext uri="{FF2B5EF4-FFF2-40B4-BE49-F238E27FC236}">
                <a16:creationId xmlns:a16="http://schemas.microsoft.com/office/drawing/2014/main" id="{8C7463A9-0336-DA49-126A-5EC32BD25E8F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84230622-2FFE-6455-A6BC-31D8E0087034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FA0B31C4-D286-0762-05CD-6C4D49AB64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Prosedürü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8" name="タイトル 4">
            <a:extLst>
              <a:ext uri="{FF2B5EF4-FFF2-40B4-BE49-F238E27FC236}">
                <a16:creationId xmlns:a16="http://schemas.microsoft.com/office/drawing/2014/main" id="{82BB928C-9FA7-2DAD-956D-F74E76B10D58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9" name="テキスト プレースホルダー 2">
            <a:extLst>
              <a:ext uri="{FF2B5EF4-FFF2-40B4-BE49-F238E27FC236}">
                <a16:creationId xmlns:a16="http://schemas.microsoft.com/office/drawing/2014/main" id="{48887204-F2C5-7623-58AD-56A171D606FC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Acil Durum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Eylem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10" name="Picture 2" descr="Procedure Icons - Free SVG &amp; PNG Procedure Images - Noun Project">
            <a:extLst>
              <a:ext uri="{FF2B5EF4-FFF2-40B4-BE49-F238E27FC236}">
                <a16:creationId xmlns:a16="http://schemas.microsoft.com/office/drawing/2014/main" id="{01BF457E-F38D-F455-0484-8AF07B76D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38" y="451965"/>
            <a:ext cx="505619" cy="50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998831-DF7D-E3CE-6822-43B76DACD6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616" y="3429000"/>
            <a:ext cx="5237825" cy="27564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33770A7-9FC5-C040-AF18-04FEEDFE8570}"/>
              </a:ext>
            </a:extLst>
          </p:cNvPr>
          <p:cNvSpPr txBox="1"/>
          <p:nvPr/>
        </p:nvSpPr>
        <p:spPr>
          <a:xfrm>
            <a:off x="971446" y="1484243"/>
            <a:ext cx="72604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Acil durum </a:t>
            </a:r>
            <a:r>
              <a:rPr lang="en-GB" dirty="0" err="1"/>
              <a:t>tahliye</a:t>
            </a:r>
            <a:r>
              <a:rPr lang="en-GB" dirty="0"/>
              <a:t> </a:t>
            </a:r>
            <a:r>
              <a:rPr lang="en-GB" dirty="0" err="1"/>
              <a:t>planları</a:t>
            </a:r>
            <a:r>
              <a:rPr lang="en-GB" dirty="0"/>
              <a:t> </a:t>
            </a:r>
            <a:r>
              <a:rPr lang="en-GB" dirty="0" err="1"/>
              <a:t>hazırlanmış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Fabrikada</a:t>
            </a:r>
            <a:r>
              <a:rPr lang="en-GB" dirty="0"/>
              <a:t> </a:t>
            </a:r>
            <a:r>
              <a:rPr lang="en-GB" dirty="0" err="1"/>
              <a:t>tüm</a:t>
            </a:r>
            <a:r>
              <a:rPr lang="en-GB" dirty="0"/>
              <a:t> </a:t>
            </a:r>
            <a:r>
              <a:rPr lang="en-GB" dirty="0" err="1"/>
              <a:t>çalışanların</a:t>
            </a:r>
            <a:r>
              <a:rPr lang="en-GB" dirty="0"/>
              <a:t> </a:t>
            </a:r>
            <a:r>
              <a:rPr lang="en-GB" dirty="0" err="1"/>
              <a:t>ulaşabileceği</a:t>
            </a:r>
            <a:r>
              <a:rPr lang="en-GB" dirty="0"/>
              <a:t> </a:t>
            </a:r>
            <a:r>
              <a:rPr lang="en-GB" dirty="0" err="1"/>
              <a:t>yerlere</a:t>
            </a:r>
            <a:r>
              <a:rPr lang="en-GB" dirty="0"/>
              <a:t> </a:t>
            </a:r>
            <a:r>
              <a:rPr lang="en-GB" dirty="0" err="1"/>
              <a:t>asılmış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r>
              <a:rPr lang="en-GB" dirty="0"/>
              <a:t>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B2DF4E-7D7C-8A4A-3D62-8001680C69DA}"/>
              </a:ext>
            </a:extLst>
          </p:cNvPr>
          <p:cNvSpPr txBox="1"/>
          <p:nvPr/>
        </p:nvSpPr>
        <p:spPr>
          <a:xfrm>
            <a:off x="912096" y="2184745"/>
            <a:ext cx="55973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Deprem </a:t>
            </a:r>
            <a:r>
              <a:rPr lang="en-GB" dirty="0" err="1"/>
              <a:t>sensörü</a:t>
            </a:r>
            <a:r>
              <a:rPr lang="en-GB" dirty="0"/>
              <a:t>, </a:t>
            </a:r>
            <a:r>
              <a:rPr lang="en-GB" dirty="0" err="1"/>
              <a:t>yangın</a:t>
            </a:r>
            <a:r>
              <a:rPr lang="en-GB" dirty="0"/>
              <a:t> </a:t>
            </a:r>
            <a:r>
              <a:rPr lang="en-GB" dirty="0" err="1"/>
              <a:t>söndürücü</a:t>
            </a:r>
            <a:r>
              <a:rPr lang="en-GB" dirty="0"/>
              <a:t> </a:t>
            </a:r>
            <a:r>
              <a:rPr lang="en-GB" dirty="0" err="1"/>
              <a:t>gibi</a:t>
            </a:r>
            <a:r>
              <a:rPr lang="en-GB" dirty="0"/>
              <a:t>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ekipmanlar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şemada</a:t>
            </a:r>
            <a:r>
              <a:rPr lang="en-GB" dirty="0"/>
              <a:t>  </a:t>
            </a:r>
            <a:r>
              <a:rPr lang="en-GB" dirty="0" err="1"/>
              <a:t>gösterilmiş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r>
              <a:rPr lang="en-GB" dirty="0"/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4A59ACA-B1D4-0270-8096-6478F9797AB5}"/>
              </a:ext>
            </a:extLst>
          </p:cNvPr>
          <p:cNvSpPr txBox="1"/>
          <p:nvPr/>
        </p:nvSpPr>
        <p:spPr>
          <a:xfrm rot="20707713">
            <a:off x="2000896" y="4309602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163E611-57CA-434B-C13D-09873ABDFDCA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53B04DA-FD16-87A0-7EA2-06C359552265}"/>
              </a:ext>
            </a:extLst>
          </p:cNvPr>
          <p:cNvSpPr/>
          <p:nvPr/>
        </p:nvSpPr>
        <p:spPr>
          <a:xfrm>
            <a:off x="26117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39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CB89F3-9788-8F59-35C6-6578FBE8DAE9}"/>
              </a:ext>
            </a:extLst>
          </p:cNvPr>
          <p:cNvSpPr/>
          <p:nvPr/>
        </p:nvSpPr>
        <p:spPr>
          <a:xfrm>
            <a:off x="6027938" y="2253056"/>
            <a:ext cx="2796466" cy="1172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6A574D-16A4-869B-3D8C-14694D44FC6B}"/>
              </a:ext>
            </a:extLst>
          </p:cNvPr>
          <p:cNvSpPr/>
          <p:nvPr/>
        </p:nvSpPr>
        <p:spPr>
          <a:xfrm>
            <a:off x="5939057" y="4020669"/>
            <a:ext cx="2796466" cy="1172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9893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2FF79A9-1A10-4B79-8A42-38384614E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17" t="28882" r="46456" b="6448"/>
          <a:stretch/>
        </p:blipFill>
        <p:spPr>
          <a:xfrm>
            <a:off x="5756581" y="2992042"/>
            <a:ext cx="2272868" cy="12838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E017EDF4-A128-4C72-AAEF-2AAD0C1AE8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322" t="29192" r="46646" b="6982"/>
          <a:stretch/>
        </p:blipFill>
        <p:spPr>
          <a:xfrm>
            <a:off x="5766449" y="4558553"/>
            <a:ext cx="2263000" cy="12804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000000-0008-0000-0100-000012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2788" y="2671314"/>
            <a:ext cx="2846010" cy="2121837"/>
          </a:xfrm>
          <a:prstGeom prst="rect">
            <a:avLst/>
          </a:prstGeom>
        </p:spPr>
      </p:pic>
      <p:grpSp>
        <p:nvGrpSpPr>
          <p:cNvPr id="9" name="Group 27">
            <a:extLst>
              <a:ext uri="{FF2B5EF4-FFF2-40B4-BE49-F238E27FC236}">
                <a16:creationId xmlns:a16="http://schemas.microsoft.com/office/drawing/2014/main" id="{2855CECD-0D3C-3B2A-DE44-CEB635194034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F5B8CE2-BF98-43EC-D79D-90965D307A20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タイトル 4">
              <a:extLst>
                <a:ext uri="{FF2B5EF4-FFF2-40B4-BE49-F238E27FC236}">
                  <a16:creationId xmlns:a16="http://schemas.microsoft.com/office/drawing/2014/main" id="{0DE79EAE-3807-BEB0-89E8-ACF8625714B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Bina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Analizi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2" name="タイトル 4">
            <a:extLst>
              <a:ext uri="{FF2B5EF4-FFF2-40B4-BE49-F238E27FC236}">
                <a16:creationId xmlns:a16="http://schemas.microsoft.com/office/drawing/2014/main" id="{E8739AFB-1DE6-CBC9-6559-BB8585F2341E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3" name="テキスト プレースホルダー 2">
            <a:extLst>
              <a:ext uri="{FF2B5EF4-FFF2-40B4-BE49-F238E27FC236}">
                <a16:creationId xmlns:a16="http://schemas.microsoft.com/office/drawing/2014/main" id="{EF23CB8D-45B9-DF56-4DFE-3181546AA9E1}"/>
              </a:ext>
            </a:extLst>
          </p:cNvPr>
          <p:cNvSpPr txBox="1">
            <a:spLocks/>
          </p:cNvSpPr>
          <p:nvPr/>
        </p:nvSpPr>
        <p:spPr bwMode="auto">
          <a:xfrm>
            <a:off x="1308100" y="1123070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Bina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Analizleri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&amp;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Güçlendirme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Planları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7C1833C-B32D-22B0-8E3D-7E9829244571}"/>
              </a:ext>
            </a:extLst>
          </p:cNvPr>
          <p:cNvSpPr/>
          <p:nvPr/>
        </p:nvSpPr>
        <p:spPr>
          <a:xfrm>
            <a:off x="754149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44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49FA590-A759-08AF-E1FC-99BC3140E1EF}"/>
              </a:ext>
            </a:extLst>
          </p:cNvPr>
          <p:cNvSpPr/>
          <p:nvPr/>
        </p:nvSpPr>
        <p:spPr>
          <a:xfrm>
            <a:off x="26117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111F75-4434-4762-C4BC-F08E4525E668}"/>
              </a:ext>
            </a:extLst>
          </p:cNvPr>
          <p:cNvSpPr txBox="1"/>
          <p:nvPr/>
        </p:nvSpPr>
        <p:spPr>
          <a:xfrm>
            <a:off x="261174" y="1659211"/>
            <a:ext cx="87496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Binaların</a:t>
            </a:r>
            <a:r>
              <a:rPr lang="en-GB" dirty="0"/>
              <a:t> </a:t>
            </a:r>
            <a:r>
              <a:rPr lang="en-GB" dirty="0" err="1"/>
              <a:t>depreme</a:t>
            </a:r>
            <a:r>
              <a:rPr lang="en-GB" dirty="0"/>
              <a:t> </a:t>
            </a:r>
            <a:r>
              <a:rPr lang="en-GB" dirty="0" err="1"/>
              <a:t>dayanıklı</a:t>
            </a:r>
            <a:r>
              <a:rPr lang="en-GB" dirty="0"/>
              <a:t> </a:t>
            </a:r>
            <a:r>
              <a:rPr lang="en-GB" dirty="0" err="1"/>
              <a:t>olup</a:t>
            </a:r>
            <a:r>
              <a:rPr lang="en-GB" dirty="0"/>
              <a:t> </a:t>
            </a:r>
            <a:r>
              <a:rPr lang="en-GB" dirty="0" err="1"/>
              <a:t>olmadığı</a:t>
            </a:r>
            <a:r>
              <a:rPr lang="en-GB" dirty="0"/>
              <a:t> </a:t>
            </a:r>
            <a:r>
              <a:rPr lang="en-GB" dirty="0" err="1"/>
              <a:t>analiz</a:t>
            </a:r>
            <a:r>
              <a:rPr lang="en-GB" dirty="0"/>
              <a:t> </a:t>
            </a:r>
            <a:r>
              <a:rPr lang="en-GB" dirty="0" err="1"/>
              <a:t>edilmelidir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Analiz </a:t>
            </a:r>
            <a:r>
              <a:rPr lang="en-GB" dirty="0" err="1"/>
              <a:t>sonuçlarına</a:t>
            </a:r>
            <a:r>
              <a:rPr lang="en-GB" dirty="0"/>
              <a:t> </a:t>
            </a:r>
            <a:r>
              <a:rPr lang="en-GB" dirty="0" err="1"/>
              <a:t>göre</a:t>
            </a:r>
            <a:r>
              <a:rPr lang="en-GB" dirty="0"/>
              <a:t> </a:t>
            </a:r>
            <a:r>
              <a:rPr lang="en-GB" dirty="0" err="1"/>
              <a:t>riskli</a:t>
            </a:r>
            <a:r>
              <a:rPr lang="en-GB" dirty="0"/>
              <a:t> </a:t>
            </a:r>
            <a:r>
              <a:rPr lang="en-GB" dirty="0" err="1"/>
              <a:t>yapıların</a:t>
            </a:r>
            <a:r>
              <a:rPr lang="en-GB" dirty="0"/>
              <a:t> </a:t>
            </a:r>
            <a:r>
              <a:rPr lang="en-GB" dirty="0" err="1"/>
              <a:t>güçlendirilmesi</a:t>
            </a:r>
            <a:r>
              <a:rPr lang="en-GB" dirty="0"/>
              <a:t> </a:t>
            </a:r>
            <a:r>
              <a:rPr lang="en-GB" dirty="0" err="1"/>
              <a:t>planlanmalıdır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Analizler</a:t>
            </a:r>
            <a:r>
              <a:rPr lang="en-GB" dirty="0"/>
              <a:t> </a:t>
            </a:r>
            <a:r>
              <a:rPr lang="en-GB" dirty="0" err="1"/>
              <a:t>iç</a:t>
            </a:r>
            <a:r>
              <a:rPr lang="en-GB" dirty="0"/>
              <a:t> </a:t>
            </a:r>
            <a:r>
              <a:rPr lang="en-GB" dirty="0" err="1"/>
              <a:t>kaynaklar</a:t>
            </a:r>
            <a:r>
              <a:rPr lang="en-GB" dirty="0"/>
              <a:t>, </a:t>
            </a:r>
            <a:r>
              <a:rPr lang="en-GB" dirty="0" err="1"/>
              <a:t>bina</a:t>
            </a:r>
            <a:r>
              <a:rPr lang="en-GB" dirty="0"/>
              <a:t> </a:t>
            </a:r>
            <a:r>
              <a:rPr lang="en-GB" dirty="0" err="1"/>
              <a:t>proje</a:t>
            </a:r>
            <a:r>
              <a:rPr lang="en-GB" dirty="0"/>
              <a:t> </a:t>
            </a:r>
            <a:r>
              <a:rPr lang="en-GB" dirty="0" err="1"/>
              <a:t>planları</a:t>
            </a:r>
            <a:r>
              <a:rPr lang="en-GB" dirty="0"/>
              <a:t> </a:t>
            </a:r>
            <a:r>
              <a:rPr lang="en-GB" dirty="0" err="1"/>
              <a:t>kontrolü</a:t>
            </a:r>
            <a:r>
              <a:rPr lang="en-GB" dirty="0"/>
              <a:t> </a:t>
            </a:r>
            <a:r>
              <a:rPr lang="en-GB" dirty="0" err="1"/>
              <a:t>veya</a:t>
            </a:r>
            <a:r>
              <a:rPr lang="en-GB" dirty="0"/>
              <a:t> </a:t>
            </a:r>
            <a:r>
              <a:rPr lang="en-GB" dirty="0" err="1"/>
              <a:t>dış</a:t>
            </a:r>
            <a:r>
              <a:rPr lang="en-GB" dirty="0"/>
              <a:t> </a:t>
            </a:r>
            <a:r>
              <a:rPr lang="en-GB" dirty="0" err="1"/>
              <a:t>kaynaklarla</a:t>
            </a:r>
            <a:r>
              <a:rPr lang="en-GB" dirty="0"/>
              <a:t> </a:t>
            </a:r>
            <a:r>
              <a:rPr lang="en-GB" dirty="0" err="1"/>
              <a:t>yapılabilir</a:t>
            </a:r>
            <a:r>
              <a:rPr lang="en-GB" dirty="0"/>
              <a:t>. 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B04341-B3CC-10B7-B20A-DA6C576337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7949" y="1070853"/>
            <a:ext cx="2112863" cy="769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6F549F-B7C8-EBE4-4D90-A69FEEAF32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848" y="2992042"/>
            <a:ext cx="4472116" cy="3029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7922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E66100F9-A72E-B51E-C674-B26D0C725AA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7398C5D5-CCDC-0893-721E-7E166DC06089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E55C4F33-3E0C-DC46-478C-39B350E2B30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85EDEFED-5395-134A-D83B-8143C038EE71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BCF7015-8719-CA05-1443-2EBCE4CC5596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1" name="テキスト プレースホルダー 2">
            <a:extLst>
              <a:ext uri="{FF2B5EF4-FFF2-40B4-BE49-F238E27FC236}">
                <a16:creationId xmlns:a16="http://schemas.microsoft.com/office/drawing/2014/main" id="{FA20362C-C36A-3AD7-241A-1F2B1F358749}"/>
              </a:ext>
            </a:extLst>
          </p:cNvPr>
          <p:cNvSpPr txBox="1">
            <a:spLocks/>
          </p:cNvSpPr>
          <p:nvPr/>
        </p:nvSpPr>
        <p:spPr bwMode="auto">
          <a:xfrm>
            <a:off x="1808116" y="1080965"/>
            <a:ext cx="679595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Yapısal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Olmayan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Ekipmanların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Sabitlenmesi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Prosedür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B2459072-94A9-6ECB-37CC-713E8282F2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24267" y="3919849"/>
          <a:ext cx="6602273" cy="2446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1182290" imgH="4229140" progId="Excel.Sheet.12">
                  <p:embed/>
                </p:oleObj>
              </mc:Choice>
              <mc:Fallback>
                <p:oleObj name="Worksheet" r:id="rId2" imgW="11182290" imgH="4229140" progId="Excel.Sheet.12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B2459072-94A9-6ECB-37CC-713E8282F2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 cstate="email">
                        <a:extLst>
                          <a:ext uri="{28A0092B-C50C-407E-A947-70E740481C1C}">
                            <a14:useLocalDpi xmlns:a14="http://schemas.microsoft.com/office/drawing/2010/main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24267" y="3919849"/>
                        <a:ext cx="6602273" cy="2446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7B76B76-7F5E-5AFD-7AC3-B12954F3A1E4}"/>
              </a:ext>
            </a:extLst>
          </p:cNvPr>
          <p:cNvSpPr txBox="1"/>
          <p:nvPr/>
        </p:nvSpPr>
        <p:spPr>
          <a:xfrm>
            <a:off x="495234" y="1623334"/>
            <a:ext cx="88413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Yapısal</a:t>
            </a:r>
            <a:r>
              <a:rPr lang="en-GB" dirty="0"/>
              <a:t> </a:t>
            </a:r>
            <a:r>
              <a:rPr lang="en-GB" dirty="0" err="1"/>
              <a:t>olmayan</a:t>
            </a:r>
            <a:r>
              <a:rPr lang="en-GB" dirty="0"/>
              <a:t> </a:t>
            </a:r>
            <a:r>
              <a:rPr lang="en-GB" dirty="0" err="1"/>
              <a:t>ekipmanların</a:t>
            </a:r>
            <a:r>
              <a:rPr lang="en-GB" dirty="0"/>
              <a:t> </a:t>
            </a:r>
            <a:r>
              <a:rPr lang="en-GB" dirty="0" err="1"/>
              <a:t>sabitlenmesi</a:t>
            </a:r>
            <a:r>
              <a:rPr lang="en-GB" dirty="0"/>
              <a:t> </a:t>
            </a:r>
            <a:r>
              <a:rPr lang="en-GB" dirty="0" err="1"/>
              <a:t>için</a:t>
            </a:r>
            <a:r>
              <a:rPr lang="en-GB" dirty="0"/>
              <a:t> </a:t>
            </a:r>
            <a:r>
              <a:rPr lang="en-GB" dirty="0" err="1"/>
              <a:t>özel</a:t>
            </a:r>
            <a:r>
              <a:rPr lang="en-GB" dirty="0"/>
              <a:t> </a:t>
            </a:r>
            <a:r>
              <a:rPr lang="en-GB" dirty="0" err="1"/>
              <a:t>prosedür</a:t>
            </a:r>
            <a:r>
              <a:rPr lang="en-GB" dirty="0"/>
              <a:t> </a:t>
            </a:r>
            <a:r>
              <a:rPr lang="en-GB" dirty="0" err="1"/>
              <a:t>oluşturulur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Bu </a:t>
            </a:r>
            <a:r>
              <a:rPr lang="en-GB" dirty="0" err="1"/>
              <a:t>prosedüre</a:t>
            </a:r>
            <a:r>
              <a:rPr lang="en-GB" dirty="0"/>
              <a:t> </a:t>
            </a:r>
            <a:r>
              <a:rPr lang="en-GB" dirty="0" err="1"/>
              <a:t>göre</a:t>
            </a:r>
            <a:r>
              <a:rPr lang="en-GB" dirty="0"/>
              <a:t> </a:t>
            </a:r>
            <a:r>
              <a:rPr lang="en-GB" dirty="0" err="1"/>
              <a:t>ekipmanlar</a:t>
            </a:r>
            <a:r>
              <a:rPr lang="en-GB" dirty="0"/>
              <a:t> </a:t>
            </a:r>
            <a:r>
              <a:rPr lang="en-GB" dirty="0" err="1"/>
              <a:t>kontrol</a:t>
            </a:r>
            <a:r>
              <a:rPr lang="en-GB" dirty="0"/>
              <a:t> </a:t>
            </a:r>
            <a:r>
              <a:rPr lang="en-GB" dirty="0" err="1"/>
              <a:t>edilir</a:t>
            </a:r>
            <a:r>
              <a:rPr lang="en-GB" dirty="0"/>
              <a:t> ve </a:t>
            </a:r>
            <a:r>
              <a:rPr lang="en-GB" dirty="0" err="1"/>
              <a:t>sabitlenir</a:t>
            </a:r>
            <a:r>
              <a:rPr lang="en-GB" dirty="0"/>
              <a:t>.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ACDD67-2076-1228-BEEE-38CCB4BB2F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8069"/>
          <a:stretch/>
        </p:blipFill>
        <p:spPr>
          <a:xfrm>
            <a:off x="1301453" y="2431492"/>
            <a:ext cx="900672" cy="765316"/>
          </a:xfrm>
          <a:prstGeom prst="rect">
            <a:avLst/>
          </a:prstGeom>
        </p:spPr>
      </p:pic>
      <p:pic>
        <p:nvPicPr>
          <p:cNvPr id="1026" name="Picture 2" descr="FEMA - Google Play'de Uygulamalar">
            <a:extLst>
              <a:ext uri="{FF2B5EF4-FFF2-40B4-BE49-F238E27FC236}">
                <a16:creationId xmlns:a16="http://schemas.microsoft.com/office/drawing/2014/main" id="{361C46EA-4DF5-3EC7-C392-E0F6AD89F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272" y="2328324"/>
            <a:ext cx="900673" cy="90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Arrow: Right 21">
            <a:extLst>
              <a:ext uri="{FF2B5EF4-FFF2-40B4-BE49-F238E27FC236}">
                <a16:creationId xmlns:a16="http://schemas.microsoft.com/office/drawing/2014/main" id="{29C57219-E222-0BFF-E780-6B22FA791075}"/>
              </a:ext>
            </a:extLst>
          </p:cNvPr>
          <p:cNvSpPr/>
          <p:nvPr/>
        </p:nvSpPr>
        <p:spPr>
          <a:xfrm>
            <a:off x="3438281" y="2807199"/>
            <a:ext cx="723900" cy="166884"/>
          </a:xfrm>
          <a:prstGeom prst="rightArrow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6D56829-3C1C-983B-34C7-BCB813124C6F}"/>
              </a:ext>
            </a:extLst>
          </p:cNvPr>
          <p:cNvSpPr txBox="1"/>
          <p:nvPr/>
        </p:nvSpPr>
        <p:spPr>
          <a:xfrm>
            <a:off x="4460890" y="2463304"/>
            <a:ext cx="442065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i="1" dirty="0"/>
              <a:t>ISO, FEMA vb. </a:t>
            </a:r>
            <a:r>
              <a:rPr lang="en-GB" sz="1400" i="1" dirty="0" err="1"/>
              <a:t>uluslarası</a:t>
            </a:r>
            <a:r>
              <a:rPr lang="en-GB" sz="1400" i="1" dirty="0"/>
              <a:t> </a:t>
            </a:r>
            <a:r>
              <a:rPr lang="en-GB" sz="1400" i="1" dirty="0" err="1"/>
              <a:t>kuruluşların</a:t>
            </a:r>
            <a:r>
              <a:rPr lang="en-GB" sz="1400" i="1" dirty="0"/>
              <a:t> </a:t>
            </a:r>
            <a:r>
              <a:rPr lang="en-GB" sz="1400" i="1" dirty="0" err="1"/>
              <a:t>yapısal</a:t>
            </a:r>
            <a:r>
              <a:rPr lang="en-GB" sz="1400" i="1" dirty="0"/>
              <a:t> </a:t>
            </a:r>
            <a:r>
              <a:rPr lang="en-GB" sz="1400" i="1" dirty="0" err="1"/>
              <a:t>olmayan</a:t>
            </a:r>
            <a:r>
              <a:rPr lang="en-GB" sz="1400" i="1" dirty="0"/>
              <a:t> </a:t>
            </a:r>
            <a:r>
              <a:rPr lang="en-GB" sz="1400" i="1" dirty="0" err="1"/>
              <a:t>ekipmanların</a:t>
            </a:r>
            <a:r>
              <a:rPr lang="en-GB" sz="1400" i="1" dirty="0"/>
              <a:t> </a:t>
            </a:r>
            <a:r>
              <a:rPr lang="en-GB" sz="1400" i="1" dirty="0" err="1"/>
              <a:t>sabitlenmesi</a:t>
            </a:r>
            <a:r>
              <a:rPr lang="en-GB" sz="1400" i="1" dirty="0"/>
              <a:t> </a:t>
            </a:r>
            <a:r>
              <a:rPr lang="en-GB" sz="1400" i="1" dirty="0" err="1"/>
              <a:t>ile</a:t>
            </a:r>
            <a:r>
              <a:rPr lang="en-GB" sz="1400" i="1" dirty="0"/>
              <a:t> </a:t>
            </a:r>
            <a:r>
              <a:rPr lang="en-GB" sz="1400" i="1" dirty="0" err="1"/>
              <a:t>ilgili</a:t>
            </a:r>
            <a:r>
              <a:rPr lang="en-GB" sz="1400" i="1" dirty="0"/>
              <a:t> </a:t>
            </a:r>
            <a:r>
              <a:rPr lang="en-GB" sz="1400" i="1" dirty="0" err="1"/>
              <a:t>yayınlanmış</a:t>
            </a:r>
            <a:r>
              <a:rPr lang="en-GB" sz="1400" i="1" dirty="0"/>
              <a:t> </a:t>
            </a:r>
            <a:r>
              <a:rPr lang="en-GB" sz="1400" i="1" dirty="0" err="1"/>
              <a:t>prosedürleri</a:t>
            </a:r>
            <a:r>
              <a:rPr lang="en-GB" sz="1400" i="1" dirty="0"/>
              <a:t> </a:t>
            </a:r>
            <a:r>
              <a:rPr lang="en-GB" sz="1400" i="1" dirty="0" err="1"/>
              <a:t>bulunmamaktadır</a:t>
            </a:r>
            <a:r>
              <a:rPr lang="en-GB" sz="1400" i="1" dirty="0"/>
              <a:t>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ABB995C-4B1E-AD37-D3D8-18CF4FCEFFAE}"/>
              </a:ext>
            </a:extLst>
          </p:cNvPr>
          <p:cNvSpPr txBox="1"/>
          <p:nvPr/>
        </p:nvSpPr>
        <p:spPr>
          <a:xfrm>
            <a:off x="539930" y="3488327"/>
            <a:ext cx="97725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ja-JP"/>
            </a:defPPr>
            <a:lvl1pPr marL="285750" indent="-285750">
              <a:buFont typeface="Wingdings" panose="05000000000000000000" pitchFamily="2" charset="2"/>
              <a:buChar char="§"/>
            </a:lvl1pPr>
          </a:lstStyle>
          <a:p>
            <a:r>
              <a:rPr lang="en-GB" dirty="0" err="1"/>
              <a:t>Uluslararası</a:t>
            </a:r>
            <a:r>
              <a:rPr lang="en-GB" dirty="0"/>
              <a:t> standard </a:t>
            </a:r>
            <a:r>
              <a:rPr lang="en-GB" dirty="0" err="1"/>
              <a:t>olmaması</a:t>
            </a:r>
            <a:r>
              <a:rPr lang="en-GB" dirty="0"/>
              <a:t> </a:t>
            </a:r>
            <a:r>
              <a:rPr lang="en-GB" dirty="0" err="1"/>
              <a:t>sebebiyle</a:t>
            </a:r>
            <a:r>
              <a:rPr lang="en-GB" dirty="0"/>
              <a:t> </a:t>
            </a:r>
            <a:r>
              <a:rPr lang="en-GB" dirty="0" err="1"/>
              <a:t>kuruluş</a:t>
            </a:r>
            <a:r>
              <a:rPr lang="en-GB" dirty="0"/>
              <a:t> </a:t>
            </a:r>
            <a:r>
              <a:rPr lang="en-GB" dirty="0" err="1"/>
              <a:t>kendi</a:t>
            </a:r>
            <a:r>
              <a:rPr lang="en-GB" dirty="0"/>
              <a:t> </a:t>
            </a:r>
            <a:r>
              <a:rPr lang="en-GB" dirty="0" err="1"/>
              <a:t>iç</a:t>
            </a:r>
            <a:r>
              <a:rPr lang="en-GB" dirty="0"/>
              <a:t> </a:t>
            </a:r>
            <a:r>
              <a:rPr lang="en-GB" dirty="0" err="1"/>
              <a:t>prosedürünü</a:t>
            </a:r>
            <a:r>
              <a:rPr lang="en-GB" dirty="0"/>
              <a:t> </a:t>
            </a:r>
            <a:r>
              <a:rPr lang="en-GB" dirty="0" err="1"/>
              <a:t>geliştirir</a:t>
            </a:r>
            <a:r>
              <a:rPr lang="en-GB" dirty="0"/>
              <a:t>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412C0F2-9352-A730-5D33-E3FC2F7268AD}"/>
              </a:ext>
            </a:extLst>
          </p:cNvPr>
          <p:cNvSpPr txBox="1"/>
          <p:nvPr/>
        </p:nvSpPr>
        <p:spPr>
          <a:xfrm rot="20707713">
            <a:off x="2634539" y="4722923"/>
            <a:ext cx="4108817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 PROSEDÜR</a:t>
            </a:r>
          </a:p>
        </p:txBody>
      </p:sp>
      <p:pic>
        <p:nvPicPr>
          <p:cNvPr id="1028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2DC25A91-49B3-DD63-3133-E9D1B9F97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タイトル 4">
            <a:extLst>
              <a:ext uri="{FF2B5EF4-FFF2-40B4-BE49-F238E27FC236}">
                <a16:creationId xmlns:a16="http://schemas.microsoft.com/office/drawing/2014/main" id="{D52A0D82-E75C-9FE4-41DC-58C1BEF86BCE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8" name="テキスト プレースホルダー 2">
            <a:extLst>
              <a:ext uri="{FF2B5EF4-FFF2-40B4-BE49-F238E27FC236}">
                <a16:creationId xmlns:a16="http://schemas.microsoft.com/office/drawing/2014/main" id="{AED61C61-372E-FBCB-3E67-F7E7662CCF90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39885857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167113" y="1500656"/>
            <a:ext cx="2572627" cy="1077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b="1" dirty="0" err="1"/>
              <a:t>Genel</a:t>
            </a:r>
            <a:r>
              <a:rPr lang="en-GB" sz="1600" b="1" dirty="0"/>
              <a:t> </a:t>
            </a:r>
            <a:r>
              <a:rPr lang="en-GB" sz="1600" b="1" dirty="0" err="1"/>
              <a:t>Kriterler</a:t>
            </a:r>
            <a:endParaRPr lang="en-GB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Kabinlerin</a:t>
            </a:r>
            <a:r>
              <a:rPr lang="en-GB" sz="1600" dirty="0"/>
              <a:t> </a:t>
            </a:r>
            <a:r>
              <a:rPr lang="en-GB" sz="1600" dirty="0" err="1"/>
              <a:t>Yükseklikleri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Kabinlerin</a:t>
            </a:r>
            <a:r>
              <a:rPr lang="en-GB" sz="1600" dirty="0"/>
              <a:t> </a:t>
            </a:r>
            <a:r>
              <a:rPr lang="en-GB" sz="1600" dirty="0" err="1"/>
              <a:t>Genişliği</a:t>
            </a:r>
            <a:r>
              <a:rPr lang="en-GB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Bulundukları</a:t>
            </a:r>
            <a:r>
              <a:rPr lang="en-GB" sz="1600" dirty="0"/>
              <a:t> Yer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5805" y="1954324"/>
            <a:ext cx="41553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1. </a:t>
            </a:r>
            <a:r>
              <a:rPr lang="en-GB" sz="1200" b="1" dirty="0" err="1"/>
              <a:t>Dolapların</a:t>
            </a:r>
            <a:r>
              <a:rPr lang="en-GB" sz="1200" b="1" dirty="0"/>
              <a:t> </a:t>
            </a:r>
            <a:r>
              <a:rPr lang="en-GB" sz="1200" b="1" dirty="0" err="1"/>
              <a:t>Yükseklikleri</a:t>
            </a:r>
            <a:r>
              <a:rPr lang="en-GB" sz="1200" b="1" dirty="0"/>
              <a:t> 110cm-180cm </a:t>
            </a:r>
            <a:r>
              <a:rPr lang="en-GB" sz="1200" b="1" dirty="0" err="1"/>
              <a:t>aralığında</a:t>
            </a:r>
            <a:r>
              <a:rPr lang="en-GB" sz="1200" b="1" dirty="0"/>
              <a:t> </a:t>
            </a:r>
            <a:r>
              <a:rPr lang="en-GB" sz="1200" b="1" dirty="0" err="1"/>
              <a:t>ise</a:t>
            </a:r>
            <a:endParaRPr lang="en-GB" sz="12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387826" y="2569650"/>
            <a:ext cx="981075" cy="1285875"/>
            <a:chOff x="4110037" y="2786063"/>
            <a:chExt cx="981075" cy="1285875"/>
          </a:xfrm>
        </p:grpSpPr>
        <p:sp>
          <p:nvSpPr>
            <p:cNvPr id="12" name="Cube 11"/>
            <p:cNvSpPr/>
            <p:nvPr/>
          </p:nvSpPr>
          <p:spPr>
            <a:xfrm>
              <a:off x="4195762" y="2871788"/>
              <a:ext cx="742950" cy="1200150"/>
            </a:xfrm>
            <a:prstGeom prst="cub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Front</a:t>
              </a:r>
              <a:endParaRPr lang="en-US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5091112" y="2909888"/>
              <a:ext cx="0" cy="9906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4386262" y="289083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4481512" y="289083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4500562" y="278606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4405312" y="278606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4685982" y="289210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4781232" y="289210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Oval 19"/>
            <p:cNvSpPr/>
            <p:nvPr/>
          </p:nvSpPr>
          <p:spPr>
            <a:xfrm>
              <a:off x="4800282" y="278733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>
              <a:off x="4705032" y="278733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2" name="Oval 21"/>
            <p:cNvSpPr/>
            <p:nvPr/>
          </p:nvSpPr>
          <p:spPr>
            <a:xfrm>
              <a:off x="4872037" y="347821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Oval 22"/>
            <p:cNvSpPr/>
            <p:nvPr/>
          </p:nvSpPr>
          <p:spPr>
            <a:xfrm>
              <a:off x="4967287" y="347821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Oval 23"/>
            <p:cNvSpPr/>
            <p:nvPr/>
          </p:nvSpPr>
          <p:spPr>
            <a:xfrm>
              <a:off x="4967287" y="337343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>
              <a:off x="4872037" y="337343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Oval 25"/>
            <p:cNvSpPr/>
            <p:nvPr/>
          </p:nvSpPr>
          <p:spPr>
            <a:xfrm>
              <a:off x="4110037" y="3530918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Oval 26"/>
            <p:cNvSpPr/>
            <p:nvPr/>
          </p:nvSpPr>
          <p:spPr>
            <a:xfrm>
              <a:off x="4110037" y="3426143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227601" y="3535270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4227601" y="3430495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11751" y="3134514"/>
            <a:ext cx="1104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110cm &lt; a &lt; 180cm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8772" y="2352850"/>
            <a:ext cx="17684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err="1"/>
              <a:t>Opsiyon</a:t>
            </a:r>
            <a:r>
              <a:rPr lang="en-GB" sz="1050" dirty="0"/>
              <a:t> 1(top and middle)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2532600" y="2614735"/>
            <a:ext cx="1928510" cy="1339215"/>
            <a:chOff x="2567471" y="3266442"/>
            <a:chExt cx="1928510" cy="1339215"/>
          </a:xfrm>
        </p:grpSpPr>
        <p:sp>
          <p:nvSpPr>
            <p:cNvPr id="33" name="Cube 32"/>
            <p:cNvSpPr/>
            <p:nvPr/>
          </p:nvSpPr>
          <p:spPr>
            <a:xfrm>
              <a:off x="2567471" y="3340102"/>
              <a:ext cx="742950" cy="1200150"/>
            </a:xfrm>
            <a:prstGeom prst="cub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Front</a:t>
              </a:r>
              <a:endParaRPr lang="en-US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4" name="Straight Arrow Connector 33"/>
            <p:cNvCxnSpPr/>
            <p:nvPr/>
          </p:nvCxnSpPr>
          <p:spPr>
            <a:xfrm>
              <a:off x="3453296" y="3330577"/>
              <a:ext cx="0" cy="9906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34"/>
            <p:cNvSpPr/>
            <p:nvPr/>
          </p:nvSpPr>
          <p:spPr>
            <a:xfrm>
              <a:off x="2586521" y="455930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2681771" y="455930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2700821" y="445452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2605571" y="445452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9" name="Oval 38"/>
            <p:cNvSpPr/>
            <p:nvPr/>
          </p:nvSpPr>
          <p:spPr>
            <a:xfrm>
              <a:off x="2886241" y="456057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2981491" y="456057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1" name="Oval 40"/>
            <p:cNvSpPr/>
            <p:nvPr/>
          </p:nvSpPr>
          <p:spPr>
            <a:xfrm>
              <a:off x="3000541" y="445579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2" name="Oval 41"/>
            <p:cNvSpPr/>
            <p:nvPr/>
          </p:nvSpPr>
          <p:spPr>
            <a:xfrm>
              <a:off x="2905291" y="445579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3" name="Oval 42"/>
            <p:cNvSpPr/>
            <p:nvPr/>
          </p:nvSpPr>
          <p:spPr>
            <a:xfrm>
              <a:off x="2777021" y="337121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4" name="Oval 43"/>
            <p:cNvSpPr/>
            <p:nvPr/>
          </p:nvSpPr>
          <p:spPr>
            <a:xfrm>
              <a:off x="2872271" y="337121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5" name="Oval 44"/>
            <p:cNvSpPr/>
            <p:nvPr/>
          </p:nvSpPr>
          <p:spPr>
            <a:xfrm>
              <a:off x="2891321" y="326644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2796071" y="326644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7" name="Oval 46"/>
            <p:cNvSpPr/>
            <p:nvPr/>
          </p:nvSpPr>
          <p:spPr>
            <a:xfrm>
              <a:off x="3076741" y="337248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8" name="Oval 47"/>
            <p:cNvSpPr/>
            <p:nvPr/>
          </p:nvSpPr>
          <p:spPr>
            <a:xfrm>
              <a:off x="3171991" y="3372487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9" name="Oval 48"/>
            <p:cNvSpPr/>
            <p:nvPr/>
          </p:nvSpPr>
          <p:spPr>
            <a:xfrm>
              <a:off x="3191041" y="326771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0" name="Oval 49"/>
            <p:cNvSpPr/>
            <p:nvPr/>
          </p:nvSpPr>
          <p:spPr>
            <a:xfrm>
              <a:off x="3095791" y="3267712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1" name="Text Box 2"/>
            <p:cNvSpPr txBox="1">
              <a:spLocks noChangeArrowheads="1"/>
            </p:cNvSpPr>
            <p:nvPr/>
          </p:nvSpPr>
          <p:spPr bwMode="auto">
            <a:xfrm>
              <a:off x="3391081" y="3785144"/>
              <a:ext cx="1104900" cy="219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110cm &lt; a &lt; 180cm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2339553" y="2348953"/>
            <a:ext cx="178125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err="1"/>
              <a:t>Opsiyon</a:t>
            </a:r>
            <a:r>
              <a:rPr lang="en-GB" sz="1050" dirty="0"/>
              <a:t> 2(top and bottom)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854856" y="3505762"/>
            <a:ext cx="31280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2. </a:t>
            </a:r>
            <a:r>
              <a:rPr lang="en-GB" sz="1200" b="1" dirty="0" err="1"/>
              <a:t>Sabitleyecek</a:t>
            </a:r>
            <a:r>
              <a:rPr lang="en-GB" sz="1200" b="1" dirty="0"/>
              <a:t> </a:t>
            </a:r>
            <a:r>
              <a:rPr lang="en-GB" sz="1200" b="1" dirty="0" err="1"/>
              <a:t>Duvar</a:t>
            </a:r>
            <a:r>
              <a:rPr lang="en-GB" sz="1200" b="1" dirty="0"/>
              <a:t> Yok </a:t>
            </a:r>
            <a:r>
              <a:rPr lang="en-GB" sz="1200" b="1" dirty="0" err="1"/>
              <a:t>ise</a:t>
            </a:r>
            <a:r>
              <a:rPr lang="en-GB" sz="1200" b="1" dirty="0"/>
              <a:t> (a&gt;180cm)</a:t>
            </a:r>
          </a:p>
        </p:txBody>
      </p:sp>
      <p:sp>
        <p:nvSpPr>
          <p:cNvPr id="55" name="Rectangle 54"/>
          <p:cNvSpPr/>
          <p:nvPr/>
        </p:nvSpPr>
        <p:spPr>
          <a:xfrm>
            <a:off x="254022" y="3991691"/>
            <a:ext cx="2902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Ankraj</a:t>
            </a:r>
            <a:r>
              <a:rPr lang="en-US" sz="1200" dirty="0"/>
              <a:t> </a:t>
            </a:r>
            <a:r>
              <a:rPr lang="en-US" sz="1200" dirty="0" err="1"/>
              <a:t>ölçü</a:t>
            </a:r>
            <a:r>
              <a:rPr lang="en-US" sz="1200" dirty="0"/>
              <a:t>: 5cm x 5cm x 0.2cm (min.)</a:t>
            </a:r>
          </a:p>
          <a:p>
            <a:r>
              <a:rPr lang="en-US" sz="1200" dirty="0" err="1"/>
              <a:t>Dolap</a:t>
            </a:r>
            <a:r>
              <a:rPr lang="en-US" sz="1200" dirty="0"/>
              <a:t> </a:t>
            </a:r>
            <a:r>
              <a:rPr lang="en-US" sz="1200" dirty="0" err="1"/>
              <a:t>için</a:t>
            </a:r>
            <a:r>
              <a:rPr lang="en-US" sz="1200" dirty="0"/>
              <a:t> Vida </a:t>
            </a:r>
            <a:r>
              <a:rPr lang="en-US" sz="1200" dirty="0" err="1"/>
              <a:t>Ölçüsü</a:t>
            </a:r>
            <a:r>
              <a:rPr lang="en-US" sz="1200" dirty="0"/>
              <a:t>: 5cm (min)</a:t>
            </a:r>
          </a:p>
          <a:p>
            <a:r>
              <a:rPr lang="en-US" sz="1200" dirty="0" err="1"/>
              <a:t>Klipsli</a:t>
            </a:r>
            <a:r>
              <a:rPr lang="en-US" sz="1200" dirty="0"/>
              <a:t> </a:t>
            </a:r>
            <a:r>
              <a:rPr lang="en-US" sz="1200" dirty="0" err="1"/>
              <a:t>kama</a:t>
            </a:r>
            <a:r>
              <a:rPr lang="en-US" sz="1200" dirty="0"/>
              <a:t> </a:t>
            </a:r>
            <a:r>
              <a:rPr lang="en-US" sz="1200" dirty="0" err="1"/>
              <a:t>ankraj</a:t>
            </a:r>
            <a:r>
              <a:rPr lang="en-US" sz="1200" dirty="0"/>
              <a:t> </a:t>
            </a:r>
            <a:r>
              <a:rPr lang="en-US" sz="1200" dirty="0" err="1"/>
              <a:t>boyutu</a:t>
            </a:r>
            <a:r>
              <a:rPr lang="en-US" sz="1200" dirty="0"/>
              <a:t> : 7cm (min.)</a:t>
            </a:r>
          </a:p>
        </p:txBody>
      </p:sp>
      <p:grpSp>
        <p:nvGrpSpPr>
          <p:cNvPr id="92" name="Group 91"/>
          <p:cNvGrpSpPr/>
          <p:nvPr/>
        </p:nvGrpSpPr>
        <p:grpSpPr>
          <a:xfrm>
            <a:off x="5835374" y="3851290"/>
            <a:ext cx="1094740" cy="1523531"/>
            <a:chOff x="4110672" y="2551264"/>
            <a:chExt cx="1094740" cy="1523531"/>
          </a:xfrm>
        </p:grpSpPr>
        <p:sp>
          <p:nvSpPr>
            <p:cNvPr id="81" name="Rectangle 80"/>
            <p:cNvSpPr/>
            <p:nvPr/>
          </p:nvSpPr>
          <p:spPr>
            <a:xfrm>
              <a:off x="4663122" y="3894455"/>
              <a:ext cx="179705" cy="17970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4110672" y="3895090"/>
              <a:ext cx="179705" cy="17970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3" name="Rectangle 82"/>
            <p:cNvSpPr/>
            <p:nvPr/>
          </p:nvSpPr>
          <p:spPr>
            <a:xfrm>
              <a:off x="4853622" y="3704590"/>
              <a:ext cx="179705" cy="17970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4" name="Cube 83"/>
            <p:cNvSpPr/>
            <p:nvPr/>
          </p:nvSpPr>
          <p:spPr>
            <a:xfrm>
              <a:off x="4200842" y="2551264"/>
              <a:ext cx="742950" cy="1432091"/>
            </a:xfrm>
            <a:prstGeom prst="cub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5" name="Oval 84"/>
            <p:cNvSpPr/>
            <p:nvPr/>
          </p:nvSpPr>
          <p:spPr>
            <a:xfrm>
              <a:off x="4124642" y="3933825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6" name="Oval 85"/>
            <p:cNvSpPr/>
            <p:nvPr/>
          </p:nvSpPr>
          <p:spPr>
            <a:xfrm>
              <a:off x="4177347" y="3999865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7" name="Oval 86"/>
            <p:cNvSpPr/>
            <p:nvPr/>
          </p:nvSpPr>
          <p:spPr>
            <a:xfrm>
              <a:off x="4691697" y="3999865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8" name="Oval 87"/>
            <p:cNvSpPr/>
            <p:nvPr/>
          </p:nvSpPr>
          <p:spPr>
            <a:xfrm>
              <a:off x="4777422" y="3952240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9" name="Oval 88"/>
            <p:cNvSpPr/>
            <p:nvPr/>
          </p:nvSpPr>
          <p:spPr>
            <a:xfrm>
              <a:off x="4929822" y="3704590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0" name="Oval 89"/>
            <p:cNvSpPr/>
            <p:nvPr/>
          </p:nvSpPr>
          <p:spPr>
            <a:xfrm>
              <a:off x="4948872" y="3799840"/>
              <a:ext cx="66675" cy="45085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cxnSp>
          <p:nvCxnSpPr>
            <p:cNvPr id="91" name="Straight Arrow Connector 90"/>
            <p:cNvCxnSpPr/>
            <p:nvPr/>
          </p:nvCxnSpPr>
          <p:spPr>
            <a:xfrm>
              <a:off x="5205412" y="2804795"/>
              <a:ext cx="0" cy="9906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3" name="Rectangle 92"/>
          <p:cNvSpPr/>
          <p:nvPr/>
        </p:nvSpPr>
        <p:spPr>
          <a:xfrm>
            <a:off x="4820194" y="5405155"/>
            <a:ext cx="31432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Zemin </a:t>
            </a:r>
            <a:r>
              <a:rPr lang="en-US" sz="1200" dirty="0" err="1"/>
              <a:t>beton</a:t>
            </a:r>
            <a:r>
              <a:rPr lang="en-US" sz="1200" dirty="0"/>
              <a:t> </a:t>
            </a:r>
            <a:r>
              <a:rPr lang="en-US" sz="1200" dirty="0" err="1"/>
              <a:t>olmalı</a:t>
            </a:r>
            <a:r>
              <a:rPr lang="en-US" sz="1200" dirty="0"/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/>
              <a:t>Klipsli</a:t>
            </a:r>
            <a:r>
              <a:rPr lang="en-US" sz="1200" dirty="0"/>
              <a:t> </a:t>
            </a:r>
            <a:r>
              <a:rPr lang="en-US" sz="1200" dirty="0" err="1"/>
              <a:t>kama</a:t>
            </a:r>
            <a:r>
              <a:rPr lang="en-US" sz="1200" dirty="0"/>
              <a:t> </a:t>
            </a:r>
            <a:r>
              <a:rPr lang="en-US" sz="1200" dirty="0" err="1"/>
              <a:t>ankraj</a:t>
            </a:r>
            <a:r>
              <a:rPr lang="en-US" sz="1200" dirty="0"/>
              <a:t> </a:t>
            </a:r>
            <a:r>
              <a:rPr lang="en-US" sz="1200" dirty="0" err="1"/>
              <a:t>boyutu</a:t>
            </a:r>
            <a:r>
              <a:rPr lang="en-US" sz="1200" dirty="0"/>
              <a:t> : 9cm (min.)</a:t>
            </a:r>
          </a:p>
          <a:p>
            <a:endParaRPr lang="en-US" sz="1200" dirty="0"/>
          </a:p>
        </p:txBody>
      </p:sp>
      <p:sp>
        <p:nvSpPr>
          <p:cNvPr id="94" name="Text Box 2"/>
          <p:cNvSpPr txBox="1">
            <a:spLocks noChangeArrowheads="1"/>
          </p:cNvSpPr>
          <p:nvPr/>
        </p:nvSpPr>
        <p:spPr bwMode="auto">
          <a:xfrm>
            <a:off x="6853596" y="4486784"/>
            <a:ext cx="11049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&gt; 180cm</a:t>
            </a:r>
            <a:endParaRPr lang="en-US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27">
            <a:extLst>
              <a:ext uri="{FF2B5EF4-FFF2-40B4-BE49-F238E27FC236}">
                <a16:creationId xmlns:a16="http://schemas.microsoft.com/office/drawing/2014/main" id="{9D4EE882-FD35-C8B8-E2B3-865298D1909D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969E780B-619F-CFF7-DDDC-588B053A2899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" name="タイトル 4">
              <a:extLst>
                <a:ext uri="{FF2B5EF4-FFF2-40B4-BE49-F238E27FC236}">
                  <a16:creationId xmlns:a16="http://schemas.microsoft.com/office/drawing/2014/main" id="{09A55D66-9A8D-CC2C-CBB4-1B53E88D343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56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00EF84C3-6C83-9E2F-75FB-D0255E564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テキスト プレースホルダー 2">
            <a:extLst>
              <a:ext uri="{FF2B5EF4-FFF2-40B4-BE49-F238E27FC236}">
                <a16:creationId xmlns:a16="http://schemas.microsoft.com/office/drawing/2014/main" id="{78FA765E-290A-71D1-BCE6-6DF9C69F28C4}"/>
              </a:ext>
            </a:extLst>
          </p:cNvPr>
          <p:cNvSpPr txBox="1">
            <a:spLocks/>
          </p:cNvSpPr>
          <p:nvPr/>
        </p:nvSpPr>
        <p:spPr bwMode="auto">
          <a:xfrm>
            <a:off x="1808116" y="1080965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Prosedürden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2" name="タイトル 4">
            <a:extLst>
              <a:ext uri="{FF2B5EF4-FFF2-40B4-BE49-F238E27FC236}">
                <a16:creationId xmlns:a16="http://schemas.microsoft.com/office/drawing/2014/main" id="{72D50A3D-2198-E1E1-CA61-904A8529C5C0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225D766-A04E-F976-ABE2-282242BBD819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C7766F-0784-6DA3-DE5C-D516CA659594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8" name="テキスト プレースホルダー 2">
            <a:extLst>
              <a:ext uri="{FF2B5EF4-FFF2-40B4-BE49-F238E27FC236}">
                <a16:creationId xmlns:a16="http://schemas.microsoft.com/office/drawing/2014/main" id="{7CFAB830-19A1-C315-B3C6-B3DD70C1F306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</p:spTree>
    <p:extLst>
      <p:ext uri="{BB962C8B-B14F-4D97-AF65-F5344CB8AC3E}">
        <p14:creationId xmlns:p14="http://schemas.microsoft.com/office/powerpoint/2010/main" val="31054697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D805BBE-9DB7-4BCC-B185-75BD1C3D6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463" y="1912534"/>
            <a:ext cx="3180521" cy="282170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12BB180-15E6-4C9B-9F13-DB67951964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462" y="1911946"/>
            <a:ext cx="2551799" cy="191384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A58C978-0C8C-4282-A5C6-186FC764C93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5664" y="4438948"/>
            <a:ext cx="2551797" cy="1913847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F3C2D3BE-EA10-42BD-8983-EBAE6F95281B}"/>
              </a:ext>
            </a:extLst>
          </p:cNvPr>
          <p:cNvSpPr/>
          <p:nvPr/>
        </p:nvSpPr>
        <p:spPr bwMode="auto">
          <a:xfrm>
            <a:off x="2590251" y="2159483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45DFB65-8339-482F-B0AF-14EE748B0557}"/>
              </a:ext>
            </a:extLst>
          </p:cNvPr>
          <p:cNvSpPr/>
          <p:nvPr/>
        </p:nvSpPr>
        <p:spPr bwMode="auto">
          <a:xfrm>
            <a:off x="6031365" y="3116476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6EAA938-D2CC-4090-A87C-341E3463C602}"/>
              </a:ext>
            </a:extLst>
          </p:cNvPr>
          <p:cNvCxnSpPr>
            <a:stCxn id="25" idx="6"/>
            <a:endCxn id="26" idx="1"/>
          </p:cNvCxnSpPr>
          <p:nvPr/>
        </p:nvCxnSpPr>
        <p:spPr>
          <a:xfrm>
            <a:off x="2891041" y="2297308"/>
            <a:ext cx="3184374" cy="8595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8835C91B-C8FA-400C-A292-4740445F9C86}"/>
              </a:ext>
            </a:extLst>
          </p:cNvPr>
          <p:cNvSpPr/>
          <p:nvPr/>
        </p:nvSpPr>
        <p:spPr bwMode="auto">
          <a:xfrm>
            <a:off x="6878610" y="5716725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8E51A31-565E-4092-B1CD-258E5DB73532}"/>
              </a:ext>
            </a:extLst>
          </p:cNvPr>
          <p:cNvCxnSpPr>
            <a:cxnSpLocks/>
            <a:stCxn id="31" idx="5"/>
            <a:endCxn id="29" idx="2"/>
          </p:cNvCxnSpPr>
          <p:nvPr/>
        </p:nvCxnSpPr>
        <p:spPr>
          <a:xfrm>
            <a:off x="1495486" y="2651774"/>
            <a:ext cx="5383124" cy="320277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id="{AD9E4BC9-BFA3-4D75-822A-59AB8DD17619}"/>
              </a:ext>
            </a:extLst>
          </p:cNvPr>
          <p:cNvSpPr/>
          <p:nvPr/>
        </p:nvSpPr>
        <p:spPr bwMode="auto">
          <a:xfrm>
            <a:off x="1238746" y="2416493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CFB19696-B406-4DFA-91C7-4ACBA01B5782}"/>
              </a:ext>
            </a:extLst>
          </p:cNvPr>
          <p:cNvCxnSpPr/>
          <p:nvPr/>
        </p:nvCxnSpPr>
        <p:spPr>
          <a:xfrm>
            <a:off x="1158494" y="3104151"/>
            <a:ext cx="1594184" cy="324365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8528E85D-0211-4899-ADB3-3D64AC33D0F5}"/>
              </a:ext>
            </a:extLst>
          </p:cNvPr>
          <p:cNvCxnSpPr>
            <a:cxnSpLocks/>
          </p:cNvCxnSpPr>
          <p:nvPr/>
        </p:nvCxnSpPr>
        <p:spPr>
          <a:xfrm>
            <a:off x="2043723" y="2362940"/>
            <a:ext cx="0" cy="2076008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E1231218-AF5C-4D68-A7C3-33C63D5CAA39}"/>
              </a:ext>
            </a:extLst>
          </p:cNvPr>
          <p:cNvSpPr txBox="1"/>
          <p:nvPr/>
        </p:nvSpPr>
        <p:spPr>
          <a:xfrm rot="680172">
            <a:off x="1072100" y="3148857"/>
            <a:ext cx="107090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A=370cm</a:t>
            </a:r>
            <a:endParaRPr lang="tr-TR" sz="1600" b="1" dirty="0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2F13355-173C-4B6D-980B-BC5C71EDDA99}"/>
              </a:ext>
            </a:extLst>
          </p:cNvPr>
          <p:cNvSpPr txBox="1"/>
          <p:nvPr/>
        </p:nvSpPr>
        <p:spPr>
          <a:xfrm rot="16200000">
            <a:off x="1693888" y="3731266"/>
            <a:ext cx="9684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B=220cm</a:t>
            </a:r>
            <a:endParaRPr lang="tr-TR" sz="16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347F0B-1DE2-41FF-9F1D-3DCA6A321998}"/>
              </a:ext>
            </a:extLst>
          </p:cNvPr>
          <p:cNvSpPr txBox="1"/>
          <p:nvPr/>
        </p:nvSpPr>
        <p:spPr>
          <a:xfrm>
            <a:off x="3555269" y="1482020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/>
              <a:t>ÖNCESİ</a:t>
            </a:r>
            <a:endParaRPr lang="tr-TR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47F89-886B-478A-9C00-0C9065DC4A61}"/>
              </a:ext>
            </a:extLst>
          </p:cNvPr>
          <p:cNvSpPr txBox="1"/>
          <p:nvPr/>
        </p:nvSpPr>
        <p:spPr>
          <a:xfrm>
            <a:off x="7607232" y="2778416"/>
            <a:ext cx="109023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r-TR" sz="1600" b="1" dirty="0"/>
              <a:t>TOTAL:</a:t>
            </a:r>
            <a:br>
              <a:rPr lang="tr-TR" sz="1600" b="1" dirty="0"/>
            </a:br>
            <a:r>
              <a:rPr lang="tr-TR" sz="1600" b="1" dirty="0"/>
              <a:t>2 Item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56CD360-8A14-4510-87D5-154F93C23FA7}"/>
              </a:ext>
            </a:extLst>
          </p:cNvPr>
          <p:cNvSpPr txBox="1"/>
          <p:nvPr/>
        </p:nvSpPr>
        <p:spPr>
          <a:xfrm rot="829812">
            <a:off x="5442400" y="2865673"/>
            <a:ext cx="1656000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50" b="1" dirty="0"/>
              <a:t>1,5cm x 4,5cm x 0,2 cm</a:t>
            </a:r>
            <a:endParaRPr lang="tr-TR" sz="1100" b="1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08364CF-E79A-47E6-B73D-F7602CEC1E28}"/>
              </a:ext>
            </a:extLst>
          </p:cNvPr>
          <p:cNvSpPr txBox="1"/>
          <p:nvPr/>
        </p:nvSpPr>
        <p:spPr>
          <a:xfrm rot="1915165">
            <a:off x="6351400" y="5515976"/>
            <a:ext cx="1656000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50" b="1" dirty="0"/>
              <a:t>1,5cm x 4,5cm x 0,2 cm</a:t>
            </a:r>
            <a:endParaRPr lang="tr-TR" sz="1100" b="1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C772B6AB-CF20-3FEF-8C02-56571A1B3D5A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CB4C191F-54A0-433E-C006-5350F80EE9F6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6AC23A13-C485-4FE6-55E7-014F527DF2D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0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6BA9C60B-8E39-96A9-4A0C-D66C9CDC6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タイトル 4">
            <a:extLst>
              <a:ext uri="{FF2B5EF4-FFF2-40B4-BE49-F238E27FC236}">
                <a16:creationId xmlns:a16="http://schemas.microsoft.com/office/drawing/2014/main" id="{499E61D0-32D6-9B68-1E13-07814E253C71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4" name="テキスト プレースホルダー 2">
            <a:extLst>
              <a:ext uri="{FF2B5EF4-FFF2-40B4-BE49-F238E27FC236}">
                <a16:creationId xmlns:a16="http://schemas.microsoft.com/office/drawing/2014/main" id="{A72BC754-9150-BEF4-A48A-E5552C5CAEFC}"/>
              </a:ext>
            </a:extLst>
          </p:cNvPr>
          <p:cNvSpPr txBox="1">
            <a:spLocks/>
          </p:cNvSpPr>
          <p:nvPr/>
        </p:nvSpPr>
        <p:spPr bwMode="auto">
          <a:xfrm>
            <a:off x="1808116" y="1080965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Prosedürden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31BF37A-29DA-52E4-15E7-D0EA66421CF0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92A677D-5C8B-0A83-C8FD-EB85F2531F74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3" name="テキスト プレースホルダー 2">
            <a:extLst>
              <a:ext uri="{FF2B5EF4-FFF2-40B4-BE49-F238E27FC236}">
                <a16:creationId xmlns:a16="http://schemas.microsoft.com/office/drawing/2014/main" id="{D0B27ACC-E758-5E72-AC7D-82B593BBE65B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50323F-0A47-CAE0-C014-81024EF21A5C}"/>
              </a:ext>
            </a:extLst>
          </p:cNvPr>
          <p:cNvSpPr txBox="1"/>
          <p:nvPr/>
        </p:nvSpPr>
        <p:spPr>
          <a:xfrm>
            <a:off x="139256" y="6214316"/>
            <a:ext cx="5673413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Görseller</a:t>
            </a:r>
            <a:r>
              <a:rPr lang="en-GB" dirty="0"/>
              <a:t> ve </a:t>
            </a:r>
            <a:r>
              <a:rPr lang="en-GB" dirty="0" err="1"/>
              <a:t>uygulamalar</a:t>
            </a:r>
            <a:r>
              <a:rPr lang="en-GB" dirty="0"/>
              <a:t> </a:t>
            </a:r>
            <a:r>
              <a:rPr lang="en-GB" dirty="0" err="1"/>
              <a:t>örnek</a:t>
            </a:r>
            <a:r>
              <a:rPr lang="en-GB" dirty="0"/>
              <a:t> </a:t>
            </a:r>
            <a:r>
              <a:rPr lang="en-GB" dirty="0" err="1"/>
              <a:t>amaçlı</a:t>
            </a:r>
            <a:r>
              <a:rPr lang="en-GB" dirty="0"/>
              <a:t> </a:t>
            </a:r>
            <a:r>
              <a:rPr lang="en-GB" dirty="0" err="1"/>
              <a:t>paylaşılmıştır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679578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AFEADF91-DD31-4357-A441-85AEE7F1A7C9}"/>
              </a:ext>
            </a:extLst>
          </p:cNvPr>
          <p:cNvSpPr txBox="1"/>
          <p:nvPr/>
        </p:nvSpPr>
        <p:spPr>
          <a:xfrm>
            <a:off x="516174" y="5854385"/>
            <a:ext cx="3604638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1200" dirty="0"/>
              <a:t>4 </a:t>
            </a:r>
            <a:r>
              <a:rPr lang="en-US" sz="1200" dirty="0" err="1"/>
              <a:t>adet</a:t>
            </a:r>
            <a:r>
              <a:rPr lang="en-US" sz="1200" dirty="0"/>
              <a:t> “L Tipi” bracket </a:t>
            </a:r>
            <a:r>
              <a:rPr lang="en-US" sz="1200" dirty="0" err="1"/>
              <a:t>uygulanmalı</a:t>
            </a:r>
            <a:r>
              <a:rPr lang="en-US" sz="1200" dirty="0"/>
              <a:t>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BC379D1-216B-4BB2-95E4-D45254D6BDE0}"/>
              </a:ext>
            </a:extLst>
          </p:cNvPr>
          <p:cNvCxnSpPr>
            <a:cxnSpLocks/>
          </p:cNvCxnSpPr>
          <p:nvPr/>
        </p:nvCxnSpPr>
        <p:spPr>
          <a:xfrm>
            <a:off x="4559968" y="1709659"/>
            <a:ext cx="0" cy="4843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4334DC5-539D-4C7B-AF42-03AE60223DC9}"/>
              </a:ext>
            </a:extLst>
          </p:cNvPr>
          <p:cNvSpPr txBox="1"/>
          <p:nvPr/>
        </p:nvSpPr>
        <p:spPr>
          <a:xfrm>
            <a:off x="4047959" y="1340326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/>
              <a:t>SONRASI</a:t>
            </a:r>
            <a:endParaRPr lang="tr-TR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108819-3662-4782-BE94-4C0A0B64387A}"/>
              </a:ext>
            </a:extLst>
          </p:cNvPr>
          <p:cNvSpPr txBox="1"/>
          <p:nvPr/>
        </p:nvSpPr>
        <p:spPr>
          <a:xfrm>
            <a:off x="1687551" y="1739416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OPSİYON 1</a:t>
            </a:r>
            <a:endParaRPr lang="tr-TR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A4CD9-306F-4042-B3D3-510CEB6F18C6}"/>
              </a:ext>
            </a:extLst>
          </p:cNvPr>
          <p:cNvSpPr txBox="1"/>
          <p:nvPr/>
        </p:nvSpPr>
        <p:spPr>
          <a:xfrm>
            <a:off x="6194565" y="1738809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OPSİYON 2 </a:t>
            </a:r>
            <a:endParaRPr lang="tr-TR" b="1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75DC7AE-357D-483A-BEE4-09D7AEE177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02" y="2148504"/>
            <a:ext cx="1709348" cy="1516505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8AD4802B-C671-4106-A2DD-B6060A97068F}"/>
              </a:ext>
            </a:extLst>
          </p:cNvPr>
          <p:cNvSpPr/>
          <p:nvPr/>
        </p:nvSpPr>
        <p:spPr bwMode="auto">
          <a:xfrm rot="20861056">
            <a:off x="769574" y="2331366"/>
            <a:ext cx="1062877" cy="241586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B619433D-B1E3-4A25-B0E8-4F2C682DA51A}"/>
              </a:ext>
            </a:extLst>
          </p:cNvPr>
          <p:cNvCxnSpPr>
            <a:cxnSpLocks/>
            <a:stCxn id="43" idx="5"/>
            <a:endCxn id="90" idx="1"/>
          </p:cNvCxnSpPr>
          <p:nvPr/>
        </p:nvCxnSpPr>
        <p:spPr>
          <a:xfrm>
            <a:off x="1587974" y="3668854"/>
            <a:ext cx="1082281" cy="92201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>
            <a:extLst>
              <a:ext uri="{FF2B5EF4-FFF2-40B4-BE49-F238E27FC236}">
                <a16:creationId xmlns:a16="http://schemas.microsoft.com/office/drawing/2014/main" id="{0C7AD905-F2FC-48E1-A67A-339FBFFFEF9F}"/>
              </a:ext>
            </a:extLst>
          </p:cNvPr>
          <p:cNvSpPr/>
          <p:nvPr/>
        </p:nvSpPr>
        <p:spPr bwMode="auto">
          <a:xfrm rot="1698236">
            <a:off x="679883" y="3308787"/>
            <a:ext cx="1161444" cy="203833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9D0AE2F0-C36C-4AFA-8701-CF008EA6EEDA}"/>
              </a:ext>
            </a:extLst>
          </p:cNvPr>
          <p:cNvCxnSpPr>
            <a:cxnSpLocks/>
          </p:cNvCxnSpPr>
          <p:nvPr/>
        </p:nvCxnSpPr>
        <p:spPr>
          <a:xfrm>
            <a:off x="810724" y="2874970"/>
            <a:ext cx="836721" cy="176455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7613B799-0F62-48F4-976C-F9376E0F364A}"/>
              </a:ext>
            </a:extLst>
          </p:cNvPr>
          <p:cNvCxnSpPr>
            <a:cxnSpLocks/>
          </p:cNvCxnSpPr>
          <p:nvPr/>
        </p:nvCxnSpPr>
        <p:spPr>
          <a:xfrm flipH="1">
            <a:off x="1304676" y="2455106"/>
            <a:ext cx="19573" cy="952962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D9400F89-0A35-430F-86DC-1854F49A8D4A}"/>
              </a:ext>
            </a:extLst>
          </p:cNvPr>
          <p:cNvSpPr txBox="1"/>
          <p:nvPr/>
        </p:nvSpPr>
        <p:spPr>
          <a:xfrm rot="680172">
            <a:off x="610338" y="2922794"/>
            <a:ext cx="756000" cy="1800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A=370cm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FD9EE2-67C0-439E-9F81-0940117A8852}"/>
              </a:ext>
            </a:extLst>
          </p:cNvPr>
          <p:cNvSpPr txBox="1"/>
          <p:nvPr/>
        </p:nvSpPr>
        <p:spPr>
          <a:xfrm rot="16200000">
            <a:off x="1016676" y="3258967"/>
            <a:ext cx="756000" cy="1800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B=220cm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E23B88DA-3078-465A-BA14-2026688E1A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0254" y="2249034"/>
            <a:ext cx="1709348" cy="1516505"/>
          </a:xfrm>
          <a:prstGeom prst="rect">
            <a:avLst/>
          </a:prstGeom>
        </p:spPr>
      </p:pic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AC7151C6-28EA-483C-8B45-A34DEB09973A}"/>
              </a:ext>
            </a:extLst>
          </p:cNvPr>
          <p:cNvCxnSpPr>
            <a:cxnSpLocks/>
            <a:stCxn id="30" idx="5"/>
            <a:endCxn id="64" idx="1"/>
          </p:cNvCxnSpPr>
          <p:nvPr/>
        </p:nvCxnSpPr>
        <p:spPr>
          <a:xfrm>
            <a:off x="1686367" y="2455453"/>
            <a:ext cx="983887" cy="5518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5568F62B-4984-4EE1-A341-E267DCDAC368}"/>
              </a:ext>
            </a:extLst>
          </p:cNvPr>
          <p:cNvSpPr txBox="1"/>
          <p:nvPr/>
        </p:nvSpPr>
        <p:spPr>
          <a:xfrm>
            <a:off x="2712620" y="2308305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r-TR" sz="1000" dirty="0"/>
              <a:t>4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0A3B88A9-A56F-40F7-B923-A89114801DA3}"/>
              </a:ext>
            </a:extLst>
          </p:cNvPr>
          <p:cNvSpPr/>
          <p:nvPr/>
        </p:nvSpPr>
        <p:spPr bwMode="auto">
          <a:xfrm>
            <a:off x="3059942" y="3032555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65327D8-31B0-4F4B-8718-1F07D74F3D3C}"/>
              </a:ext>
            </a:extLst>
          </p:cNvPr>
          <p:cNvSpPr/>
          <p:nvPr/>
        </p:nvSpPr>
        <p:spPr bwMode="auto">
          <a:xfrm>
            <a:off x="3689420" y="3118694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AC98D922-894E-4809-9E75-D8F480E8B4E2}"/>
              </a:ext>
            </a:extLst>
          </p:cNvPr>
          <p:cNvSpPr/>
          <p:nvPr/>
        </p:nvSpPr>
        <p:spPr bwMode="auto">
          <a:xfrm>
            <a:off x="3364741" y="3070928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F45D074-BD9B-4F69-9246-C2EBECA20B62}"/>
              </a:ext>
            </a:extLst>
          </p:cNvPr>
          <p:cNvSpPr/>
          <p:nvPr/>
        </p:nvSpPr>
        <p:spPr bwMode="auto">
          <a:xfrm>
            <a:off x="4126739" y="3184956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90" name="Picture 89">
            <a:extLst>
              <a:ext uri="{FF2B5EF4-FFF2-40B4-BE49-F238E27FC236}">
                <a16:creationId xmlns:a16="http://schemas.microsoft.com/office/drawing/2014/main" id="{41EC3F0D-BC9C-4739-A1F3-F4AE4A54DB1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0255" y="3832611"/>
            <a:ext cx="1709347" cy="1516505"/>
          </a:xfrm>
          <a:prstGeom prst="rect">
            <a:avLst/>
          </a:prstGeom>
        </p:spPr>
      </p:pic>
      <p:sp>
        <p:nvSpPr>
          <p:cNvPr id="92" name="Oval 91">
            <a:extLst>
              <a:ext uri="{FF2B5EF4-FFF2-40B4-BE49-F238E27FC236}">
                <a16:creationId xmlns:a16="http://schemas.microsoft.com/office/drawing/2014/main" id="{696FB5F3-B54A-4117-B24D-FCC6F844D91D}"/>
              </a:ext>
            </a:extLst>
          </p:cNvPr>
          <p:cNvSpPr/>
          <p:nvPr/>
        </p:nvSpPr>
        <p:spPr bwMode="auto">
          <a:xfrm>
            <a:off x="2907542" y="4324641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0CDE6A2-FBE8-4695-B4C2-082E30F8DF2F}"/>
              </a:ext>
            </a:extLst>
          </p:cNvPr>
          <p:cNvSpPr/>
          <p:nvPr/>
        </p:nvSpPr>
        <p:spPr bwMode="auto">
          <a:xfrm>
            <a:off x="3563524" y="4583059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6A8C778-0237-465D-B078-B64B343D2D9B}"/>
              </a:ext>
            </a:extLst>
          </p:cNvPr>
          <p:cNvSpPr/>
          <p:nvPr/>
        </p:nvSpPr>
        <p:spPr bwMode="auto">
          <a:xfrm>
            <a:off x="3212341" y="4442526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DE2015B6-1C3D-494C-B4FF-D571EC332D7F}"/>
              </a:ext>
            </a:extLst>
          </p:cNvPr>
          <p:cNvSpPr/>
          <p:nvPr/>
        </p:nvSpPr>
        <p:spPr bwMode="auto">
          <a:xfrm>
            <a:off x="3974339" y="4755337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225F1670-A980-438F-B8D9-E177ADFF5346}"/>
              </a:ext>
            </a:extLst>
          </p:cNvPr>
          <p:cNvSpPr txBox="1"/>
          <p:nvPr/>
        </p:nvSpPr>
        <p:spPr>
          <a:xfrm>
            <a:off x="2703130" y="4941351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r-TR" sz="1000" dirty="0"/>
              <a:t>4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A8DBC49-73C3-48F9-B02C-24D8F0741F31}"/>
              </a:ext>
            </a:extLst>
          </p:cNvPr>
          <p:cNvSpPr txBox="1"/>
          <p:nvPr/>
        </p:nvSpPr>
        <p:spPr>
          <a:xfrm>
            <a:off x="779133" y="4388534"/>
            <a:ext cx="109023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r-TR" sz="1600" b="1" dirty="0"/>
              <a:t>TOTAL:</a:t>
            </a:r>
            <a:br>
              <a:rPr lang="tr-TR" sz="1600" b="1" dirty="0"/>
            </a:br>
            <a:r>
              <a:rPr lang="en-US" sz="1600" b="1" dirty="0"/>
              <a:t>8</a:t>
            </a:r>
            <a:r>
              <a:rPr lang="tr-TR" sz="1600" b="1" dirty="0"/>
              <a:t> Item</a:t>
            </a:r>
          </a:p>
        </p:txBody>
      </p:sp>
      <p:pic>
        <p:nvPicPr>
          <p:cNvPr id="98" name="Picture 97">
            <a:extLst>
              <a:ext uri="{FF2B5EF4-FFF2-40B4-BE49-F238E27FC236}">
                <a16:creationId xmlns:a16="http://schemas.microsoft.com/office/drawing/2014/main" id="{42795276-B30B-4BA5-ACEF-88B0F7211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2066" y="2155132"/>
            <a:ext cx="1709348" cy="1516505"/>
          </a:xfrm>
          <a:prstGeom prst="rect">
            <a:avLst/>
          </a:prstGeom>
        </p:spPr>
      </p:pic>
      <p:sp>
        <p:nvSpPr>
          <p:cNvPr id="99" name="Oval 98">
            <a:extLst>
              <a:ext uri="{FF2B5EF4-FFF2-40B4-BE49-F238E27FC236}">
                <a16:creationId xmlns:a16="http://schemas.microsoft.com/office/drawing/2014/main" id="{78D57DB3-3019-4B32-9FA9-5BA134BBA467}"/>
              </a:ext>
            </a:extLst>
          </p:cNvPr>
          <p:cNvSpPr/>
          <p:nvPr/>
        </p:nvSpPr>
        <p:spPr bwMode="auto">
          <a:xfrm rot="20861056">
            <a:off x="5321638" y="2337994"/>
            <a:ext cx="1062877" cy="241586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D80E41A0-01E9-413E-88FE-81FC586597A9}"/>
              </a:ext>
            </a:extLst>
          </p:cNvPr>
          <p:cNvCxnSpPr>
            <a:cxnSpLocks/>
            <a:stCxn id="101" idx="5"/>
            <a:endCxn id="115" idx="1"/>
          </p:cNvCxnSpPr>
          <p:nvPr/>
        </p:nvCxnSpPr>
        <p:spPr>
          <a:xfrm>
            <a:off x="6140038" y="3675482"/>
            <a:ext cx="1078723" cy="9128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Oval 100">
            <a:extLst>
              <a:ext uri="{FF2B5EF4-FFF2-40B4-BE49-F238E27FC236}">
                <a16:creationId xmlns:a16="http://schemas.microsoft.com/office/drawing/2014/main" id="{3CA0B4A2-764D-4C74-8EDF-CC4E089212C3}"/>
              </a:ext>
            </a:extLst>
          </p:cNvPr>
          <p:cNvSpPr/>
          <p:nvPr/>
        </p:nvSpPr>
        <p:spPr bwMode="auto">
          <a:xfrm rot="1698236">
            <a:off x="5231947" y="3315415"/>
            <a:ext cx="1161444" cy="203833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E6542266-C5AE-4DC3-85C7-23A17DF971C9}"/>
              </a:ext>
            </a:extLst>
          </p:cNvPr>
          <p:cNvCxnSpPr>
            <a:cxnSpLocks/>
          </p:cNvCxnSpPr>
          <p:nvPr/>
        </p:nvCxnSpPr>
        <p:spPr>
          <a:xfrm>
            <a:off x="5362788" y="2881598"/>
            <a:ext cx="836721" cy="176455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37C27AEF-E454-4AAB-A699-244109246EA4}"/>
              </a:ext>
            </a:extLst>
          </p:cNvPr>
          <p:cNvCxnSpPr>
            <a:cxnSpLocks/>
          </p:cNvCxnSpPr>
          <p:nvPr/>
        </p:nvCxnSpPr>
        <p:spPr>
          <a:xfrm flipH="1">
            <a:off x="5856740" y="2461734"/>
            <a:ext cx="19573" cy="952962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FF8370CD-973C-45B5-BD7C-36ABBAB8165A}"/>
              </a:ext>
            </a:extLst>
          </p:cNvPr>
          <p:cNvSpPr txBox="1"/>
          <p:nvPr/>
        </p:nvSpPr>
        <p:spPr>
          <a:xfrm rot="680172">
            <a:off x="5162402" y="2929422"/>
            <a:ext cx="756000" cy="1800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A=370cm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46228261-9538-49C7-8E95-DC400F4BE125}"/>
              </a:ext>
            </a:extLst>
          </p:cNvPr>
          <p:cNvSpPr txBox="1"/>
          <p:nvPr/>
        </p:nvSpPr>
        <p:spPr>
          <a:xfrm rot="16200000">
            <a:off x="5568740" y="3265595"/>
            <a:ext cx="756000" cy="1800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B=220cm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pic>
        <p:nvPicPr>
          <p:cNvPr id="106" name="Picture 105">
            <a:extLst>
              <a:ext uri="{FF2B5EF4-FFF2-40B4-BE49-F238E27FC236}">
                <a16:creationId xmlns:a16="http://schemas.microsoft.com/office/drawing/2014/main" id="{6EA494D7-D77B-4523-8B67-1263C02305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318" y="2255662"/>
            <a:ext cx="1709348" cy="1516505"/>
          </a:xfrm>
          <a:prstGeom prst="rect">
            <a:avLst/>
          </a:prstGeom>
        </p:spPr>
      </p:pic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2468CA9-6368-4D51-A2EB-327D5C30A3F1}"/>
              </a:ext>
            </a:extLst>
          </p:cNvPr>
          <p:cNvCxnSpPr>
            <a:cxnSpLocks/>
            <a:stCxn id="99" idx="5"/>
            <a:endCxn id="106" idx="1"/>
          </p:cNvCxnSpPr>
          <p:nvPr/>
        </p:nvCxnSpPr>
        <p:spPr>
          <a:xfrm>
            <a:off x="6238431" y="2462081"/>
            <a:ext cx="983887" cy="5518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AC2A8609-51D4-4BE8-AF2F-92E9393EA9E6}"/>
              </a:ext>
            </a:extLst>
          </p:cNvPr>
          <p:cNvSpPr txBox="1"/>
          <p:nvPr/>
        </p:nvSpPr>
        <p:spPr>
          <a:xfrm>
            <a:off x="7264684" y="2314933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r-TR" sz="1000" dirty="0"/>
              <a:t>4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85AC550A-55DD-4DFA-B6A4-B6D083596433}"/>
              </a:ext>
            </a:extLst>
          </p:cNvPr>
          <p:cNvSpPr/>
          <p:nvPr/>
        </p:nvSpPr>
        <p:spPr bwMode="auto">
          <a:xfrm>
            <a:off x="7612006" y="3039183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0E841F27-992C-4228-8306-6E9F329E5E1B}"/>
              </a:ext>
            </a:extLst>
          </p:cNvPr>
          <p:cNvSpPr/>
          <p:nvPr/>
        </p:nvSpPr>
        <p:spPr bwMode="auto">
          <a:xfrm>
            <a:off x="8241484" y="3125322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C5D66C52-EF76-4001-A5BA-F743BE9237EF}"/>
              </a:ext>
            </a:extLst>
          </p:cNvPr>
          <p:cNvSpPr/>
          <p:nvPr/>
        </p:nvSpPr>
        <p:spPr bwMode="auto">
          <a:xfrm>
            <a:off x="7916805" y="3077556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A1EED54F-0593-4861-BC25-869549252C13}"/>
              </a:ext>
            </a:extLst>
          </p:cNvPr>
          <p:cNvSpPr/>
          <p:nvPr/>
        </p:nvSpPr>
        <p:spPr bwMode="auto">
          <a:xfrm>
            <a:off x="8678803" y="3191584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E7B5260-BD1D-4093-97AB-39BA9144BFD2}"/>
              </a:ext>
            </a:extLst>
          </p:cNvPr>
          <p:cNvSpPr txBox="1"/>
          <p:nvPr/>
        </p:nvSpPr>
        <p:spPr>
          <a:xfrm>
            <a:off x="5331197" y="4395162"/>
            <a:ext cx="109023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r-TR" sz="1600" b="1" dirty="0"/>
              <a:t>TOTAL:</a:t>
            </a:r>
            <a:br>
              <a:rPr lang="tr-TR" sz="1600" b="1" dirty="0"/>
            </a:br>
            <a:r>
              <a:rPr lang="en-US" sz="1600" b="1" dirty="0"/>
              <a:t>6</a:t>
            </a:r>
            <a:r>
              <a:rPr lang="tr-TR" sz="1600" b="1" dirty="0"/>
              <a:t> Item</a:t>
            </a:r>
          </a:p>
        </p:txBody>
      </p:sp>
      <p:pic>
        <p:nvPicPr>
          <p:cNvPr id="115" name="Picture 114">
            <a:extLst>
              <a:ext uri="{FF2B5EF4-FFF2-40B4-BE49-F238E27FC236}">
                <a16:creationId xmlns:a16="http://schemas.microsoft.com/office/drawing/2014/main" id="{4860DEDB-0E0E-47C0-AA8C-307021633B4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8761" y="3835039"/>
            <a:ext cx="1711845" cy="1506524"/>
          </a:xfrm>
          <a:prstGeom prst="rect">
            <a:avLst/>
          </a:prstGeom>
        </p:spPr>
      </p:pic>
      <p:sp>
        <p:nvSpPr>
          <p:cNvPr id="117" name="Oval 116">
            <a:extLst>
              <a:ext uri="{FF2B5EF4-FFF2-40B4-BE49-F238E27FC236}">
                <a16:creationId xmlns:a16="http://schemas.microsoft.com/office/drawing/2014/main" id="{9CBEA9C3-0403-4465-92EC-8D855F0656C1}"/>
              </a:ext>
            </a:extLst>
          </p:cNvPr>
          <p:cNvSpPr/>
          <p:nvPr/>
        </p:nvSpPr>
        <p:spPr bwMode="auto">
          <a:xfrm>
            <a:off x="8128833" y="4549933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EEDDE12B-1A44-4078-B289-167FE2A46B41}"/>
              </a:ext>
            </a:extLst>
          </p:cNvPr>
          <p:cNvSpPr txBox="1"/>
          <p:nvPr/>
        </p:nvSpPr>
        <p:spPr>
          <a:xfrm>
            <a:off x="7258401" y="4936198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dirty="0"/>
              <a:t>2</a:t>
            </a:r>
            <a:r>
              <a:rPr lang="tr-TR" sz="1000" dirty="0"/>
              <a:t>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BF7FF7AF-5B44-D4F0-8E62-F0196A77BD16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C7E51F3C-2EA9-9CD3-A9CE-6EC826D99140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34D62742-469C-83F2-AE84-2998B00C969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9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1CBD69D9-3775-5D32-06BA-DAD0C074E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4">
            <a:extLst>
              <a:ext uri="{FF2B5EF4-FFF2-40B4-BE49-F238E27FC236}">
                <a16:creationId xmlns:a16="http://schemas.microsoft.com/office/drawing/2014/main" id="{E48F51C4-176B-237A-D048-BC8077F22B0E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3" name="テキスト プレースホルダー 2">
            <a:extLst>
              <a:ext uri="{FF2B5EF4-FFF2-40B4-BE49-F238E27FC236}">
                <a16:creationId xmlns:a16="http://schemas.microsoft.com/office/drawing/2014/main" id="{938BC923-AF13-B655-14A9-D953E579A4BE}"/>
              </a:ext>
            </a:extLst>
          </p:cNvPr>
          <p:cNvSpPr txBox="1">
            <a:spLocks/>
          </p:cNvSpPr>
          <p:nvPr/>
        </p:nvSpPr>
        <p:spPr bwMode="auto">
          <a:xfrm>
            <a:off x="1808116" y="1080965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Prosedürden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6F8301D-A980-D053-9D0A-0A0023987FA3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1018FCB-0A77-4DC8-6914-B2753FBFE291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6" name="テキスト プレースホルダー 2">
            <a:extLst>
              <a:ext uri="{FF2B5EF4-FFF2-40B4-BE49-F238E27FC236}">
                <a16:creationId xmlns:a16="http://schemas.microsoft.com/office/drawing/2014/main" id="{AB4B86D9-2180-9C80-3AFA-371518256905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B4615F-4690-F9C1-C77A-725F5E843410}"/>
              </a:ext>
            </a:extLst>
          </p:cNvPr>
          <p:cNvSpPr txBox="1"/>
          <p:nvPr/>
        </p:nvSpPr>
        <p:spPr>
          <a:xfrm>
            <a:off x="4928055" y="5885688"/>
            <a:ext cx="3604638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1200" dirty="0"/>
              <a:t>4 </a:t>
            </a:r>
            <a:r>
              <a:rPr lang="en-US" sz="1200" dirty="0" err="1"/>
              <a:t>adet</a:t>
            </a:r>
            <a:r>
              <a:rPr lang="en-US" sz="1200" dirty="0"/>
              <a:t> “L Tipi” bracket </a:t>
            </a:r>
            <a:r>
              <a:rPr lang="en-US" sz="1200" dirty="0" err="1"/>
              <a:t>uygulanmalı</a:t>
            </a:r>
            <a:r>
              <a:rPr lang="en-US" sz="1200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25C316-FBB6-E728-A474-59A75B51C91E}"/>
              </a:ext>
            </a:extLst>
          </p:cNvPr>
          <p:cNvSpPr txBox="1"/>
          <p:nvPr/>
        </p:nvSpPr>
        <p:spPr>
          <a:xfrm>
            <a:off x="139256" y="6214316"/>
            <a:ext cx="5673413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Görseller</a:t>
            </a:r>
            <a:r>
              <a:rPr lang="en-GB" dirty="0"/>
              <a:t> ve </a:t>
            </a:r>
            <a:r>
              <a:rPr lang="en-GB" dirty="0" err="1"/>
              <a:t>uygulamalar</a:t>
            </a:r>
            <a:r>
              <a:rPr lang="en-GB" dirty="0"/>
              <a:t> </a:t>
            </a:r>
            <a:r>
              <a:rPr lang="en-GB" dirty="0" err="1"/>
              <a:t>örnek</a:t>
            </a:r>
            <a:r>
              <a:rPr lang="en-GB" dirty="0"/>
              <a:t> </a:t>
            </a:r>
            <a:r>
              <a:rPr lang="en-GB" dirty="0" err="1"/>
              <a:t>amaçlı</a:t>
            </a:r>
            <a:r>
              <a:rPr lang="en-GB" dirty="0"/>
              <a:t> </a:t>
            </a:r>
            <a:r>
              <a:rPr lang="en-GB" dirty="0" err="1"/>
              <a:t>paylaşılmıştır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470091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347F0B-1DE2-41FF-9F1D-3DCA6A321998}"/>
              </a:ext>
            </a:extLst>
          </p:cNvPr>
          <p:cNvSpPr txBox="1"/>
          <p:nvPr/>
        </p:nvSpPr>
        <p:spPr>
          <a:xfrm>
            <a:off x="3479458" y="1606062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/>
              <a:t>ÖNCESİ</a:t>
            </a:r>
            <a:endParaRPr lang="tr-TR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47F89-886B-478A-9C00-0C9065DC4A61}"/>
              </a:ext>
            </a:extLst>
          </p:cNvPr>
          <p:cNvSpPr txBox="1"/>
          <p:nvPr/>
        </p:nvSpPr>
        <p:spPr>
          <a:xfrm>
            <a:off x="7586147" y="2841276"/>
            <a:ext cx="109023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r-TR" sz="1600" b="1" dirty="0"/>
              <a:t>TOTAL:</a:t>
            </a:r>
            <a:br>
              <a:rPr lang="tr-TR" sz="1600" b="1" dirty="0"/>
            </a:br>
            <a:r>
              <a:rPr lang="tr-TR" sz="1600" b="1" dirty="0"/>
              <a:t>2 Item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781EEE-3ECD-4751-9881-49360F2BCE5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378" y="1974806"/>
            <a:ext cx="3180521" cy="282229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1AADB672-BE88-4B37-8902-DE989FC10AC1}"/>
              </a:ext>
            </a:extLst>
          </p:cNvPr>
          <p:cNvSpPr/>
          <p:nvPr/>
        </p:nvSpPr>
        <p:spPr bwMode="auto">
          <a:xfrm>
            <a:off x="2308171" y="3272846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20F3EDF-326D-4FAB-9471-177E5D2B3B80}"/>
              </a:ext>
            </a:extLst>
          </p:cNvPr>
          <p:cNvSpPr/>
          <p:nvPr/>
        </p:nvSpPr>
        <p:spPr bwMode="auto">
          <a:xfrm>
            <a:off x="1467319" y="2997197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9FA7111-A88F-40DC-A1F0-FEA91484A498}"/>
              </a:ext>
            </a:extLst>
          </p:cNvPr>
          <p:cNvCxnSpPr>
            <a:cxnSpLocks/>
          </p:cNvCxnSpPr>
          <p:nvPr/>
        </p:nvCxnSpPr>
        <p:spPr>
          <a:xfrm>
            <a:off x="1368056" y="3168512"/>
            <a:ext cx="788958" cy="193563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D8A77D74-075B-431D-900D-0CB6A92DBE49}"/>
              </a:ext>
            </a:extLst>
          </p:cNvPr>
          <p:cNvCxnSpPr>
            <a:cxnSpLocks/>
          </p:cNvCxnSpPr>
          <p:nvPr/>
        </p:nvCxnSpPr>
        <p:spPr>
          <a:xfrm>
            <a:off x="1790626" y="2222343"/>
            <a:ext cx="0" cy="2279465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E078363E-5F37-46F3-B19F-9BA43987285A}"/>
              </a:ext>
            </a:extLst>
          </p:cNvPr>
          <p:cNvSpPr txBox="1"/>
          <p:nvPr/>
        </p:nvSpPr>
        <p:spPr>
          <a:xfrm rot="680172">
            <a:off x="1210931" y="3211717"/>
            <a:ext cx="107090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A=100cm</a:t>
            </a:r>
            <a:endParaRPr lang="tr-TR" sz="16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410626C-A2D1-4751-B7DB-4FBE580CBD97}"/>
              </a:ext>
            </a:extLst>
          </p:cNvPr>
          <p:cNvSpPr txBox="1"/>
          <p:nvPr/>
        </p:nvSpPr>
        <p:spPr>
          <a:xfrm rot="16200000">
            <a:off x="1384539" y="3836599"/>
            <a:ext cx="9684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B=170cm</a:t>
            </a:r>
            <a:endParaRPr lang="tr-TR" sz="1600" b="1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F728707-122E-45ED-B90A-CB24C7CF952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310" y="4501808"/>
            <a:ext cx="2548929" cy="190794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34F8E21-7F51-4FCC-9045-094B38EC3BB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605" y="1969315"/>
            <a:ext cx="2547660" cy="1919338"/>
          </a:xfrm>
          <a:prstGeom prst="rect">
            <a:avLst/>
          </a:prstGeom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E0AED88D-B0A8-4A09-8CF8-03976B01B949}"/>
              </a:ext>
            </a:extLst>
          </p:cNvPr>
          <p:cNvSpPr/>
          <p:nvPr/>
        </p:nvSpPr>
        <p:spPr bwMode="auto">
          <a:xfrm>
            <a:off x="5345462" y="3013168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8FFF310-E8DA-48CB-A8FA-ED320AF71556}"/>
              </a:ext>
            </a:extLst>
          </p:cNvPr>
          <p:cNvSpPr/>
          <p:nvPr/>
        </p:nvSpPr>
        <p:spPr bwMode="auto">
          <a:xfrm>
            <a:off x="7416187" y="5465732"/>
            <a:ext cx="300790" cy="27564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C847BDC-1961-4D32-A21A-B8F880D47F06}"/>
              </a:ext>
            </a:extLst>
          </p:cNvPr>
          <p:cNvSpPr txBox="1"/>
          <p:nvPr/>
        </p:nvSpPr>
        <p:spPr>
          <a:xfrm>
            <a:off x="4517461" y="2725460"/>
            <a:ext cx="1656000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50" b="1" dirty="0">
                <a:solidFill>
                  <a:schemeClr val="bg1"/>
                </a:solidFill>
              </a:rPr>
              <a:t>1,5cm x 2,5cm x 0,2 cm</a:t>
            </a:r>
            <a:endParaRPr lang="tr-TR" sz="1100" b="1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4CC9B23-7D43-4681-AE51-E4E175DD4A71}"/>
              </a:ext>
            </a:extLst>
          </p:cNvPr>
          <p:cNvSpPr txBox="1"/>
          <p:nvPr/>
        </p:nvSpPr>
        <p:spPr>
          <a:xfrm rot="1346157">
            <a:off x="6732033" y="5184029"/>
            <a:ext cx="1656000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50" b="1" dirty="0"/>
              <a:t>1,5cm x 2,5cm x 0,2 cm</a:t>
            </a:r>
            <a:endParaRPr lang="tr-TR" sz="1100" b="1" dirty="0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98AC266F-F53C-4B18-83FA-5E9DAB69B80D}"/>
              </a:ext>
            </a:extLst>
          </p:cNvPr>
          <p:cNvCxnSpPr>
            <a:cxnSpLocks/>
            <a:stCxn id="38" idx="6"/>
            <a:endCxn id="48" idx="2"/>
          </p:cNvCxnSpPr>
          <p:nvPr/>
        </p:nvCxnSpPr>
        <p:spPr>
          <a:xfrm>
            <a:off x="1768109" y="3135022"/>
            <a:ext cx="3577353" cy="1597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070FB9A7-74C1-4834-811F-ADFE1BDC4B1A}"/>
              </a:ext>
            </a:extLst>
          </p:cNvPr>
          <p:cNvCxnSpPr>
            <a:cxnSpLocks/>
            <a:stCxn id="33" idx="5"/>
            <a:endCxn id="49" idx="1"/>
          </p:cNvCxnSpPr>
          <p:nvPr/>
        </p:nvCxnSpPr>
        <p:spPr>
          <a:xfrm>
            <a:off x="2564911" y="3508127"/>
            <a:ext cx="4895326" cy="19979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27">
            <a:extLst>
              <a:ext uri="{FF2B5EF4-FFF2-40B4-BE49-F238E27FC236}">
                <a16:creationId xmlns:a16="http://schemas.microsoft.com/office/drawing/2014/main" id="{A0283F99-87FD-AA44-821D-9E98CA5A4401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5C5B3FF6-5FC8-90B2-EB03-51FB312EC709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A8B8E623-F8CD-9889-61E9-C52B00C304C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0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4B9729B7-C123-20D0-6D70-52A77E006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D34D569-C18F-D5DD-C03F-767F5438D487}"/>
              </a:ext>
            </a:extLst>
          </p:cNvPr>
          <p:cNvSpPr txBox="1">
            <a:spLocks/>
          </p:cNvSpPr>
          <p:nvPr/>
        </p:nvSpPr>
        <p:spPr bwMode="auto">
          <a:xfrm>
            <a:off x="1808116" y="1080965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Prosedürden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DA89087-BA61-DB4B-1D2F-A4ED512608D5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C544170-63A3-6103-B3EE-AAE8375D2F75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2" name="テキスト プレースホルダー 2">
            <a:extLst>
              <a:ext uri="{FF2B5EF4-FFF2-40B4-BE49-F238E27FC236}">
                <a16:creationId xmlns:a16="http://schemas.microsoft.com/office/drawing/2014/main" id="{D127210B-C361-6B28-6C70-84119FD953D6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3" name="タイトル 4">
            <a:extLst>
              <a:ext uri="{FF2B5EF4-FFF2-40B4-BE49-F238E27FC236}">
                <a16:creationId xmlns:a16="http://schemas.microsoft.com/office/drawing/2014/main" id="{50BBA4AC-469D-1E21-4D38-8C765B0CA7A9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4557CA-C62A-E05D-7E8F-DC2F797D140B}"/>
              </a:ext>
            </a:extLst>
          </p:cNvPr>
          <p:cNvSpPr txBox="1"/>
          <p:nvPr/>
        </p:nvSpPr>
        <p:spPr>
          <a:xfrm>
            <a:off x="139256" y="6214316"/>
            <a:ext cx="5673413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Görseller</a:t>
            </a:r>
            <a:r>
              <a:rPr lang="en-GB" dirty="0"/>
              <a:t> ve </a:t>
            </a:r>
            <a:r>
              <a:rPr lang="en-GB" dirty="0" err="1"/>
              <a:t>uygulamalar</a:t>
            </a:r>
            <a:r>
              <a:rPr lang="en-GB" dirty="0"/>
              <a:t> </a:t>
            </a:r>
            <a:r>
              <a:rPr lang="en-GB" dirty="0" err="1"/>
              <a:t>örnek</a:t>
            </a:r>
            <a:r>
              <a:rPr lang="en-GB" dirty="0"/>
              <a:t> </a:t>
            </a:r>
            <a:r>
              <a:rPr lang="en-GB" dirty="0" err="1"/>
              <a:t>amaçlı</a:t>
            </a:r>
            <a:r>
              <a:rPr lang="en-GB" dirty="0"/>
              <a:t> </a:t>
            </a:r>
            <a:r>
              <a:rPr lang="en-GB" dirty="0" err="1"/>
              <a:t>paylaşılmıştır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630959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BC379D1-216B-4BB2-95E4-D45254D6BDE0}"/>
              </a:ext>
            </a:extLst>
          </p:cNvPr>
          <p:cNvCxnSpPr>
            <a:cxnSpLocks/>
          </p:cNvCxnSpPr>
          <p:nvPr/>
        </p:nvCxnSpPr>
        <p:spPr>
          <a:xfrm>
            <a:off x="4557068" y="1709659"/>
            <a:ext cx="0" cy="48430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4334DC5-539D-4C7B-AF42-03AE60223DC9}"/>
              </a:ext>
            </a:extLst>
          </p:cNvPr>
          <p:cNvSpPr txBox="1"/>
          <p:nvPr/>
        </p:nvSpPr>
        <p:spPr>
          <a:xfrm>
            <a:off x="4015993" y="1340326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SONRASI</a:t>
            </a:r>
            <a:endParaRPr lang="tr-TR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108819-3662-4782-BE94-4C0A0B64387A}"/>
              </a:ext>
            </a:extLst>
          </p:cNvPr>
          <p:cNvSpPr txBox="1"/>
          <p:nvPr/>
        </p:nvSpPr>
        <p:spPr>
          <a:xfrm>
            <a:off x="1684651" y="1739416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/>
              <a:t>OPTION 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6A4CD9-306F-4042-B3D3-510CEB6F18C6}"/>
              </a:ext>
            </a:extLst>
          </p:cNvPr>
          <p:cNvSpPr txBox="1"/>
          <p:nvPr/>
        </p:nvSpPr>
        <p:spPr>
          <a:xfrm>
            <a:off x="6191665" y="1738809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/>
              <a:t>OPTION 2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A8DBC49-73C3-48F9-B02C-24D8F0741F31}"/>
              </a:ext>
            </a:extLst>
          </p:cNvPr>
          <p:cNvSpPr txBox="1"/>
          <p:nvPr/>
        </p:nvSpPr>
        <p:spPr>
          <a:xfrm>
            <a:off x="776233" y="4388534"/>
            <a:ext cx="109023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r-TR" sz="1600" b="1" dirty="0"/>
              <a:t>TOTAL:</a:t>
            </a:r>
            <a:br>
              <a:rPr lang="tr-TR" sz="1600" b="1" dirty="0"/>
            </a:br>
            <a:r>
              <a:rPr lang="en-US" sz="1600" b="1" dirty="0"/>
              <a:t>4</a:t>
            </a:r>
            <a:r>
              <a:rPr lang="tr-TR" sz="1600" b="1" dirty="0"/>
              <a:t> Item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1E7B5260-BD1D-4093-97AB-39BA9144BFD2}"/>
              </a:ext>
            </a:extLst>
          </p:cNvPr>
          <p:cNvSpPr txBox="1"/>
          <p:nvPr/>
        </p:nvSpPr>
        <p:spPr>
          <a:xfrm>
            <a:off x="5328297" y="4395162"/>
            <a:ext cx="1090231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tr-TR" sz="1600" b="1" dirty="0"/>
              <a:t>TOTAL:</a:t>
            </a:r>
            <a:br>
              <a:rPr lang="tr-TR" sz="1600" b="1" dirty="0"/>
            </a:br>
            <a:r>
              <a:rPr lang="en-US" sz="1600" b="1" dirty="0"/>
              <a:t>4</a:t>
            </a:r>
            <a:r>
              <a:rPr lang="tr-TR" sz="1600" b="1" dirty="0"/>
              <a:t> Item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CF3EDDAF-B904-4A8F-9B1B-E151A145A50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843" y="2148504"/>
            <a:ext cx="1709348" cy="1509877"/>
          </a:xfrm>
          <a:prstGeom prst="rect">
            <a:avLst/>
          </a:prstGeom>
        </p:spPr>
      </p:pic>
      <p:sp>
        <p:nvSpPr>
          <p:cNvPr id="63" name="Oval 62">
            <a:extLst>
              <a:ext uri="{FF2B5EF4-FFF2-40B4-BE49-F238E27FC236}">
                <a16:creationId xmlns:a16="http://schemas.microsoft.com/office/drawing/2014/main" id="{70F84B9B-1BBA-4601-AEB2-560453B50715}"/>
              </a:ext>
            </a:extLst>
          </p:cNvPr>
          <p:cNvSpPr/>
          <p:nvPr/>
        </p:nvSpPr>
        <p:spPr bwMode="auto">
          <a:xfrm rot="21419386">
            <a:off x="824919" y="2202193"/>
            <a:ext cx="780890" cy="21288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8FD18614-B187-45BD-898C-49833A99803F}"/>
              </a:ext>
            </a:extLst>
          </p:cNvPr>
          <p:cNvCxnSpPr>
            <a:cxnSpLocks/>
            <a:stCxn id="68" idx="6"/>
          </p:cNvCxnSpPr>
          <p:nvPr/>
        </p:nvCxnSpPr>
        <p:spPr>
          <a:xfrm>
            <a:off x="1557301" y="3584584"/>
            <a:ext cx="1110054" cy="10062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val 67">
            <a:extLst>
              <a:ext uri="{FF2B5EF4-FFF2-40B4-BE49-F238E27FC236}">
                <a16:creationId xmlns:a16="http://schemas.microsoft.com/office/drawing/2014/main" id="{01F4AA49-A625-484C-9992-FD8423F009C0}"/>
              </a:ext>
            </a:extLst>
          </p:cNvPr>
          <p:cNvSpPr/>
          <p:nvPr/>
        </p:nvSpPr>
        <p:spPr bwMode="auto">
          <a:xfrm rot="1698236">
            <a:off x="842325" y="3291350"/>
            <a:ext cx="760433" cy="22590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B8B22379-C980-4A2D-86C0-57404448426B}"/>
              </a:ext>
            </a:extLst>
          </p:cNvPr>
          <p:cNvCxnSpPr>
            <a:cxnSpLocks/>
          </p:cNvCxnSpPr>
          <p:nvPr/>
        </p:nvCxnSpPr>
        <p:spPr>
          <a:xfrm>
            <a:off x="930051" y="2768648"/>
            <a:ext cx="575531" cy="133732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E9B9389E-C784-4301-8BEA-5241FAF416E2}"/>
              </a:ext>
            </a:extLst>
          </p:cNvPr>
          <p:cNvCxnSpPr>
            <a:cxnSpLocks/>
          </p:cNvCxnSpPr>
          <p:nvPr/>
        </p:nvCxnSpPr>
        <p:spPr>
          <a:xfrm flipH="1">
            <a:off x="1191596" y="2297707"/>
            <a:ext cx="22189" cy="1170664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ED0E85E3-C0E0-489F-8C74-16ACF81D0C0D}"/>
              </a:ext>
            </a:extLst>
          </p:cNvPr>
          <p:cNvSpPr txBox="1"/>
          <p:nvPr/>
        </p:nvSpPr>
        <p:spPr>
          <a:xfrm rot="680172">
            <a:off x="819480" y="2808084"/>
            <a:ext cx="756000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A=100cm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42679F9-5209-4827-AF33-6503E86D0244}"/>
              </a:ext>
            </a:extLst>
          </p:cNvPr>
          <p:cNvSpPr txBox="1"/>
          <p:nvPr/>
        </p:nvSpPr>
        <p:spPr>
          <a:xfrm rot="16200000">
            <a:off x="936708" y="3225857"/>
            <a:ext cx="756000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B=170cm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67964A53-FEA9-4BBB-9AEB-7E9B3DAE44BC}"/>
              </a:ext>
            </a:extLst>
          </p:cNvPr>
          <p:cNvCxnSpPr>
            <a:cxnSpLocks/>
            <a:stCxn id="63" idx="6"/>
            <a:endCxn id="16" idx="1"/>
          </p:cNvCxnSpPr>
          <p:nvPr/>
        </p:nvCxnSpPr>
        <p:spPr>
          <a:xfrm>
            <a:off x="1605270" y="2288129"/>
            <a:ext cx="1047873" cy="72061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A4E8656C-6756-4041-AA0A-A81B3D76D66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143" y="2255663"/>
            <a:ext cx="1720001" cy="1506166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4C1A2576-EB4A-4C6C-8051-DF620405CBEC}"/>
              </a:ext>
            </a:extLst>
          </p:cNvPr>
          <p:cNvSpPr txBox="1"/>
          <p:nvPr/>
        </p:nvSpPr>
        <p:spPr>
          <a:xfrm>
            <a:off x="2709720" y="2308305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dirty="0"/>
              <a:t>2</a:t>
            </a:r>
            <a:r>
              <a:rPr lang="tr-TR" sz="1000" dirty="0"/>
              <a:t>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F844D58D-77C2-41A2-BA17-4C6D09F057FF}"/>
              </a:ext>
            </a:extLst>
          </p:cNvPr>
          <p:cNvSpPr/>
          <p:nvPr/>
        </p:nvSpPr>
        <p:spPr bwMode="auto">
          <a:xfrm>
            <a:off x="3255823" y="2794015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1AA9AAFD-C4A5-4D68-A4BB-A1348809EFDE}"/>
              </a:ext>
            </a:extLst>
          </p:cNvPr>
          <p:cNvSpPr/>
          <p:nvPr/>
        </p:nvSpPr>
        <p:spPr bwMode="auto">
          <a:xfrm>
            <a:off x="3964814" y="2853649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228DF56-F372-4FD8-A5A7-DE23BBCB799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556" y="3832611"/>
            <a:ext cx="1717588" cy="1508952"/>
          </a:xfrm>
          <a:prstGeom prst="rect">
            <a:avLst/>
          </a:prstGeom>
        </p:spPr>
      </p:pic>
      <p:sp>
        <p:nvSpPr>
          <p:cNvPr id="89" name="Oval 88">
            <a:extLst>
              <a:ext uri="{FF2B5EF4-FFF2-40B4-BE49-F238E27FC236}">
                <a16:creationId xmlns:a16="http://schemas.microsoft.com/office/drawing/2014/main" id="{8A8E04B3-5046-4A33-836C-878E6F69C43F}"/>
              </a:ext>
            </a:extLst>
          </p:cNvPr>
          <p:cNvSpPr/>
          <p:nvPr/>
        </p:nvSpPr>
        <p:spPr bwMode="auto">
          <a:xfrm>
            <a:off x="2944398" y="4271633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E7112773-00F0-4A8D-B3B3-18E91A98D517}"/>
              </a:ext>
            </a:extLst>
          </p:cNvPr>
          <p:cNvSpPr/>
          <p:nvPr/>
        </p:nvSpPr>
        <p:spPr bwMode="auto">
          <a:xfrm>
            <a:off x="3812414" y="4516796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8A64919-85EB-40CC-A13D-F4CF953B034E}"/>
              </a:ext>
            </a:extLst>
          </p:cNvPr>
          <p:cNvSpPr txBox="1"/>
          <p:nvPr/>
        </p:nvSpPr>
        <p:spPr>
          <a:xfrm>
            <a:off x="2700230" y="4941351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dirty="0"/>
              <a:t>2</a:t>
            </a:r>
            <a:r>
              <a:rPr lang="tr-TR" sz="1000" dirty="0"/>
              <a:t>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pic>
        <p:nvPicPr>
          <p:cNvPr id="128" name="Picture 127">
            <a:extLst>
              <a:ext uri="{FF2B5EF4-FFF2-40B4-BE49-F238E27FC236}">
                <a16:creationId xmlns:a16="http://schemas.microsoft.com/office/drawing/2014/main" id="{70B2D704-5B5D-468A-9F00-4A9074D9F4B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243" y="2147441"/>
            <a:ext cx="1709348" cy="1509877"/>
          </a:xfrm>
          <a:prstGeom prst="rect">
            <a:avLst/>
          </a:prstGeom>
        </p:spPr>
      </p:pic>
      <p:sp>
        <p:nvSpPr>
          <p:cNvPr id="129" name="Oval 128">
            <a:extLst>
              <a:ext uri="{FF2B5EF4-FFF2-40B4-BE49-F238E27FC236}">
                <a16:creationId xmlns:a16="http://schemas.microsoft.com/office/drawing/2014/main" id="{9BC1A7B3-C62A-488C-8AA0-922DAFBCF974}"/>
              </a:ext>
            </a:extLst>
          </p:cNvPr>
          <p:cNvSpPr/>
          <p:nvPr/>
        </p:nvSpPr>
        <p:spPr bwMode="auto">
          <a:xfrm rot="21419386">
            <a:off x="5399319" y="2201130"/>
            <a:ext cx="780890" cy="21288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E9F3FFDC-CC4D-4BD9-A2ED-C2816FC35953}"/>
              </a:ext>
            </a:extLst>
          </p:cNvPr>
          <p:cNvCxnSpPr>
            <a:cxnSpLocks/>
            <a:stCxn id="131" idx="6"/>
            <a:endCxn id="28" idx="1"/>
          </p:cNvCxnSpPr>
          <p:nvPr/>
        </p:nvCxnSpPr>
        <p:spPr>
          <a:xfrm>
            <a:off x="6131701" y="3583521"/>
            <a:ext cx="1095356" cy="10021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Oval 130">
            <a:extLst>
              <a:ext uri="{FF2B5EF4-FFF2-40B4-BE49-F238E27FC236}">
                <a16:creationId xmlns:a16="http://schemas.microsoft.com/office/drawing/2014/main" id="{EC510A21-824A-493F-B7B4-70B9014E1EE1}"/>
              </a:ext>
            </a:extLst>
          </p:cNvPr>
          <p:cNvSpPr/>
          <p:nvPr/>
        </p:nvSpPr>
        <p:spPr bwMode="auto">
          <a:xfrm rot="1698236">
            <a:off x="5416725" y="3290287"/>
            <a:ext cx="760433" cy="225909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cxnSp>
        <p:nvCxnSpPr>
          <p:cNvPr id="132" name="Straight Arrow Connector 131">
            <a:extLst>
              <a:ext uri="{FF2B5EF4-FFF2-40B4-BE49-F238E27FC236}">
                <a16:creationId xmlns:a16="http://schemas.microsoft.com/office/drawing/2014/main" id="{45E49E31-BAEF-4394-B610-D29660BF188B}"/>
              </a:ext>
            </a:extLst>
          </p:cNvPr>
          <p:cNvCxnSpPr>
            <a:cxnSpLocks/>
          </p:cNvCxnSpPr>
          <p:nvPr/>
        </p:nvCxnSpPr>
        <p:spPr>
          <a:xfrm flipH="1">
            <a:off x="5765996" y="2296644"/>
            <a:ext cx="22189" cy="1170664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>
            <a:extLst>
              <a:ext uri="{FF2B5EF4-FFF2-40B4-BE49-F238E27FC236}">
                <a16:creationId xmlns:a16="http://schemas.microsoft.com/office/drawing/2014/main" id="{446BB7E7-A1A9-4C31-B3E1-13F79EA3BA07}"/>
              </a:ext>
            </a:extLst>
          </p:cNvPr>
          <p:cNvSpPr txBox="1"/>
          <p:nvPr/>
        </p:nvSpPr>
        <p:spPr>
          <a:xfrm rot="680172">
            <a:off x="5393880" y="2807021"/>
            <a:ext cx="756000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A=100cm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104AEC1-ED3D-447A-91C3-8F11AB616CAB}"/>
              </a:ext>
            </a:extLst>
          </p:cNvPr>
          <p:cNvSpPr txBox="1"/>
          <p:nvPr/>
        </p:nvSpPr>
        <p:spPr>
          <a:xfrm rot="16200000">
            <a:off x="5511108" y="3224794"/>
            <a:ext cx="756000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B=170cm</a:t>
            </a:r>
            <a:endParaRPr lang="tr-TR" sz="1050" b="1" dirty="0">
              <a:solidFill>
                <a:schemeClr val="bg1"/>
              </a:solidFill>
            </a:endParaRPr>
          </a:p>
        </p:txBody>
      </p: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B4FD58D0-2AC2-4E2C-9ED3-2D2AD59DFA15}"/>
              </a:ext>
            </a:extLst>
          </p:cNvPr>
          <p:cNvCxnSpPr>
            <a:cxnSpLocks/>
            <a:stCxn id="129" idx="6"/>
            <a:endCxn id="136" idx="1"/>
          </p:cNvCxnSpPr>
          <p:nvPr/>
        </p:nvCxnSpPr>
        <p:spPr>
          <a:xfrm>
            <a:off x="6179670" y="2287066"/>
            <a:ext cx="1047873" cy="72061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6" name="Picture 135">
            <a:extLst>
              <a:ext uri="{FF2B5EF4-FFF2-40B4-BE49-F238E27FC236}">
                <a16:creationId xmlns:a16="http://schemas.microsoft.com/office/drawing/2014/main" id="{D10EB975-CDB9-4E9C-A502-FE3B5F31069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543" y="2254600"/>
            <a:ext cx="1720001" cy="1506166"/>
          </a:xfrm>
          <a:prstGeom prst="rect">
            <a:avLst/>
          </a:prstGeom>
        </p:spPr>
      </p:pic>
      <p:sp>
        <p:nvSpPr>
          <p:cNvPr id="137" name="TextBox 136">
            <a:extLst>
              <a:ext uri="{FF2B5EF4-FFF2-40B4-BE49-F238E27FC236}">
                <a16:creationId xmlns:a16="http://schemas.microsoft.com/office/drawing/2014/main" id="{DC9CC94B-6A82-4649-A418-F446CC043FE9}"/>
              </a:ext>
            </a:extLst>
          </p:cNvPr>
          <p:cNvSpPr txBox="1"/>
          <p:nvPr/>
        </p:nvSpPr>
        <p:spPr>
          <a:xfrm>
            <a:off x="7284120" y="2307242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dirty="0"/>
              <a:t>2</a:t>
            </a:r>
            <a:r>
              <a:rPr lang="tr-TR" sz="1000" dirty="0"/>
              <a:t> piece of ‘L’ type bracket</a:t>
            </a:r>
            <a:br>
              <a:rPr lang="en-US" sz="1000" dirty="0"/>
            </a:br>
            <a:r>
              <a:rPr lang="en-US" sz="1000" dirty="0"/>
              <a:t>5cm x 5cm x 0,2cm</a:t>
            </a:r>
            <a:endParaRPr lang="tr-TR" sz="1050" dirty="0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B4B2394A-CF7F-4BCD-876D-8368EE846A31}"/>
              </a:ext>
            </a:extLst>
          </p:cNvPr>
          <p:cNvSpPr/>
          <p:nvPr/>
        </p:nvSpPr>
        <p:spPr bwMode="auto">
          <a:xfrm>
            <a:off x="7830223" y="2792952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1AA86BBC-0131-4009-987C-06CF3D68B9DD}"/>
              </a:ext>
            </a:extLst>
          </p:cNvPr>
          <p:cNvSpPr/>
          <p:nvPr/>
        </p:nvSpPr>
        <p:spPr bwMode="auto">
          <a:xfrm>
            <a:off x="8539214" y="2852586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7D52C79-55E1-42F4-9C7E-39C3EA9077D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057" y="3832611"/>
            <a:ext cx="1717587" cy="1506166"/>
          </a:xfrm>
          <a:prstGeom prst="rect">
            <a:avLst/>
          </a:prstGeom>
        </p:spPr>
      </p:pic>
      <p:sp>
        <p:nvSpPr>
          <p:cNvPr id="145" name="Oval 144">
            <a:extLst>
              <a:ext uri="{FF2B5EF4-FFF2-40B4-BE49-F238E27FC236}">
                <a16:creationId xmlns:a16="http://schemas.microsoft.com/office/drawing/2014/main" id="{26FFB52A-A2CE-4A5A-A89D-C820086C1045}"/>
              </a:ext>
            </a:extLst>
          </p:cNvPr>
          <p:cNvSpPr/>
          <p:nvPr/>
        </p:nvSpPr>
        <p:spPr bwMode="auto">
          <a:xfrm>
            <a:off x="8135026" y="4621749"/>
            <a:ext cx="148389" cy="15240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tr-T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C7AEC592-84ED-428B-81A8-0D9A95AAEB0A}"/>
              </a:ext>
            </a:extLst>
          </p:cNvPr>
          <p:cNvSpPr txBox="1"/>
          <p:nvPr/>
        </p:nvSpPr>
        <p:spPr>
          <a:xfrm>
            <a:off x="7274630" y="4940288"/>
            <a:ext cx="162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</a:rPr>
              <a:t>2</a:t>
            </a:r>
            <a:r>
              <a:rPr lang="tr-TR" sz="1000" dirty="0">
                <a:solidFill>
                  <a:schemeClr val="bg1"/>
                </a:solidFill>
              </a:rPr>
              <a:t> piece of ‘L’ type bracket</a:t>
            </a:r>
            <a:br>
              <a:rPr lang="en-US" sz="1000" dirty="0">
                <a:solidFill>
                  <a:schemeClr val="bg1"/>
                </a:solidFill>
              </a:rPr>
            </a:br>
            <a:r>
              <a:rPr lang="en-US" sz="1000" dirty="0">
                <a:solidFill>
                  <a:schemeClr val="bg1"/>
                </a:solidFill>
              </a:rPr>
              <a:t>5cm x 5cm x 0,2cm</a:t>
            </a:r>
            <a:endParaRPr lang="tr-TR" sz="1050" dirty="0">
              <a:solidFill>
                <a:schemeClr val="bg1"/>
              </a:solidFill>
            </a:endParaRPr>
          </a:p>
        </p:txBody>
      </p: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6983E4F7-0D10-460E-A74A-709A910AE58D}"/>
              </a:ext>
            </a:extLst>
          </p:cNvPr>
          <p:cNvCxnSpPr>
            <a:cxnSpLocks/>
          </p:cNvCxnSpPr>
          <p:nvPr/>
        </p:nvCxnSpPr>
        <p:spPr>
          <a:xfrm>
            <a:off x="5497489" y="2756896"/>
            <a:ext cx="486188" cy="120893"/>
          </a:xfrm>
          <a:prstGeom prst="straightConnector1">
            <a:avLst/>
          </a:prstGeom>
          <a:ln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27">
            <a:extLst>
              <a:ext uri="{FF2B5EF4-FFF2-40B4-BE49-F238E27FC236}">
                <a16:creationId xmlns:a16="http://schemas.microsoft.com/office/drawing/2014/main" id="{7E197FFB-6415-464B-8CB1-3641A77BC06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865B1D-0834-7A81-1740-F373BFB1301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5C45D709-AD3D-4462-484E-812394586C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9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A95DB278-7442-BDFA-8962-6BED776C7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プレースホルダー 2">
            <a:extLst>
              <a:ext uri="{FF2B5EF4-FFF2-40B4-BE49-F238E27FC236}">
                <a16:creationId xmlns:a16="http://schemas.microsoft.com/office/drawing/2014/main" id="{FBF0459C-C060-1E27-D053-24A803C442F7}"/>
              </a:ext>
            </a:extLst>
          </p:cNvPr>
          <p:cNvSpPr txBox="1">
            <a:spLocks/>
          </p:cNvSpPr>
          <p:nvPr/>
        </p:nvSpPr>
        <p:spPr bwMode="auto">
          <a:xfrm>
            <a:off x="1808116" y="1080965"/>
            <a:ext cx="611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Prosedürden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Örnekler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2B61135-4B2E-1F82-F03C-A7BA5C2243FD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A57EAE3-AD88-C649-06EB-AC9BAAB906EC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2" name="テキスト プレースホルダー 2">
            <a:extLst>
              <a:ext uri="{FF2B5EF4-FFF2-40B4-BE49-F238E27FC236}">
                <a16:creationId xmlns:a16="http://schemas.microsoft.com/office/drawing/2014/main" id="{22B84465-1671-BD43-9C3C-942778650336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8" name="タイトル 4">
            <a:extLst>
              <a:ext uri="{FF2B5EF4-FFF2-40B4-BE49-F238E27FC236}">
                <a16:creationId xmlns:a16="http://schemas.microsoft.com/office/drawing/2014/main" id="{2A28A44F-7704-BCCE-82F3-4E7CA57E464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9C496F-4336-4FF1-A9FD-A1C515A0F8C0}"/>
              </a:ext>
            </a:extLst>
          </p:cNvPr>
          <p:cNvSpPr txBox="1"/>
          <p:nvPr/>
        </p:nvSpPr>
        <p:spPr>
          <a:xfrm>
            <a:off x="139256" y="6214316"/>
            <a:ext cx="5673413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Görseller</a:t>
            </a:r>
            <a:r>
              <a:rPr lang="en-GB" dirty="0"/>
              <a:t> ve </a:t>
            </a:r>
            <a:r>
              <a:rPr lang="en-GB" dirty="0" err="1"/>
              <a:t>uygulamalar</a:t>
            </a:r>
            <a:r>
              <a:rPr lang="en-GB" dirty="0"/>
              <a:t> </a:t>
            </a:r>
            <a:r>
              <a:rPr lang="en-GB" dirty="0" err="1"/>
              <a:t>örnek</a:t>
            </a:r>
            <a:r>
              <a:rPr lang="en-GB" dirty="0"/>
              <a:t> </a:t>
            </a:r>
            <a:r>
              <a:rPr lang="en-GB" dirty="0" err="1"/>
              <a:t>amaçlı</a:t>
            </a:r>
            <a:r>
              <a:rPr lang="en-GB" dirty="0"/>
              <a:t> </a:t>
            </a:r>
            <a:r>
              <a:rPr lang="en-GB" dirty="0" err="1"/>
              <a:t>paylaşılmıştır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419138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490B47-7375-AB11-0B41-EB6FC2283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8928" y="1430148"/>
            <a:ext cx="2310956" cy="45802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F77928-7533-3030-580A-072669960B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8305" y="4578124"/>
            <a:ext cx="2496040" cy="13823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0E412D-CADE-3F63-6BA8-7546539B86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8245" y="2529443"/>
            <a:ext cx="2540862" cy="13742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40FF04-D9DF-EFE0-CBB1-6495DF3941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2711" y="4586899"/>
            <a:ext cx="2496040" cy="11914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E721B4-3E12-E004-972B-5DBA7C40CD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45" y="4586898"/>
            <a:ext cx="2540862" cy="11993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E2B2BD-4D32-6664-D073-D6F87D843B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2711" y="2541741"/>
            <a:ext cx="2496040" cy="15665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3C82DC7-01ED-CE10-51BB-0945B9CF0098}"/>
              </a:ext>
            </a:extLst>
          </p:cNvPr>
          <p:cNvSpPr txBox="1"/>
          <p:nvPr/>
        </p:nvSpPr>
        <p:spPr>
          <a:xfrm>
            <a:off x="3262711" y="4050137"/>
            <a:ext cx="26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Kazanlar</a:t>
            </a:r>
            <a:r>
              <a:rPr lang="en-US" sz="1200" dirty="0"/>
              <a:t>, </a:t>
            </a:r>
            <a:r>
              <a:rPr lang="en-US" sz="1200" dirty="0" err="1"/>
              <a:t>Pompalar</a:t>
            </a:r>
            <a:endParaRPr lang="en-US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24DBB2-0F1E-7540-6D35-B28A73F1DEAD}"/>
              </a:ext>
            </a:extLst>
          </p:cNvPr>
          <p:cNvSpPr txBox="1"/>
          <p:nvPr/>
        </p:nvSpPr>
        <p:spPr>
          <a:xfrm>
            <a:off x="352345" y="4108326"/>
            <a:ext cx="26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Tanklar</a:t>
            </a:r>
            <a:endParaRPr lang="en-US" sz="12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68A9912-6FBB-0F70-CB59-56A60DC83F3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45" y="2541741"/>
            <a:ext cx="2496040" cy="156658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3FAAC5E-6C92-2340-04D5-D537AD72E3D1}"/>
              </a:ext>
            </a:extLst>
          </p:cNvPr>
          <p:cNvSpPr txBox="1"/>
          <p:nvPr/>
        </p:nvSpPr>
        <p:spPr>
          <a:xfrm>
            <a:off x="3262711" y="5783194"/>
            <a:ext cx="26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Raflar</a:t>
            </a:r>
            <a:r>
              <a:rPr lang="en-US" sz="1200" dirty="0"/>
              <a:t>, </a:t>
            </a:r>
            <a:r>
              <a:rPr lang="en-US" sz="1200" dirty="0" err="1"/>
              <a:t>depolama</a:t>
            </a:r>
            <a:r>
              <a:rPr lang="en-US" sz="1200" dirty="0"/>
              <a:t> </a:t>
            </a:r>
            <a:r>
              <a:rPr lang="en-US" sz="1200" dirty="0" err="1"/>
              <a:t>alanlaır</a:t>
            </a:r>
            <a:endParaRPr 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93FB5A-7224-00D5-89E9-73D59A7C54A7}"/>
              </a:ext>
            </a:extLst>
          </p:cNvPr>
          <p:cNvSpPr txBox="1"/>
          <p:nvPr/>
        </p:nvSpPr>
        <p:spPr>
          <a:xfrm>
            <a:off x="352345" y="5778339"/>
            <a:ext cx="26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Kontrol</a:t>
            </a:r>
            <a:r>
              <a:rPr lang="en-US" sz="1200" dirty="0"/>
              <a:t> </a:t>
            </a:r>
            <a:r>
              <a:rPr lang="en-US" sz="1200" dirty="0" err="1"/>
              <a:t>Üniteleri</a:t>
            </a:r>
            <a:r>
              <a:rPr lang="en-US" sz="1200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6319CA-C855-C0F5-A6DA-4812A07426D9}"/>
              </a:ext>
            </a:extLst>
          </p:cNvPr>
          <p:cNvSpPr txBox="1"/>
          <p:nvPr/>
        </p:nvSpPr>
        <p:spPr>
          <a:xfrm>
            <a:off x="6218245" y="3902383"/>
            <a:ext cx="2635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Panolar</a:t>
            </a:r>
            <a:endParaRPr lang="en-US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A980FE-BB16-7B33-5CC5-6DE2D99A8F3B}"/>
              </a:ext>
            </a:extLst>
          </p:cNvPr>
          <p:cNvSpPr txBox="1"/>
          <p:nvPr/>
        </p:nvSpPr>
        <p:spPr>
          <a:xfrm>
            <a:off x="6218305" y="5989362"/>
            <a:ext cx="2635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Bilgisayar</a:t>
            </a:r>
            <a:r>
              <a:rPr lang="en-US" sz="1200" dirty="0"/>
              <a:t>, masa </a:t>
            </a:r>
            <a:r>
              <a:rPr lang="en-US" sz="1200" dirty="0" err="1"/>
              <a:t>ve</a:t>
            </a:r>
            <a:r>
              <a:rPr lang="en-US" sz="1200" dirty="0"/>
              <a:t> </a:t>
            </a:r>
            <a:r>
              <a:rPr lang="en-US" sz="1200" dirty="0" err="1"/>
              <a:t>diğer</a:t>
            </a:r>
            <a:r>
              <a:rPr lang="en-US" sz="1200" dirty="0"/>
              <a:t> </a:t>
            </a:r>
            <a:r>
              <a:rPr lang="en-US" sz="1200" dirty="0" err="1"/>
              <a:t>aksesuarlar</a:t>
            </a:r>
            <a:endParaRPr lang="en-US" sz="1200" dirty="0"/>
          </a:p>
        </p:txBody>
      </p:sp>
      <p:grpSp>
        <p:nvGrpSpPr>
          <p:cNvPr id="18" name="Group 27">
            <a:extLst>
              <a:ext uri="{FF2B5EF4-FFF2-40B4-BE49-F238E27FC236}">
                <a16:creationId xmlns:a16="http://schemas.microsoft.com/office/drawing/2014/main" id="{3E2AD9BC-DE5C-33D2-DB56-FD6E5B805EEA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DF0B3475-A832-B258-67FC-01A80E14191B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0" name="タイトル 4">
              <a:extLst>
                <a:ext uri="{FF2B5EF4-FFF2-40B4-BE49-F238E27FC236}">
                  <a16:creationId xmlns:a16="http://schemas.microsoft.com/office/drawing/2014/main" id="{BF552D89-FBED-CC98-8104-6E43B9D4A2C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Yapısal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Olmayan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Ekipmanlar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21" name="Oval 20">
            <a:extLst>
              <a:ext uri="{FF2B5EF4-FFF2-40B4-BE49-F238E27FC236}">
                <a16:creationId xmlns:a16="http://schemas.microsoft.com/office/drawing/2014/main" id="{29377D01-2170-17FE-6517-3E6F861688F1}"/>
              </a:ext>
            </a:extLst>
          </p:cNvPr>
          <p:cNvSpPr/>
          <p:nvPr/>
        </p:nvSpPr>
        <p:spPr>
          <a:xfrm>
            <a:off x="539930" y="106288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94F1E9B-915B-1DFC-0CF6-306F19E86D74}"/>
              </a:ext>
            </a:extLst>
          </p:cNvPr>
          <p:cNvSpPr/>
          <p:nvPr/>
        </p:nvSpPr>
        <p:spPr>
          <a:xfrm>
            <a:off x="122242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23" name="テキスト プレースホルダー 2">
            <a:extLst>
              <a:ext uri="{FF2B5EF4-FFF2-40B4-BE49-F238E27FC236}">
                <a16:creationId xmlns:a16="http://schemas.microsoft.com/office/drawing/2014/main" id="{40EDBE5D-D53D-2BD4-6AD6-B7CA215FAA85}"/>
              </a:ext>
            </a:extLst>
          </p:cNvPr>
          <p:cNvSpPr txBox="1">
            <a:spLocks/>
          </p:cNvSpPr>
          <p:nvPr/>
        </p:nvSpPr>
        <p:spPr bwMode="auto">
          <a:xfrm>
            <a:off x="1808116" y="1122371"/>
            <a:ext cx="679595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Yapısal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Olmayan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Ekipman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Risklerin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Belirlenmesi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pic>
        <p:nvPicPr>
          <p:cNvPr id="24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6522114B-7C1D-9B6D-FB78-44BC398DB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テキスト プレースホルダー 2">
            <a:extLst>
              <a:ext uri="{FF2B5EF4-FFF2-40B4-BE49-F238E27FC236}">
                <a16:creationId xmlns:a16="http://schemas.microsoft.com/office/drawing/2014/main" id="{F6BBCD2B-5579-9D18-0AEC-CE66EE48872A}"/>
              </a:ext>
            </a:extLst>
          </p:cNvPr>
          <p:cNvSpPr txBox="1">
            <a:spLocks/>
          </p:cNvSpPr>
          <p:nvPr/>
        </p:nvSpPr>
        <p:spPr bwMode="auto">
          <a:xfrm>
            <a:off x="1033124" y="1125348"/>
            <a:ext cx="268329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>
                <a:ea typeface="Hiragino Kaku Gothic Pro W6"/>
                <a:cs typeface="Hiragino Kaku Gothic Pro W6"/>
              </a:rPr>
              <a:t>~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9EC0A2F-2C64-7B9C-7C35-E07DF901BCE5}"/>
              </a:ext>
            </a:extLst>
          </p:cNvPr>
          <p:cNvSpPr txBox="1"/>
          <p:nvPr/>
        </p:nvSpPr>
        <p:spPr>
          <a:xfrm>
            <a:off x="495234" y="1623334"/>
            <a:ext cx="88413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dirty="0" err="1"/>
              <a:t>tüm</a:t>
            </a:r>
            <a:r>
              <a:rPr lang="en-GB" dirty="0"/>
              <a:t> </a:t>
            </a:r>
            <a:r>
              <a:rPr lang="en-GB" dirty="0" err="1"/>
              <a:t>yapısal</a:t>
            </a:r>
            <a:r>
              <a:rPr lang="en-GB" dirty="0"/>
              <a:t> </a:t>
            </a:r>
            <a:r>
              <a:rPr lang="en-GB" dirty="0" err="1"/>
              <a:t>olmayan</a:t>
            </a:r>
            <a:r>
              <a:rPr lang="en-GB" dirty="0"/>
              <a:t> </a:t>
            </a:r>
            <a:r>
              <a:rPr lang="en-GB" dirty="0" err="1"/>
              <a:t>elemanların</a:t>
            </a:r>
            <a:r>
              <a:rPr lang="en-GB" dirty="0"/>
              <a:t> </a:t>
            </a:r>
            <a:r>
              <a:rPr lang="en-GB" dirty="0" err="1"/>
              <a:t>analizleri</a:t>
            </a:r>
            <a:r>
              <a:rPr lang="en-GB" dirty="0"/>
              <a:t> </a:t>
            </a:r>
            <a:r>
              <a:rPr lang="en-GB" dirty="0" err="1"/>
              <a:t>yapılır</a:t>
            </a:r>
            <a:r>
              <a:rPr lang="en-GB" dirty="0"/>
              <a:t> ve </a:t>
            </a:r>
            <a:r>
              <a:rPr lang="en-GB" dirty="0" err="1"/>
              <a:t>riskler</a:t>
            </a:r>
            <a:r>
              <a:rPr lang="en-GB" dirty="0"/>
              <a:t> </a:t>
            </a:r>
            <a:r>
              <a:rPr lang="en-GB" dirty="0" err="1"/>
              <a:t>belirlenir</a:t>
            </a:r>
            <a:r>
              <a:rPr lang="en-GB" dirty="0"/>
              <a:t>. </a:t>
            </a:r>
          </a:p>
        </p:txBody>
      </p:sp>
      <p:sp>
        <p:nvSpPr>
          <p:cNvPr id="2" name="タイトル 4">
            <a:extLst>
              <a:ext uri="{FF2B5EF4-FFF2-40B4-BE49-F238E27FC236}">
                <a16:creationId xmlns:a16="http://schemas.microsoft.com/office/drawing/2014/main" id="{A0494FF6-8907-E7CA-BA5F-5B393138DF2C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26211669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7C627AA0-6829-AD64-394E-D06AA1588024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7E1D589-44BF-48EA-6F79-8EF91E6CF897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763147E8-21F8-A18C-9695-7247DBB6F60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Tedarikçiler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ile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58B2E1C6-2739-9671-0550-0A9CF4097F03}"/>
              </a:ext>
            </a:extLst>
          </p:cNvPr>
          <p:cNvSpPr/>
          <p:nvPr/>
        </p:nvSpPr>
        <p:spPr>
          <a:xfrm>
            <a:off x="467819" y="109343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51</a:t>
            </a:r>
          </a:p>
        </p:txBody>
      </p:sp>
      <p:sp>
        <p:nvSpPr>
          <p:cNvPr id="8" name="テキスト プレースホルダー 2">
            <a:extLst>
              <a:ext uri="{FF2B5EF4-FFF2-40B4-BE49-F238E27FC236}">
                <a16:creationId xmlns:a16="http://schemas.microsoft.com/office/drawing/2014/main" id="{20F4792B-8C3F-EC72-FE7B-606A9B09F199}"/>
              </a:ext>
            </a:extLst>
          </p:cNvPr>
          <p:cNvSpPr txBox="1">
            <a:spLocks/>
          </p:cNvSpPr>
          <p:nvPr/>
        </p:nvSpPr>
        <p:spPr bwMode="auto">
          <a:xfrm>
            <a:off x="1053514" y="1144951"/>
            <a:ext cx="679595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Tedarikçi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İletişim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Ağı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9" name="タイトル 4">
            <a:extLst>
              <a:ext uri="{FF2B5EF4-FFF2-40B4-BE49-F238E27FC236}">
                <a16:creationId xmlns:a16="http://schemas.microsoft.com/office/drawing/2014/main" id="{85894EDF-1C76-F3D4-A370-ECD6607BD424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1A82E2-C4F6-8D15-D1A3-478FFB6E34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872" y="3254348"/>
            <a:ext cx="5762255" cy="29933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AB1D3BF-A448-2ECD-FD6E-4C4BA6C87240}"/>
              </a:ext>
            </a:extLst>
          </p:cNvPr>
          <p:cNvSpPr txBox="1"/>
          <p:nvPr/>
        </p:nvSpPr>
        <p:spPr>
          <a:xfrm>
            <a:off x="912095" y="1603584"/>
            <a:ext cx="876456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Acil </a:t>
            </a:r>
            <a:r>
              <a:rPr lang="en-GB" dirty="0" err="1"/>
              <a:t>durumlarda</a:t>
            </a:r>
            <a:r>
              <a:rPr lang="en-GB" dirty="0"/>
              <a:t> </a:t>
            </a:r>
            <a:r>
              <a:rPr lang="en-GB" dirty="0" err="1"/>
              <a:t>kullanılmak</a:t>
            </a:r>
            <a:r>
              <a:rPr lang="en-GB" dirty="0"/>
              <a:t> </a:t>
            </a:r>
            <a:r>
              <a:rPr lang="en-GB" dirty="0" err="1"/>
              <a:t>üzere</a:t>
            </a:r>
            <a:r>
              <a:rPr lang="en-GB" dirty="0"/>
              <a:t> </a:t>
            </a:r>
            <a:r>
              <a:rPr lang="en-GB" dirty="0" err="1"/>
              <a:t>tedarikçilerle</a:t>
            </a:r>
            <a:r>
              <a:rPr lang="en-GB" dirty="0"/>
              <a:t> </a:t>
            </a:r>
            <a:r>
              <a:rPr lang="en-GB" dirty="0" err="1"/>
              <a:t>kesintisiz</a:t>
            </a:r>
            <a:r>
              <a:rPr lang="en-GB" dirty="0"/>
              <a:t> </a:t>
            </a:r>
            <a:r>
              <a:rPr lang="en-GB" dirty="0" err="1"/>
              <a:t>iletişim</a:t>
            </a:r>
            <a:r>
              <a:rPr lang="en-GB" dirty="0"/>
              <a:t> </a:t>
            </a:r>
            <a:r>
              <a:rPr lang="en-GB" dirty="0" err="1"/>
              <a:t>ağı</a:t>
            </a:r>
            <a:r>
              <a:rPr lang="en-GB" dirty="0"/>
              <a:t> </a:t>
            </a:r>
            <a:r>
              <a:rPr lang="en-GB" dirty="0" err="1"/>
              <a:t>kurulur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Iletişim</a:t>
            </a:r>
            <a:r>
              <a:rPr lang="en-GB" dirty="0"/>
              <a:t> </a:t>
            </a:r>
            <a:r>
              <a:rPr lang="en-GB" dirty="0" err="1"/>
              <a:t>ağı</a:t>
            </a:r>
            <a:r>
              <a:rPr lang="en-GB" dirty="0"/>
              <a:t> minimum </a:t>
            </a:r>
            <a:r>
              <a:rPr lang="en-GB" dirty="0" err="1"/>
              <a:t>şu</a:t>
            </a:r>
            <a:r>
              <a:rPr lang="en-GB" dirty="0"/>
              <a:t> </a:t>
            </a:r>
            <a:r>
              <a:rPr lang="en-GB" dirty="0" err="1"/>
              <a:t>bilgileri</a:t>
            </a:r>
            <a:r>
              <a:rPr lang="en-GB" dirty="0"/>
              <a:t> </a:t>
            </a:r>
            <a:r>
              <a:rPr lang="en-GB" dirty="0" err="1"/>
              <a:t>içermelidir</a:t>
            </a:r>
            <a:r>
              <a:rPr lang="en-GB" dirty="0"/>
              <a:t>: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err="1"/>
              <a:t>Firma</a:t>
            </a:r>
            <a:r>
              <a:rPr lang="en-GB" dirty="0"/>
              <a:t> </a:t>
            </a:r>
            <a:r>
              <a:rPr lang="en-GB" dirty="0" err="1"/>
              <a:t>Bilgileri</a:t>
            </a:r>
            <a:r>
              <a:rPr lang="en-GB" dirty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err="1"/>
              <a:t>Firma</a:t>
            </a:r>
            <a:r>
              <a:rPr lang="en-GB" dirty="0"/>
              <a:t> </a:t>
            </a:r>
            <a:r>
              <a:rPr lang="en-GB" dirty="0" err="1"/>
              <a:t>Sorumlusu</a:t>
            </a:r>
            <a:r>
              <a:rPr lang="en-GB" dirty="0"/>
              <a:t> / </a:t>
            </a:r>
            <a:r>
              <a:rPr lang="en-GB" dirty="0" err="1"/>
              <a:t>Yedeği</a:t>
            </a:r>
            <a:r>
              <a:rPr lang="en-GB" dirty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/>
              <a:t>Basit </a:t>
            </a:r>
            <a:r>
              <a:rPr lang="en-GB" dirty="0" err="1"/>
              <a:t>İletişim</a:t>
            </a:r>
            <a:r>
              <a:rPr lang="en-GB" dirty="0"/>
              <a:t> </a:t>
            </a:r>
            <a:r>
              <a:rPr lang="en-GB" dirty="0" err="1"/>
              <a:t>Bilgileri</a:t>
            </a:r>
            <a:r>
              <a:rPr lang="en-GB" dirty="0"/>
              <a:t> (</a:t>
            </a:r>
            <a:r>
              <a:rPr lang="en-GB" dirty="0" err="1"/>
              <a:t>Telefon</a:t>
            </a:r>
            <a:r>
              <a:rPr lang="en-GB" dirty="0"/>
              <a:t> + e </a:t>
            </a:r>
            <a:r>
              <a:rPr lang="en-GB" dirty="0" err="1"/>
              <a:t>posta</a:t>
            </a:r>
            <a:r>
              <a:rPr lang="en-GB" dirty="0"/>
              <a:t>) </a:t>
            </a:r>
          </a:p>
        </p:txBody>
      </p:sp>
      <p:pic>
        <p:nvPicPr>
          <p:cNvPr id="11" name="Picture 2" descr="Sürdürülebilir Tedarik Zinciri">
            <a:extLst>
              <a:ext uri="{FF2B5EF4-FFF2-40B4-BE49-F238E27FC236}">
                <a16:creationId xmlns:a16="http://schemas.microsoft.com/office/drawing/2014/main" id="{E3E5B87A-5E81-82B4-763F-062CDADF2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08" y="387537"/>
            <a:ext cx="584575" cy="5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0804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>
            <a:extLst>
              <a:ext uri="{FF2B5EF4-FFF2-40B4-BE49-F238E27FC236}">
                <a16:creationId xmlns:a16="http://schemas.microsoft.com/office/drawing/2014/main" id="{7C627AA0-6829-AD64-394E-D06AA1588024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7E1D589-44BF-48EA-6F79-8EF91E6CF897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763147E8-21F8-A18C-9695-7247DBB6F60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Tedarikçiler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ile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Oval 6">
            <a:extLst>
              <a:ext uri="{FF2B5EF4-FFF2-40B4-BE49-F238E27FC236}">
                <a16:creationId xmlns:a16="http://schemas.microsoft.com/office/drawing/2014/main" id="{58B2E1C6-2739-9671-0550-0A9CF4097F03}"/>
              </a:ext>
            </a:extLst>
          </p:cNvPr>
          <p:cNvSpPr/>
          <p:nvPr/>
        </p:nvSpPr>
        <p:spPr>
          <a:xfrm>
            <a:off x="405676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52</a:t>
            </a:r>
          </a:p>
        </p:txBody>
      </p:sp>
      <p:sp>
        <p:nvSpPr>
          <p:cNvPr id="8" name="テキスト プレースホルダー 2">
            <a:extLst>
              <a:ext uri="{FF2B5EF4-FFF2-40B4-BE49-F238E27FC236}">
                <a16:creationId xmlns:a16="http://schemas.microsoft.com/office/drawing/2014/main" id="{20F4792B-8C3F-EC72-FE7B-606A9B09F199}"/>
              </a:ext>
            </a:extLst>
          </p:cNvPr>
          <p:cNvSpPr txBox="1">
            <a:spLocks/>
          </p:cNvSpPr>
          <p:nvPr/>
        </p:nvSpPr>
        <p:spPr bwMode="auto">
          <a:xfrm>
            <a:off x="991371" y="1122371"/>
            <a:ext cx="679595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Tedarikçi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Risk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Haritası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9" name="タイトル 4">
            <a:extLst>
              <a:ext uri="{FF2B5EF4-FFF2-40B4-BE49-F238E27FC236}">
                <a16:creationId xmlns:a16="http://schemas.microsoft.com/office/drawing/2014/main" id="{85894EDF-1C76-F3D4-A370-ECD6607BD424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981653-F4FB-E207-4667-E9447FB82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0187" y="2716567"/>
            <a:ext cx="5385932" cy="38224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86A07B-2590-3F47-3CB3-010968EC00F6}"/>
              </a:ext>
            </a:extLst>
          </p:cNvPr>
          <p:cNvSpPr txBox="1"/>
          <p:nvPr/>
        </p:nvSpPr>
        <p:spPr>
          <a:xfrm>
            <a:off x="157881" y="1581004"/>
            <a:ext cx="94832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Riskli</a:t>
            </a:r>
            <a:r>
              <a:rPr lang="en-GB" dirty="0"/>
              <a:t> </a:t>
            </a:r>
            <a:r>
              <a:rPr lang="en-GB" dirty="0" err="1"/>
              <a:t>tedarikçilerin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bakışta</a:t>
            </a:r>
            <a:r>
              <a:rPr lang="en-GB" dirty="0"/>
              <a:t> </a:t>
            </a:r>
            <a:r>
              <a:rPr lang="en-GB" dirty="0" err="1"/>
              <a:t>tespit</a:t>
            </a:r>
            <a:r>
              <a:rPr lang="en-GB" dirty="0"/>
              <a:t> </a:t>
            </a:r>
            <a:r>
              <a:rPr lang="en-GB" dirty="0" err="1"/>
              <a:t>edilebilmesi</a:t>
            </a:r>
            <a:r>
              <a:rPr lang="en-GB" dirty="0"/>
              <a:t> </a:t>
            </a:r>
            <a:r>
              <a:rPr lang="en-GB" dirty="0" err="1"/>
              <a:t>için</a:t>
            </a:r>
            <a:r>
              <a:rPr lang="en-GB" dirty="0"/>
              <a:t> </a:t>
            </a:r>
            <a:r>
              <a:rPr lang="en-GB" dirty="0" err="1"/>
              <a:t>detaylı</a:t>
            </a:r>
            <a:r>
              <a:rPr lang="en-GB" dirty="0"/>
              <a:t> </a:t>
            </a:r>
            <a:r>
              <a:rPr lang="en-GB" dirty="0" err="1"/>
              <a:t>görsel</a:t>
            </a:r>
            <a:r>
              <a:rPr lang="en-GB" dirty="0"/>
              <a:t> </a:t>
            </a:r>
            <a:r>
              <a:rPr lang="en-GB" dirty="0" err="1"/>
              <a:t>harita</a:t>
            </a:r>
            <a:r>
              <a:rPr lang="en-GB" dirty="0"/>
              <a:t> </a:t>
            </a:r>
            <a:r>
              <a:rPr lang="en-GB" dirty="0" err="1"/>
              <a:t>hazırlanır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Hazırlanırken</a:t>
            </a:r>
            <a:r>
              <a:rPr lang="en-GB" dirty="0"/>
              <a:t> </a:t>
            </a:r>
            <a:r>
              <a:rPr lang="en-GB" dirty="0" err="1"/>
              <a:t>kullanılan</a:t>
            </a:r>
            <a:r>
              <a:rPr lang="en-GB" dirty="0"/>
              <a:t> </a:t>
            </a:r>
            <a:r>
              <a:rPr lang="en-GB" dirty="0" err="1"/>
              <a:t>kriterler</a:t>
            </a:r>
            <a:r>
              <a:rPr lang="en-GB" dirty="0"/>
              <a:t> </a:t>
            </a:r>
            <a:r>
              <a:rPr lang="en-GB" dirty="0" err="1"/>
              <a:t>aşağıdaki</a:t>
            </a:r>
            <a:r>
              <a:rPr lang="en-GB" dirty="0"/>
              <a:t> </a:t>
            </a:r>
            <a:r>
              <a:rPr lang="en-GB" dirty="0" err="1"/>
              <a:t>gibidir</a:t>
            </a:r>
            <a:r>
              <a:rPr lang="en-GB" dirty="0"/>
              <a:t>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E70E60-B17B-3EFD-A87D-C30EF3C1E14C}"/>
              </a:ext>
            </a:extLst>
          </p:cNvPr>
          <p:cNvSpPr txBox="1"/>
          <p:nvPr/>
        </p:nvSpPr>
        <p:spPr>
          <a:xfrm>
            <a:off x="5705713" y="2332239"/>
            <a:ext cx="23707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Örnek</a:t>
            </a:r>
            <a:r>
              <a:rPr lang="en-GB" dirty="0"/>
              <a:t> Risk </a:t>
            </a:r>
            <a:r>
              <a:rPr lang="en-GB" dirty="0" err="1"/>
              <a:t>Haritası</a:t>
            </a:r>
            <a:r>
              <a:rPr lang="en-GB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B2AAF7-B58E-0493-3B1D-980A23C53CE6}"/>
              </a:ext>
            </a:extLst>
          </p:cNvPr>
          <p:cNvSpPr/>
          <p:nvPr/>
        </p:nvSpPr>
        <p:spPr>
          <a:xfrm>
            <a:off x="5705713" y="3164050"/>
            <a:ext cx="597433" cy="2574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X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D0272C-F5AC-4DF7-19DB-28A89F3E1A5C}"/>
              </a:ext>
            </a:extLst>
          </p:cNvPr>
          <p:cNvSpPr/>
          <p:nvPr/>
        </p:nvSpPr>
        <p:spPr>
          <a:xfrm>
            <a:off x="7354794" y="3164050"/>
            <a:ext cx="597433" cy="2574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56EFEA0-61CC-675C-300F-22EC3D8DC032}"/>
              </a:ext>
            </a:extLst>
          </p:cNvPr>
          <p:cNvSpPr/>
          <p:nvPr/>
        </p:nvSpPr>
        <p:spPr>
          <a:xfrm>
            <a:off x="7952227" y="3189262"/>
            <a:ext cx="597433" cy="2574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Z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2EDE73-9A9E-8FA6-2CEE-A09DD2CEB59D}"/>
              </a:ext>
            </a:extLst>
          </p:cNvPr>
          <p:cNvSpPr/>
          <p:nvPr/>
        </p:nvSpPr>
        <p:spPr>
          <a:xfrm>
            <a:off x="8112764" y="4499064"/>
            <a:ext cx="491306" cy="2574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219CF4-AFF8-823F-A304-C6ECD346E10F}"/>
              </a:ext>
            </a:extLst>
          </p:cNvPr>
          <p:cNvSpPr/>
          <p:nvPr/>
        </p:nvSpPr>
        <p:spPr>
          <a:xfrm>
            <a:off x="5631587" y="3859511"/>
            <a:ext cx="849111" cy="2574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B081E2-40CA-EE4E-92B7-9BE9D952D23B}"/>
              </a:ext>
            </a:extLst>
          </p:cNvPr>
          <p:cNvSpPr/>
          <p:nvPr/>
        </p:nvSpPr>
        <p:spPr>
          <a:xfrm>
            <a:off x="6612308" y="3551069"/>
            <a:ext cx="1288817" cy="56639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E510FAE-C6D0-84C0-632B-A04813D9A001}"/>
              </a:ext>
            </a:extLst>
          </p:cNvPr>
          <p:cNvSpPr/>
          <p:nvPr/>
        </p:nvSpPr>
        <p:spPr>
          <a:xfrm>
            <a:off x="7354794" y="4054843"/>
            <a:ext cx="670620" cy="11385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0FB52D-8351-36D8-358E-07E48330F7DB}"/>
              </a:ext>
            </a:extLst>
          </p:cNvPr>
          <p:cNvSpPr/>
          <p:nvPr/>
        </p:nvSpPr>
        <p:spPr>
          <a:xfrm>
            <a:off x="8025414" y="4097417"/>
            <a:ext cx="491306" cy="2574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941FEA-1063-42B2-A672-CFE96D06CF8C}"/>
              </a:ext>
            </a:extLst>
          </p:cNvPr>
          <p:cNvSpPr/>
          <p:nvPr/>
        </p:nvSpPr>
        <p:spPr>
          <a:xfrm>
            <a:off x="5987693" y="3607132"/>
            <a:ext cx="849111" cy="1126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88412F5-A2D3-8C1C-BE27-2B9A55C868D9}"/>
              </a:ext>
            </a:extLst>
          </p:cNvPr>
          <p:cNvSpPr/>
          <p:nvPr/>
        </p:nvSpPr>
        <p:spPr>
          <a:xfrm>
            <a:off x="6649985" y="3869027"/>
            <a:ext cx="849111" cy="2574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/>
              <a:t>B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561B24B-1E81-31B0-E6BD-B1F0E9776F92}"/>
              </a:ext>
            </a:extLst>
          </p:cNvPr>
          <p:cNvSpPr/>
          <p:nvPr/>
        </p:nvSpPr>
        <p:spPr>
          <a:xfrm>
            <a:off x="5461926" y="4177751"/>
            <a:ext cx="1826642" cy="170814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6989189-6014-577E-87A9-4EE162EC7EB8}"/>
              </a:ext>
            </a:extLst>
          </p:cNvPr>
          <p:cNvGrpSpPr/>
          <p:nvPr/>
        </p:nvGrpSpPr>
        <p:grpSpPr>
          <a:xfrm>
            <a:off x="5611363" y="4320619"/>
            <a:ext cx="507225" cy="268145"/>
            <a:chOff x="1945540" y="2679524"/>
            <a:chExt cx="507225" cy="268145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B815059-B9F8-2F35-C3A8-B2D6D3550FA9}"/>
                </a:ext>
              </a:extLst>
            </p:cNvPr>
            <p:cNvSpPr/>
            <p:nvPr/>
          </p:nvSpPr>
          <p:spPr>
            <a:xfrm>
              <a:off x="1945540" y="2786699"/>
              <a:ext cx="81187" cy="7127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5EAE6C1-2814-AE68-3573-A4ED5FE36335}"/>
                </a:ext>
              </a:extLst>
            </p:cNvPr>
            <p:cNvSpPr/>
            <p:nvPr/>
          </p:nvSpPr>
          <p:spPr>
            <a:xfrm>
              <a:off x="2070087" y="2679524"/>
              <a:ext cx="382678" cy="26814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/>
                <a:t>S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352C7A6-BBF6-2A93-4F52-07BB2F4A0AA6}"/>
              </a:ext>
            </a:extLst>
          </p:cNvPr>
          <p:cNvGrpSpPr/>
          <p:nvPr/>
        </p:nvGrpSpPr>
        <p:grpSpPr>
          <a:xfrm>
            <a:off x="5793489" y="4977920"/>
            <a:ext cx="499664" cy="268145"/>
            <a:chOff x="1945540" y="2696997"/>
            <a:chExt cx="499664" cy="268145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D836D03-B498-59C4-7268-CEE516739F3A}"/>
                </a:ext>
              </a:extLst>
            </p:cNvPr>
            <p:cNvSpPr/>
            <p:nvPr/>
          </p:nvSpPr>
          <p:spPr>
            <a:xfrm>
              <a:off x="1945540" y="2786699"/>
              <a:ext cx="81187" cy="7127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ACEC750-19E3-542B-203B-BD5B34D1C174}"/>
                </a:ext>
              </a:extLst>
            </p:cNvPr>
            <p:cNvSpPr/>
            <p:nvPr/>
          </p:nvSpPr>
          <p:spPr>
            <a:xfrm>
              <a:off x="2062526" y="2696997"/>
              <a:ext cx="382678" cy="26814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/>
                <a:t>Q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829E683-9144-677D-3596-B1E46685616E}"/>
              </a:ext>
            </a:extLst>
          </p:cNvPr>
          <p:cNvGrpSpPr/>
          <p:nvPr/>
        </p:nvGrpSpPr>
        <p:grpSpPr>
          <a:xfrm>
            <a:off x="6376234" y="4382317"/>
            <a:ext cx="499664" cy="268145"/>
            <a:chOff x="1945540" y="2696997"/>
            <a:chExt cx="499664" cy="268145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68C6B28F-4CCF-2AB6-2796-56347D25FE88}"/>
                </a:ext>
              </a:extLst>
            </p:cNvPr>
            <p:cNvSpPr/>
            <p:nvPr/>
          </p:nvSpPr>
          <p:spPr>
            <a:xfrm>
              <a:off x="1945540" y="2786699"/>
              <a:ext cx="81187" cy="7127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22F6D7C-5B1A-2238-50AE-1FFB863B1A9A}"/>
                </a:ext>
              </a:extLst>
            </p:cNvPr>
            <p:cNvSpPr/>
            <p:nvPr/>
          </p:nvSpPr>
          <p:spPr>
            <a:xfrm>
              <a:off x="2062526" y="2696997"/>
              <a:ext cx="382678" cy="26814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/>
                <a:t>E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AB4C2E-74AB-5BFF-5739-8382A477083C}"/>
              </a:ext>
            </a:extLst>
          </p:cNvPr>
          <p:cNvGrpSpPr/>
          <p:nvPr/>
        </p:nvGrpSpPr>
        <p:grpSpPr>
          <a:xfrm>
            <a:off x="6523673" y="5142923"/>
            <a:ext cx="499664" cy="268145"/>
            <a:chOff x="1945540" y="2696997"/>
            <a:chExt cx="499664" cy="268145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C57F5CCD-52C5-B00D-8F3B-72B15E779366}"/>
                </a:ext>
              </a:extLst>
            </p:cNvPr>
            <p:cNvSpPr/>
            <p:nvPr/>
          </p:nvSpPr>
          <p:spPr>
            <a:xfrm>
              <a:off x="1945540" y="2786699"/>
              <a:ext cx="81187" cy="7127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B4B7FCB-1ABF-2B85-5079-35CFD9E1C0B7}"/>
                </a:ext>
              </a:extLst>
            </p:cNvPr>
            <p:cNvSpPr/>
            <p:nvPr/>
          </p:nvSpPr>
          <p:spPr>
            <a:xfrm>
              <a:off x="2062526" y="2696997"/>
              <a:ext cx="382678" cy="26814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/>
                <a:t>F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DA717CD-08C9-7D98-63D7-0AD3260CCFF9}"/>
              </a:ext>
            </a:extLst>
          </p:cNvPr>
          <p:cNvGrpSpPr/>
          <p:nvPr/>
        </p:nvGrpSpPr>
        <p:grpSpPr>
          <a:xfrm>
            <a:off x="5710110" y="5524026"/>
            <a:ext cx="499664" cy="268145"/>
            <a:chOff x="1945540" y="2696997"/>
            <a:chExt cx="499664" cy="268145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4C67D6FD-B6BF-851B-6657-5E4CFB33F4D9}"/>
                </a:ext>
              </a:extLst>
            </p:cNvPr>
            <p:cNvSpPr/>
            <p:nvPr/>
          </p:nvSpPr>
          <p:spPr>
            <a:xfrm>
              <a:off x="1945540" y="2786699"/>
              <a:ext cx="81187" cy="71270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07873C5-B349-69B5-FE2A-5F6814FAA107}"/>
                </a:ext>
              </a:extLst>
            </p:cNvPr>
            <p:cNvSpPr/>
            <p:nvPr/>
          </p:nvSpPr>
          <p:spPr>
            <a:xfrm>
              <a:off x="2062526" y="2696997"/>
              <a:ext cx="382678" cy="26814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/>
                <a:t>L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308B8D3A-05AD-1539-8825-259A8E37E5AA}"/>
              </a:ext>
            </a:extLst>
          </p:cNvPr>
          <p:cNvSpPr txBox="1"/>
          <p:nvPr/>
        </p:nvSpPr>
        <p:spPr>
          <a:xfrm>
            <a:off x="238780" y="2490152"/>
            <a:ext cx="3143612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Tedarikçi</a:t>
            </a:r>
            <a:r>
              <a:rPr lang="en-GB" dirty="0"/>
              <a:t> </a:t>
            </a:r>
            <a:r>
              <a:rPr lang="en-GB" dirty="0" err="1"/>
              <a:t>Kriterleri</a:t>
            </a: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Finansal</a:t>
            </a:r>
            <a:r>
              <a:rPr lang="en-GB" sz="1400" dirty="0"/>
              <a:t> Durum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Çoklu</a:t>
            </a:r>
            <a:r>
              <a:rPr lang="en-GB" sz="1400" dirty="0"/>
              <a:t> </a:t>
            </a:r>
            <a:r>
              <a:rPr lang="en-GB" sz="1400" dirty="0" err="1"/>
              <a:t>Lokasyon</a:t>
            </a:r>
            <a:r>
              <a:rPr lang="en-GB" sz="1400" dirty="0"/>
              <a:t> </a:t>
            </a:r>
            <a:r>
              <a:rPr lang="en-GB" sz="1400" dirty="0" err="1"/>
              <a:t>Seçeneği</a:t>
            </a:r>
            <a:endParaRPr lang="en-GB" sz="1400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Fiziki</a:t>
            </a:r>
            <a:r>
              <a:rPr lang="en-GB" sz="1400" dirty="0"/>
              <a:t> </a:t>
            </a:r>
            <a:r>
              <a:rPr lang="en-GB" sz="1400" dirty="0" err="1"/>
              <a:t>Altyapı</a:t>
            </a:r>
            <a:endParaRPr lang="en-GB" sz="1400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Deprem </a:t>
            </a:r>
            <a:r>
              <a:rPr lang="en-GB" sz="1400" dirty="0" err="1"/>
              <a:t>Bölgesi</a:t>
            </a:r>
            <a:r>
              <a:rPr lang="en-GB" sz="1400" dirty="0"/>
              <a:t> </a:t>
            </a:r>
            <a:r>
              <a:rPr lang="en-GB" sz="1400" dirty="0" err="1"/>
              <a:t>Konumu</a:t>
            </a:r>
            <a:endParaRPr lang="en-GB" sz="14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CABCF7F-39BB-34F1-A688-BA833C4E48E2}"/>
              </a:ext>
            </a:extLst>
          </p:cNvPr>
          <p:cNvSpPr txBox="1"/>
          <p:nvPr/>
        </p:nvSpPr>
        <p:spPr>
          <a:xfrm>
            <a:off x="157881" y="3927736"/>
            <a:ext cx="3143612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Parça</a:t>
            </a:r>
            <a:r>
              <a:rPr lang="en-GB" dirty="0"/>
              <a:t> &amp; Proses </a:t>
            </a:r>
            <a:r>
              <a:rPr lang="en-GB" dirty="0" err="1"/>
              <a:t>Kriterleri</a:t>
            </a:r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Yeniden</a:t>
            </a:r>
            <a:r>
              <a:rPr lang="en-GB" sz="1400" dirty="0"/>
              <a:t> </a:t>
            </a:r>
            <a:r>
              <a:rPr lang="en-GB" sz="1400" dirty="0" err="1"/>
              <a:t>Başlayabilme</a:t>
            </a:r>
            <a:r>
              <a:rPr lang="en-GB" sz="1400" dirty="0"/>
              <a:t> </a:t>
            </a:r>
            <a:r>
              <a:rPr lang="en-GB" sz="1400" dirty="0" err="1"/>
              <a:t>Süresi</a:t>
            </a:r>
            <a:endParaRPr lang="en-GB" sz="1400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Araç</a:t>
            </a:r>
            <a:r>
              <a:rPr lang="en-GB" sz="1400" dirty="0"/>
              <a:t> </a:t>
            </a:r>
            <a:r>
              <a:rPr lang="en-GB" sz="1400" dirty="0" err="1"/>
              <a:t>Çevikliği</a:t>
            </a:r>
            <a:endParaRPr lang="en-GB" sz="1400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Yedek</a:t>
            </a:r>
            <a:r>
              <a:rPr lang="en-GB" sz="1400" dirty="0"/>
              <a:t> </a:t>
            </a:r>
            <a:r>
              <a:rPr lang="en-GB" sz="1400" dirty="0" err="1"/>
              <a:t>Kapasitesi</a:t>
            </a:r>
            <a:endParaRPr lang="en-GB" sz="1400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 err="1"/>
              <a:t>Üretim</a:t>
            </a:r>
            <a:r>
              <a:rPr lang="en-GB" sz="1400" dirty="0"/>
              <a:t> </a:t>
            </a:r>
            <a:r>
              <a:rPr lang="en-GB" sz="1400" dirty="0" err="1"/>
              <a:t>Zorluğu</a:t>
            </a:r>
            <a:endParaRPr lang="en-GB" sz="1400" dirty="0"/>
          </a:p>
        </p:txBody>
      </p:sp>
      <p:pic>
        <p:nvPicPr>
          <p:cNvPr id="39" name="Picture 2" descr="Sürdürülebilir Tedarik Zinciri">
            <a:extLst>
              <a:ext uri="{FF2B5EF4-FFF2-40B4-BE49-F238E27FC236}">
                <a16:creationId xmlns:a16="http://schemas.microsoft.com/office/drawing/2014/main" id="{D8FAD39E-2FC4-280B-2D97-827E40586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08" y="387537"/>
            <a:ext cx="584575" cy="5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0159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6460"/>
          <a:stretch/>
        </p:blipFill>
        <p:spPr>
          <a:xfrm>
            <a:off x="4946090" y="2054304"/>
            <a:ext cx="3900020" cy="4224992"/>
          </a:xfrm>
          <a:prstGeom prst="rect">
            <a:avLst/>
          </a:prstGeom>
        </p:spPr>
      </p:pic>
      <p:grpSp>
        <p:nvGrpSpPr>
          <p:cNvPr id="8" name="Group 27">
            <a:extLst>
              <a:ext uri="{FF2B5EF4-FFF2-40B4-BE49-F238E27FC236}">
                <a16:creationId xmlns:a16="http://schemas.microsoft.com/office/drawing/2014/main" id="{8EAB0B39-2537-B481-539B-FB19ECBE2229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241AF36-57BC-BD00-804B-A59E6C28EEAB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" name="タイトル 4">
              <a:extLst>
                <a:ext uri="{FF2B5EF4-FFF2-40B4-BE49-F238E27FC236}">
                  <a16:creationId xmlns:a16="http://schemas.microsoft.com/office/drawing/2014/main" id="{1F636889-9D5E-04C2-C923-68452A30FB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Tedarikçiler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ile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4A754696-F514-DA8B-E0B7-C939C73D073E}"/>
              </a:ext>
            </a:extLst>
          </p:cNvPr>
          <p:cNvSpPr/>
          <p:nvPr/>
        </p:nvSpPr>
        <p:spPr>
          <a:xfrm>
            <a:off x="451647" y="1060164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56</a:t>
            </a:r>
          </a:p>
        </p:txBody>
      </p:sp>
      <p:sp>
        <p:nvSpPr>
          <p:cNvPr id="12" name="テキスト プレースホルダー 2">
            <a:extLst>
              <a:ext uri="{FF2B5EF4-FFF2-40B4-BE49-F238E27FC236}">
                <a16:creationId xmlns:a16="http://schemas.microsoft.com/office/drawing/2014/main" id="{32DF46EC-4BFB-FE0A-80FD-94D8E74D5D72}"/>
              </a:ext>
            </a:extLst>
          </p:cNvPr>
          <p:cNvSpPr txBox="1">
            <a:spLocks/>
          </p:cNvSpPr>
          <p:nvPr/>
        </p:nvSpPr>
        <p:spPr bwMode="auto">
          <a:xfrm>
            <a:off x="1037342" y="1111682"/>
            <a:ext cx="679595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1000"/>
              </a:spcBef>
              <a:buFont typeface="Arial" charset="0"/>
              <a:buNone/>
            </a:pPr>
            <a:r>
              <a:rPr lang="en-GB" altLang="ja-JP" sz="2000" b="1" dirty="0" err="1">
                <a:ea typeface="Hiragino Kaku Gothic Pro W6"/>
                <a:cs typeface="Hiragino Kaku Gothic Pro W6"/>
              </a:rPr>
              <a:t>Tedarikçiler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ile</a:t>
            </a:r>
            <a:r>
              <a:rPr lang="en-GB" altLang="ja-JP" sz="2000" b="1" dirty="0">
                <a:ea typeface="Hiragino Kaku Gothic Pro W6"/>
                <a:cs typeface="Hiragino Kaku Gothic Pro W6"/>
              </a:rPr>
              <a:t> </a:t>
            </a:r>
            <a:r>
              <a:rPr lang="en-GB" altLang="ja-JP" sz="2000" b="1" dirty="0" err="1">
                <a:ea typeface="Hiragino Kaku Gothic Pro W6"/>
                <a:cs typeface="Hiragino Kaku Gothic Pro W6"/>
              </a:rPr>
              <a:t>Tatbikat</a:t>
            </a:r>
            <a:endParaRPr lang="en-US" altLang="ja-JP" sz="2000" b="1" dirty="0">
              <a:ea typeface="Hiragino Kaku Gothic Pro W6"/>
              <a:cs typeface="Hiragino Kaku Gothic Pro W6"/>
            </a:endParaRPr>
          </a:p>
        </p:txBody>
      </p:sp>
      <p:sp>
        <p:nvSpPr>
          <p:cNvPr id="13" name="タイトル 4">
            <a:extLst>
              <a:ext uri="{FF2B5EF4-FFF2-40B4-BE49-F238E27FC236}">
                <a16:creationId xmlns:a16="http://schemas.microsoft.com/office/drawing/2014/main" id="{8CB0FF30-FB9D-41C0-2911-4139D14E660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2. </a:t>
            </a:r>
            <a:r>
              <a:rPr lang="en-GB" altLang="ja-JP" sz="2400" dirty="0">
                <a:cs typeface="ヒラギノ角ゴ Pro W6"/>
              </a:rPr>
              <a:t>Deprem </a:t>
            </a:r>
            <a:r>
              <a:rPr lang="en-GB" altLang="ja-JP" sz="2400" dirty="0" err="1">
                <a:cs typeface="ヒラギノ角ゴ Pro W6"/>
              </a:rPr>
              <a:t>Öncesi</a:t>
            </a:r>
            <a:r>
              <a:rPr lang="en-GB" altLang="ja-JP" sz="2400" dirty="0">
                <a:cs typeface="ヒラギノ角ゴ Pro W6"/>
              </a:rPr>
              <a:t> (</a:t>
            </a:r>
            <a:r>
              <a:rPr lang="en-GB" altLang="ja-JP" sz="2400" dirty="0" err="1">
                <a:cs typeface="ヒラギノ角ゴ Pro W6"/>
              </a:rPr>
              <a:t>Önleyici</a:t>
            </a:r>
            <a:r>
              <a:rPr lang="en-GB" altLang="ja-JP" sz="2400" dirty="0">
                <a:cs typeface="ヒラギノ角ゴ Pro W6"/>
              </a:rPr>
              <a:t>) </a:t>
            </a:r>
            <a:r>
              <a:rPr lang="en-GB" altLang="ja-JP" sz="2400" dirty="0" err="1">
                <a:cs typeface="ヒラギノ角ゴ Pro W6"/>
              </a:rPr>
              <a:t>Faaliyetler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43F7D7-DAC9-2F07-6361-C049C7308061}"/>
              </a:ext>
            </a:extLst>
          </p:cNvPr>
          <p:cNvSpPr/>
          <p:nvPr/>
        </p:nvSpPr>
        <p:spPr>
          <a:xfrm>
            <a:off x="5499100" y="2590800"/>
            <a:ext cx="1047750" cy="1365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7D461E-CBFE-5997-7C17-E16FF481419D}"/>
              </a:ext>
            </a:extLst>
          </p:cNvPr>
          <p:cNvSpPr/>
          <p:nvPr/>
        </p:nvSpPr>
        <p:spPr>
          <a:xfrm>
            <a:off x="6327775" y="3556975"/>
            <a:ext cx="501650" cy="899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D1EBE-3AAE-0303-EA4F-0D93C5DE4E27}"/>
              </a:ext>
            </a:extLst>
          </p:cNvPr>
          <p:cNvSpPr/>
          <p:nvPr/>
        </p:nvSpPr>
        <p:spPr>
          <a:xfrm>
            <a:off x="7074210" y="3556975"/>
            <a:ext cx="665267" cy="899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02BF599-3DD9-6FB0-A001-5833B9614C10}"/>
              </a:ext>
            </a:extLst>
          </p:cNvPr>
          <p:cNvSpPr/>
          <p:nvPr/>
        </p:nvSpPr>
        <p:spPr>
          <a:xfrm>
            <a:off x="6142038" y="4968934"/>
            <a:ext cx="501650" cy="103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 bwMode="auto">
          <a:xfrm rot="19951788">
            <a:off x="5669385" y="3758138"/>
            <a:ext cx="2067530" cy="516463"/>
          </a:xfrm>
          <a:prstGeom prst="rect">
            <a:avLst/>
          </a:prstGeom>
          <a:solidFill>
            <a:schemeClr val="bg1">
              <a:alpha val="29000"/>
            </a:schemeClr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b="1" dirty="0">
                <a:latin typeface="Arial" pitchFamily="34" charset="0"/>
                <a:ea typeface="ＭＳ Ｐゴシック" pitchFamily="34" charset="-128"/>
              </a:rPr>
              <a:t>EXAMPLE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b="1" dirty="0">
                <a:latin typeface="Arial" pitchFamily="34" charset="0"/>
                <a:ea typeface="ＭＳ Ｐゴシック" pitchFamily="34" charset="-128"/>
              </a:rPr>
              <a:t>(Not reflecting real case)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DD7913-5754-F237-4E3F-DFE83A2858F1}"/>
              </a:ext>
            </a:extLst>
          </p:cNvPr>
          <p:cNvSpPr txBox="1"/>
          <p:nvPr/>
        </p:nvSpPr>
        <p:spPr>
          <a:xfrm>
            <a:off x="206130" y="1604838"/>
            <a:ext cx="436587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Tedarikçiler</a:t>
            </a:r>
            <a:r>
              <a:rPr lang="en-GB" dirty="0"/>
              <a:t> </a:t>
            </a:r>
            <a:r>
              <a:rPr lang="en-GB" dirty="0" err="1"/>
              <a:t>ile</a:t>
            </a:r>
            <a:r>
              <a:rPr lang="en-GB" dirty="0"/>
              <a:t> </a:t>
            </a:r>
            <a:r>
              <a:rPr lang="en-GB" dirty="0" err="1"/>
              <a:t>belirlenen</a:t>
            </a:r>
            <a:r>
              <a:rPr lang="en-GB" dirty="0"/>
              <a:t> </a:t>
            </a:r>
            <a:r>
              <a:rPr lang="en-GB" dirty="0" err="1"/>
              <a:t>tedbirler</a:t>
            </a:r>
            <a:r>
              <a:rPr lang="en-GB" dirty="0"/>
              <a:t> </a:t>
            </a:r>
            <a:r>
              <a:rPr lang="en-GB" dirty="0" err="1"/>
              <a:t>üzerinden</a:t>
            </a:r>
            <a:r>
              <a:rPr lang="en-GB" dirty="0"/>
              <a:t> </a:t>
            </a:r>
            <a:r>
              <a:rPr lang="en-GB" dirty="0" err="1"/>
              <a:t>tatbikat</a:t>
            </a:r>
            <a:r>
              <a:rPr lang="en-GB" dirty="0"/>
              <a:t> </a:t>
            </a:r>
            <a:r>
              <a:rPr lang="en-GB" dirty="0" err="1"/>
              <a:t>yapılır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Tatbikat</a:t>
            </a:r>
            <a:r>
              <a:rPr lang="en-GB" dirty="0"/>
              <a:t> </a:t>
            </a:r>
            <a:r>
              <a:rPr lang="en-GB" dirty="0" err="1"/>
              <a:t>sırasında</a:t>
            </a:r>
            <a:r>
              <a:rPr lang="en-GB" dirty="0"/>
              <a:t>;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 err="1"/>
              <a:t>Senaryo</a:t>
            </a:r>
            <a:r>
              <a:rPr lang="en-GB" dirty="0"/>
              <a:t> </a:t>
            </a:r>
            <a:r>
              <a:rPr lang="en-GB" dirty="0" err="1"/>
              <a:t>oluşturulur</a:t>
            </a:r>
            <a:endParaRPr lang="en-GB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GB" dirty="0" err="1"/>
              <a:t>Tedarikçiler</a:t>
            </a:r>
            <a:r>
              <a:rPr lang="en-GB" dirty="0"/>
              <a:t> </a:t>
            </a:r>
            <a:r>
              <a:rPr lang="en-GB" dirty="0" err="1"/>
              <a:t>ile</a:t>
            </a:r>
            <a:r>
              <a:rPr lang="en-GB" dirty="0"/>
              <a:t> </a:t>
            </a:r>
            <a:r>
              <a:rPr lang="en-GB" dirty="0" err="1"/>
              <a:t>tanımlanan</a:t>
            </a:r>
            <a:r>
              <a:rPr lang="en-GB" dirty="0"/>
              <a:t> </a:t>
            </a:r>
            <a:r>
              <a:rPr lang="en-GB" dirty="0" err="1"/>
              <a:t>yöntem</a:t>
            </a:r>
            <a:r>
              <a:rPr lang="en-GB" dirty="0"/>
              <a:t> </a:t>
            </a:r>
            <a:r>
              <a:rPr lang="en-GB" dirty="0" err="1"/>
              <a:t>ile</a:t>
            </a:r>
            <a:r>
              <a:rPr lang="en-GB" dirty="0"/>
              <a:t> </a:t>
            </a:r>
            <a:r>
              <a:rPr lang="en-GB" dirty="0" err="1"/>
              <a:t>iletişim</a:t>
            </a:r>
            <a:r>
              <a:rPr lang="en-GB" dirty="0"/>
              <a:t> </a:t>
            </a:r>
            <a:r>
              <a:rPr lang="en-GB" dirty="0" err="1"/>
              <a:t>kurulur</a:t>
            </a:r>
            <a:r>
              <a:rPr lang="en-GB" dirty="0"/>
              <a:t>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4D1A896-166A-A131-021C-A55767D6FA66}"/>
              </a:ext>
            </a:extLst>
          </p:cNvPr>
          <p:cNvSpPr/>
          <p:nvPr/>
        </p:nvSpPr>
        <p:spPr>
          <a:xfrm>
            <a:off x="7833296" y="1502853"/>
            <a:ext cx="897403" cy="2338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Sürdürülebilir Tedarik Zinciri">
            <a:extLst>
              <a:ext uri="{FF2B5EF4-FFF2-40B4-BE49-F238E27FC236}">
                <a16:creationId xmlns:a16="http://schemas.microsoft.com/office/drawing/2014/main" id="{64C4D772-7C14-E6D3-409B-D5616E69C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08" y="387537"/>
            <a:ext cx="584575" cy="5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36C253A-DFE9-3244-12B4-38CEB3173997}"/>
              </a:ext>
            </a:extLst>
          </p:cNvPr>
          <p:cNvPicPr>
            <a:picLocks noChangeAspect="1" noChangeArrowheads="1"/>
            <a:extLst>
              <a:ext uri="{84589F7E-364E-4C9E-8A38-B11213B215E9}">
                <a14:cameraTool xmlns:a14="http://schemas.microsoft.com/office/drawing/2010/main" cellRange="$B$3:$C$12"/>
              </a:ext>
            </a:extLst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1719" y="3810853"/>
            <a:ext cx="4039621" cy="2444371"/>
          </a:xfrm>
          <a:prstGeom prst="rect">
            <a:avLst/>
          </a:prstGeom>
          <a:solidFill>
            <a:srgbClr xmlns:mc="http://schemas.openxmlformats.org/markup-compatibility/2006" xmlns:a14="http://schemas.microsoft.com/office/drawing/2010/main" val="FFFFFF" mc:Ignorable="a14" a14:legacySpreadsheetColorIndex="9"/>
          </a:solidFill>
          <a:ln w="9525">
            <a:solidFill>
              <a:srgbClr xmlns:mc="http://schemas.openxmlformats.org/markup-compatibility/2006" xmlns:a14="http://schemas.microsoft.com/office/drawing/2010/main" val="000000" mc:Ignorable="a14" a14:legacySpreadsheetColorIndex="64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14609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150765" y="3208675"/>
            <a:ext cx="1870364" cy="1358076"/>
            <a:chOff x="238191" y="996078"/>
            <a:chExt cx="1870364" cy="1358076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9682" y="1311160"/>
              <a:ext cx="993112" cy="1042994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238191" y="996078"/>
              <a:ext cx="18703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err="1"/>
                <a:t>Deprem</a:t>
              </a:r>
              <a:r>
                <a:rPr lang="en-US" sz="1400" dirty="0"/>
                <a:t> </a:t>
              </a:r>
              <a:r>
                <a:rPr lang="en-US" sz="1400" dirty="0" err="1"/>
                <a:t>Sensörü</a:t>
              </a:r>
              <a:endParaRPr lang="en-US" sz="1400" dirty="0"/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3"/>
          <a:srcRect l="14756" t="15986" r="14084" b="16085"/>
          <a:stretch/>
        </p:blipFill>
        <p:spPr>
          <a:xfrm>
            <a:off x="12021129" y="3364817"/>
            <a:ext cx="1687484" cy="1201934"/>
          </a:xfrm>
          <a:prstGeom prst="rect">
            <a:avLst/>
          </a:prstGeom>
        </p:spPr>
      </p:pic>
      <p:grpSp>
        <p:nvGrpSpPr>
          <p:cNvPr id="49" name="Group 48"/>
          <p:cNvGrpSpPr/>
          <p:nvPr/>
        </p:nvGrpSpPr>
        <p:grpSpPr>
          <a:xfrm>
            <a:off x="13935542" y="3182928"/>
            <a:ext cx="3077437" cy="2052408"/>
            <a:chOff x="2378556" y="911101"/>
            <a:chExt cx="3077437" cy="1079372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78556" y="1350654"/>
              <a:ext cx="3077437" cy="63981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2890660" y="911101"/>
              <a:ext cx="2565333" cy="161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err="1"/>
                <a:t>Anons</a:t>
              </a:r>
              <a:r>
                <a:rPr lang="en-US" sz="1400" dirty="0"/>
                <a:t> </a:t>
              </a:r>
              <a:r>
                <a:rPr lang="en-US" sz="1400" dirty="0" err="1"/>
                <a:t>Sistemi</a:t>
              </a:r>
              <a:endParaRPr lang="en-US" sz="1400" dirty="0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7191358" y="3099482"/>
            <a:ext cx="1497787" cy="1365634"/>
            <a:chOff x="1072253" y="3199674"/>
            <a:chExt cx="1182006" cy="1115681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72253" y="3521784"/>
              <a:ext cx="918296" cy="793571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1180768" y="3199674"/>
              <a:ext cx="1073491" cy="4274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err="1"/>
                <a:t>Mikrofon</a:t>
              </a:r>
              <a:r>
                <a:rPr lang="en-US" sz="1400" dirty="0"/>
                <a:t> </a:t>
              </a:r>
              <a:r>
                <a:rPr lang="en-US" sz="1400" dirty="0" err="1"/>
                <a:t>ve</a:t>
              </a:r>
              <a:r>
                <a:rPr lang="en-US" sz="1400" dirty="0"/>
                <a:t> </a:t>
              </a:r>
              <a:r>
                <a:rPr lang="en-US" sz="1400" dirty="0" err="1"/>
                <a:t>Hoparlör</a:t>
              </a:r>
              <a:endParaRPr lang="en-US" sz="1400" dirty="0"/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37229" y="3516452"/>
            <a:ext cx="494262" cy="87507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11801310" y="4496672"/>
            <a:ext cx="21326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Yazılım</a:t>
            </a:r>
            <a:r>
              <a:rPr lang="en-US" sz="1400" dirty="0"/>
              <a:t> </a:t>
            </a:r>
            <a:r>
              <a:rPr lang="en-US" sz="1400" dirty="0" err="1"/>
              <a:t>İzleme</a:t>
            </a:r>
            <a:endParaRPr lang="en-US" sz="1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400" dirty="0" err="1"/>
              <a:t>Deprem</a:t>
            </a:r>
            <a:r>
              <a:rPr lang="en-US" sz="1400" dirty="0"/>
              <a:t> </a:t>
            </a:r>
            <a:r>
              <a:rPr lang="en-US" sz="1400" dirty="0" err="1"/>
              <a:t>şiddeti</a:t>
            </a:r>
            <a:r>
              <a:rPr lang="en-US" sz="1400" dirty="0"/>
              <a:t> </a:t>
            </a:r>
            <a:r>
              <a:rPr lang="en-US" sz="1400" dirty="0" err="1"/>
              <a:t>bilgi</a:t>
            </a:r>
            <a:endParaRPr lang="en-US" sz="1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400" dirty="0" err="1"/>
              <a:t>Tahliye</a:t>
            </a:r>
            <a:r>
              <a:rPr lang="en-US" sz="1400" dirty="0"/>
              <a:t> </a:t>
            </a:r>
            <a:r>
              <a:rPr lang="en-US" sz="1400" dirty="0" err="1"/>
              <a:t>Kararı</a:t>
            </a:r>
            <a:endParaRPr lang="en-US" sz="1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400" dirty="0" err="1"/>
              <a:t>İş</a:t>
            </a:r>
            <a:r>
              <a:rPr lang="en-US" sz="1400" dirty="0"/>
              <a:t> </a:t>
            </a:r>
            <a:r>
              <a:rPr lang="en-US" sz="1400" dirty="0" err="1"/>
              <a:t>Başı</a:t>
            </a:r>
            <a:r>
              <a:rPr lang="en-US" sz="1400" dirty="0"/>
              <a:t> </a:t>
            </a:r>
            <a:r>
              <a:rPr lang="en-US" sz="1400" dirty="0" err="1"/>
              <a:t>Kararı</a:t>
            </a:r>
            <a:endParaRPr lang="en-US" sz="1400" dirty="0"/>
          </a:p>
        </p:txBody>
      </p:sp>
      <p:sp>
        <p:nvSpPr>
          <p:cNvPr id="71" name="TextBox 70"/>
          <p:cNvSpPr txBox="1"/>
          <p:nvPr/>
        </p:nvSpPr>
        <p:spPr>
          <a:xfrm>
            <a:off x="17170922" y="4502827"/>
            <a:ext cx="2132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Fabrikaya</a:t>
            </a:r>
            <a:r>
              <a:rPr lang="en-US" sz="1400" dirty="0"/>
              <a:t> </a:t>
            </a:r>
            <a:r>
              <a:rPr lang="en-US" sz="1400" dirty="0" err="1"/>
              <a:t>doğrudan</a:t>
            </a:r>
            <a:r>
              <a:rPr lang="en-US" sz="1400" dirty="0"/>
              <a:t> </a:t>
            </a:r>
            <a:r>
              <a:rPr lang="en-US" sz="1400" dirty="0" err="1"/>
              <a:t>anons</a:t>
            </a:r>
            <a:endParaRPr lang="en-US" sz="1400" dirty="0"/>
          </a:p>
        </p:txBody>
      </p:sp>
      <p:sp>
        <p:nvSpPr>
          <p:cNvPr id="3" name="Rectangle 2"/>
          <p:cNvSpPr/>
          <p:nvPr/>
        </p:nvSpPr>
        <p:spPr bwMode="auto">
          <a:xfrm>
            <a:off x="9896969" y="3223391"/>
            <a:ext cx="315884" cy="399011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1</a:t>
            </a:r>
          </a:p>
        </p:txBody>
      </p:sp>
      <p:sp>
        <p:nvSpPr>
          <p:cNvPr id="73" name="Rectangle 72"/>
          <p:cNvSpPr/>
          <p:nvPr/>
        </p:nvSpPr>
        <p:spPr bwMode="auto">
          <a:xfrm>
            <a:off x="12740300" y="535251"/>
            <a:ext cx="315884" cy="399011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1</a:t>
            </a:r>
          </a:p>
        </p:txBody>
      </p:sp>
      <p:sp>
        <p:nvSpPr>
          <p:cNvPr id="74" name="Rectangle 73"/>
          <p:cNvSpPr/>
          <p:nvPr/>
        </p:nvSpPr>
        <p:spPr bwMode="auto">
          <a:xfrm>
            <a:off x="17033416" y="3148370"/>
            <a:ext cx="315884" cy="399011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b="1" dirty="0">
                <a:latin typeface="Arial" pitchFamily="34" charset="0"/>
                <a:ea typeface="ＭＳ Ｐゴシック" pitchFamily="34" charset="-128"/>
              </a:rPr>
              <a:t>4</a:t>
            </a:r>
            <a:endParaRPr kumimoji="1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5" name="Rectangle 74"/>
          <p:cNvSpPr/>
          <p:nvPr/>
        </p:nvSpPr>
        <p:spPr bwMode="auto">
          <a:xfrm>
            <a:off x="13999557" y="3124746"/>
            <a:ext cx="315884" cy="399011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b="1" dirty="0">
                <a:latin typeface="Arial" pitchFamily="34" charset="0"/>
                <a:ea typeface="ＭＳ Ｐゴシック" pitchFamily="34" charset="-128"/>
              </a:rPr>
              <a:t>3</a:t>
            </a:r>
            <a:endParaRPr kumimoji="1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6" name="Rectangle 75"/>
          <p:cNvSpPr/>
          <p:nvPr/>
        </p:nvSpPr>
        <p:spPr bwMode="auto">
          <a:xfrm>
            <a:off x="11877828" y="3208675"/>
            <a:ext cx="315884" cy="399011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b="1" dirty="0">
                <a:latin typeface="Arial" pitchFamily="34" charset="0"/>
                <a:ea typeface="ＭＳ Ｐゴシック" pitchFamily="34" charset="-128"/>
              </a:rPr>
              <a:t>2</a:t>
            </a:r>
            <a:endParaRPr kumimoji="1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2193712" y="3148370"/>
            <a:ext cx="18513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Nightwatch</a:t>
            </a:r>
            <a:r>
              <a:rPr lang="en-US" sz="1400" dirty="0"/>
              <a:t> </a:t>
            </a:r>
            <a:r>
              <a:rPr lang="en-US" sz="1400" dirty="0" err="1"/>
              <a:t>Yazılım</a:t>
            </a:r>
            <a:endParaRPr lang="en-US" sz="1400" dirty="0"/>
          </a:p>
        </p:txBody>
      </p:sp>
      <p:sp>
        <p:nvSpPr>
          <p:cNvPr id="5" name="Rectangle 4"/>
          <p:cNvSpPr/>
          <p:nvPr/>
        </p:nvSpPr>
        <p:spPr bwMode="auto">
          <a:xfrm>
            <a:off x="9787491" y="3099482"/>
            <a:ext cx="4148051" cy="2307341"/>
          </a:xfrm>
          <a:prstGeom prst="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9" name="Rectangle 78"/>
          <p:cNvSpPr/>
          <p:nvPr/>
        </p:nvSpPr>
        <p:spPr bwMode="auto">
          <a:xfrm>
            <a:off x="13933980" y="3099482"/>
            <a:ext cx="4997511" cy="2307341"/>
          </a:xfrm>
          <a:prstGeom prst="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11208857" y="2610713"/>
            <a:ext cx="2235862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r>
              <a:rPr lang="en-US" sz="2800" dirty="0" err="1"/>
              <a:t>Algılama</a:t>
            </a:r>
            <a:endParaRPr lang="en-US" sz="2800" dirty="0"/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15126806" y="2585010"/>
            <a:ext cx="1502424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r>
              <a:rPr lang="en-US" sz="2800" dirty="0" err="1"/>
              <a:t>Anons</a:t>
            </a:r>
            <a:endParaRPr lang="en-US" sz="2800" dirty="0"/>
          </a:p>
        </p:txBody>
      </p:sp>
      <p:grpSp>
        <p:nvGrpSpPr>
          <p:cNvPr id="7" name="Group 27">
            <a:extLst>
              <a:ext uri="{FF2B5EF4-FFF2-40B4-BE49-F238E27FC236}">
                <a16:creationId xmlns:a16="http://schemas.microsoft.com/office/drawing/2014/main" id="{D9C33839-9394-CE6E-48D5-D575F870C8CD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9C0E1EF-E940-464C-796F-5C98FE4FA575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タイトル 4">
              <a:extLst>
                <a:ext uri="{FF2B5EF4-FFF2-40B4-BE49-F238E27FC236}">
                  <a16:creationId xmlns:a16="http://schemas.microsoft.com/office/drawing/2014/main" id="{CEC33DBF-3995-F438-85DB-F58F2F6BCC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Sensörü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0" name="タイトル 4">
            <a:extLst>
              <a:ext uri="{FF2B5EF4-FFF2-40B4-BE49-F238E27FC236}">
                <a16:creationId xmlns:a16="http://schemas.microsoft.com/office/drawing/2014/main" id="{6C47070B-48B0-06F1-AD5B-DA7BE469BAF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13314" name="Picture 2" descr="Sensor - Free technology icons">
            <a:extLst>
              <a:ext uri="{FF2B5EF4-FFF2-40B4-BE49-F238E27FC236}">
                <a16:creationId xmlns:a16="http://schemas.microsoft.com/office/drawing/2014/main" id="{359EA70D-246A-B7A0-55B9-FB9156E29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39" y="427101"/>
            <a:ext cx="515286" cy="5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7565B84-C8C1-5F76-957F-7C45A789406A}"/>
              </a:ext>
            </a:extLst>
          </p:cNvPr>
          <p:cNvSpPr txBox="1"/>
          <p:nvPr/>
        </p:nvSpPr>
        <p:spPr>
          <a:xfrm>
            <a:off x="1124267" y="1715784"/>
            <a:ext cx="8078773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Fabrikada</a:t>
            </a:r>
            <a:r>
              <a:rPr lang="en-US" sz="1600" dirty="0"/>
              <a:t> </a:t>
            </a: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durumunu</a:t>
            </a:r>
            <a:r>
              <a:rPr lang="en-US" sz="1600" dirty="0"/>
              <a:t> </a:t>
            </a:r>
            <a:r>
              <a:rPr lang="en-US" sz="1600" dirty="0" err="1"/>
              <a:t>algılayan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anında</a:t>
            </a:r>
            <a:r>
              <a:rPr lang="en-US" sz="1600" dirty="0"/>
              <a:t> </a:t>
            </a:r>
            <a:r>
              <a:rPr lang="en-US" sz="1600" dirty="0" err="1"/>
              <a:t>anons</a:t>
            </a:r>
            <a:r>
              <a:rPr lang="en-US" sz="1600" dirty="0"/>
              <a:t> </a:t>
            </a:r>
            <a:r>
              <a:rPr lang="en-US" sz="1600" dirty="0" err="1"/>
              <a:t>ile</a:t>
            </a:r>
            <a:r>
              <a:rPr lang="en-US" sz="1600" dirty="0"/>
              <a:t> </a:t>
            </a:r>
            <a:r>
              <a:rPr lang="en-US" sz="1600" dirty="0" err="1"/>
              <a:t>fabrika</a:t>
            </a:r>
            <a:r>
              <a:rPr lang="en-US" sz="1600" dirty="0"/>
              <a:t> </a:t>
            </a:r>
            <a:r>
              <a:rPr lang="en-US" sz="1600" dirty="0" err="1"/>
              <a:t>tahliyesini</a:t>
            </a:r>
            <a:r>
              <a:rPr lang="en-US" sz="1600" dirty="0"/>
              <a:t> </a:t>
            </a:r>
            <a:r>
              <a:rPr lang="en-US" sz="1600" dirty="0" err="1"/>
              <a:t>sağlayan</a:t>
            </a:r>
            <a:r>
              <a:rPr lang="en-US" sz="1600" dirty="0"/>
              <a:t> </a:t>
            </a:r>
            <a:r>
              <a:rPr lang="en-US" sz="1600" b="1" dirty="0" err="1"/>
              <a:t>Deprem</a:t>
            </a:r>
            <a:r>
              <a:rPr lang="en-US" sz="1600" b="1" dirty="0"/>
              <a:t> </a:t>
            </a:r>
            <a:r>
              <a:rPr lang="en-US" sz="1600" b="1" dirty="0" err="1"/>
              <a:t>Sensörü</a:t>
            </a:r>
            <a:r>
              <a:rPr lang="en-US" sz="1600" b="1" dirty="0"/>
              <a:t> </a:t>
            </a:r>
            <a:r>
              <a:rPr lang="en-US" sz="1600" dirty="0" err="1"/>
              <a:t>kurulur</a:t>
            </a:r>
            <a:r>
              <a:rPr lang="en-US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sensörü</a:t>
            </a:r>
            <a:r>
              <a:rPr lang="en-US" sz="1600" dirty="0"/>
              <a:t> </a:t>
            </a:r>
            <a:r>
              <a:rPr lang="en-US" sz="1600" dirty="0" err="1"/>
              <a:t>anons</a:t>
            </a:r>
            <a:r>
              <a:rPr lang="en-US" sz="1600" dirty="0"/>
              <a:t> </a:t>
            </a:r>
            <a:r>
              <a:rPr lang="en-US" sz="1600" dirty="0" err="1"/>
              <a:t>sistemine</a:t>
            </a:r>
            <a:r>
              <a:rPr lang="en-US" sz="1600" dirty="0"/>
              <a:t> </a:t>
            </a:r>
            <a:r>
              <a:rPr lang="en-US" sz="1600" dirty="0" err="1"/>
              <a:t>bağlanır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anında</a:t>
            </a:r>
            <a:r>
              <a:rPr lang="en-US" sz="1600" dirty="0"/>
              <a:t> </a:t>
            </a:r>
            <a:r>
              <a:rPr lang="en-US" sz="1600" dirty="0" err="1"/>
              <a:t>anons</a:t>
            </a:r>
            <a:r>
              <a:rPr lang="en-US" sz="1600" dirty="0"/>
              <a:t> </a:t>
            </a:r>
            <a:r>
              <a:rPr lang="en-US" sz="1600" dirty="0" err="1"/>
              <a:t>geçilir</a:t>
            </a:r>
            <a:r>
              <a:rPr lang="en-US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sırasında</a:t>
            </a:r>
            <a:r>
              <a:rPr lang="en-US" sz="1600" dirty="0"/>
              <a:t> </a:t>
            </a:r>
            <a:r>
              <a:rPr lang="en-US" sz="1600" b="1" dirty="0" err="1"/>
              <a:t>doğalgaz</a:t>
            </a:r>
            <a:r>
              <a:rPr lang="en-US" sz="1600" b="1" dirty="0"/>
              <a:t> </a:t>
            </a:r>
            <a:r>
              <a:rPr lang="en-US" sz="1600" b="1" dirty="0" err="1"/>
              <a:t>ve</a:t>
            </a:r>
            <a:r>
              <a:rPr lang="en-US" sz="1600" b="1" dirty="0"/>
              <a:t> </a:t>
            </a:r>
            <a:r>
              <a:rPr lang="en-US" sz="1600" b="1" dirty="0" err="1"/>
              <a:t>elektrik</a:t>
            </a:r>
            <a:r>
              <a:rPr lang="en-US" sz="1600" b="1" dirty="0"/>
              <a:t> </a:t>
            </a:r>
            <a:r>
              <a:rPr lang="en-US" sz="1600" dirty="0" err="1"/>
              <a:t>otomatik</a:t>
            </a:r>
            <a:r>
              <a:rPr lang="en-US" sz="1600" dirty="0"/>
              <a:t> </a:t>
            </a:r>
            <a:r>
              <a:rPr lang="en-US" sz="1600" dirty="0" err="1"/>
              <a:t>olarak</a:t>
            </a:r>
            <a:r>
              <a:rPr lang="en-US" sz="1600" dirty="0"/>
              <a:t> </a:t>
            </a:r>
            <a:r>
              <a:rPr lang="en-US" sz="1600" dirty="0" err="1"/>
              <a:t>kesilmelidir</a:t>
            </a:r>
            <a:r>
              <a:rPr lang="en-US" sz="1600" dirty="0"/>
              <a:t>.  </a:t>
            </a:r>
            <a:endParaRPr lang="tr-TR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5D1686-35B0-7E49-1423-CEF68BBEFDC2}"/>
              </a:ext>
            </a:extLst>
          </p:cNvPr>
          <p:cNvSpPr txBox="1"/>
          <p:nvPr/>
        </p:nvSpPr>
        <p:spPr>
          <a:xfrm>
            <a:off x="1124267" y="1106978"/>
            <a:ext cx="4074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Deprem </a:t>
            </a:r>
            <a:r>
              <a:rPr lang="en-GB" b="1" dirty="0" err="1"/>
              <a:t>Sensörü</a:t>
            </a:r>
            <a:r>
              <a:rPr lang="en-GB" b="1" dirty="0"/>
              <a:t> ve </a:t>
            </a:r>
            <a:r>
              <a:rPr lang="en-GB" b="1" dirty="0" err="1"/>
              <a:t>Anons</a:t>
            </a:r>
            <a:r>
              <a:rPr lang="en-GB" b="1" dirty="0"/>
              <a:t> </a:t>
            </a:r>
            <a:r>
              <a:rPr lang="en-GB" b="1" dirty="0" err="1"/>
              <a:t>Sistemi</a:t>
            </a:r>
            <a:r>
              <a:rPr lang="en-GB" b="1" dirty="0"/>
              <a:t> </a:t>
            </a:r>
            <a:endParaRPr lang="tr-TR" b="1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303267B-ED7F-7F49-A6C4-54CDD5CF4491}"/>
              </a:ext>
            </a:extLst>
          </p:cNvPr>
          <p:cNvSpPr/>
          <p:nvPr/>
        </p:nvSpPr>
        <p:spPr>
          <a:xfrm>
            <a:off x="61554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58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35CD516A-3140-620F-CF26-0CBD68AC3E3C}"/>
              </a:ext>
            </a:extLst>
          </p:cNvPr>
          <p:cNvSpPr/>
          <p:nvPr/>
        </p:nvSpPr>
        <p:spPr>
          <a:xfrm>
            <a:off x="109478" y="1063005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67BBC-0018-D818-112E-5FD0EE648D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756" t="15986" r="14084" b="16085"/>
          <a:stretch/>
        </p:blipFill>
        <p:spPr>
          <a:xfrm>
            <a:off x="2056380" y="3932018"/>
            <a:ext cx="1119162" cy="7971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3CADA0-A97A-5005-0B61-D96F8CAEA4F4}"/>
              </a:ext>
            </a:extLst>
          </p:cNvPr>
          <p:cNvSpPr txBox="1"/>
          <p:nvPr/>
        </p:nvSpPr>
        <p:spPr>
          <a:xfrm>
            <a:off x="1764393" y="3507863"/>
            <a:ext cx="160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Nightwatch</a:t>
            </a:r>
            <a:r>
              <a:rPr lang="en-US" sz="1400" dirty="0"/>
              <a:t> </a:t>
            </a:r>
            <a:r>
              <a:rPr lang="en-US" sz="1400" dirty="0" err="1"/>
              <a:t>İzleme</a:t>
            </a:r>
            <a:r>
              <a:rPr lang="en-US" sz="1400" dirty="0"/>
              <a:t> </a:t>
            </a:r>
            <a:r>
              <a:rPr lang="en-US" sz="1400" dirty="0" err="1"/>
              <a:t>Yazılımı</a:t>
            </a:r>
            <a:r>
              <a:rPr lang="en-US" sz="1400" dirty="0"/>
              <a:t> </a:t>
            </a:r>
          </a:p>
        </p:txBody>
      </p:sp>
      <p:pic>
        <p:nvPicPr>
          <p:cNvPr id="11" name="Picture 10" descr="Come inviare &lt;strong&gt;email&lt;/strong&gt; direttamente dal Desktop : Signor Julent">
            <a:extLst>
              <a:ext uri="{FF2B5EF4-FFF2-40B4-BE49-F238E27FC236}">
                <a16:creationId xmlns:a16="http://schemas.microsoft.com/office/drawing/2014/main" id="{B7510263-D1ED-279B-BC50-89384BF8A9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786" y="4204671"/>
            <a:ext cx="975669" cy="81189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7B6FB0F-0522-0F98-5020-1FA2CC359C5A}"/>
              </a:ext>
            </a:extLst>
          </p:cNvPr>
          <p:cNvSpPr txBox="1"/>
          <p:nvPr/>
        </p:nvSpPr>
        <p:spPr>
          <a:xfrm>
            <a:off x="186016" y="4022811"/>
            <a:ext cx="18703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Deprem</a:t>
            </a:r>
            <a:r>
              <a:rPr lang="en-US" sz="1400" dirty="0"/>
              <a:t> </a:t>
            </a:r>
            <a:r>
              <a:rPr lang="en-US" sz="1400" dirty="0" err="1"/>
              <a:t>Sensörü</a:t>
            </a:r>
            <a:r>
              <a:rPr lang="en-US" sz="1400" dirty="0"/>
              <a:t> </a:t>
            </a:r>
          </a:p>
        </p:txBody>
      </p:sp>
      <p:pic>
        <p:nvPicPr>
          <p:cNvPr id="16" name="Picture 15" descr="9.7: Organizing an Informal &lt;strong&gt;Report&lt;/strong&gt; - Business LibreTexts">
            <a:extLst>
              <a:ext uri="{FF2B5EF4-FFF2-40B4-BE49-F238E27FC236}">
                <a16:creationId xmlns:a16="http://schemas.microsoft.com/office/drawing/2014/main" id="{7ABAB6FD-D06D-3C69-068D-2773DC025F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639" y="4287565"/>
            <a:ext cx="690114" cy="89320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6317260-619B-C16D-79CE-8A80C949D9F3}"/>
              </a:ext>
            </a:extLst>
          </p:cNvPr>
          <p:cNvSpPr txBox="1"/>
          <p:nvPr/>
        </p:nvSpPr>
        <p:spPr>
          <a:xfrm>
            <a:off x="3408534" y="3826689"/>
            <a:ext cx="18866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/>
              <a:t>Rapor</a:t>
            </a:r>
            <a:endParaRPr lang="en-US" sz="1400" dirty="0"/>
          </a:p>
          <a:p>
            <a:pPr algn="ctr"/>
            <a:r>
              <a:rPr lang="en-US" sz="1200" dirty="0"/>
              <a:t>Bina Durumu &amp; </a:t>
            </a:r>
            <a:r>
              <a:rPr lang="en-US" sz="1200" dirty="0" err="1"/>
              <a:t>Tahliye</a:t>
            </a:r>
            <a:r>
              <a:rPr lang="en-US" sz="1200" dirty="0"/>
              <a:t>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F41685D-4E65-8704-3E30-D514F3931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553" y="4314623"/>
            <a:ext cx="668368" cy="70193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A15A8A2-7FC1-CD0C-3FB4-E2D70C331223}"/>
              </a:ext>
            </a:extLst>
          </p:cNvPr>
          <p:cNvSpPr txBox="1"/>
          <p:nvPr/>
        </p:nvSpPr>
        <p:spPr>
          <a:xfrm>
            <a:off x="6946455" y="4146114"/>
            <a:ext cx="207386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Rapor</a:t>
            </a:r>
            <a:r>
              <a:rPr lang="en-US" sz="1400" dirty="0"/>
              <a:t> </a:t>
            </a:r>
            <a:r>
              <a:rPr lang="en-US" sz="1400" dirty="0" err="1"/>
              <a:t>belirlenen</a:t>
            </a:r>
            <a:r>
              <a:rPr lang="en-US" sz="1400" dirty="0"/>
              <a:t> </a:t>
            </a:r>
            <a:r>
              <a:rPr lang="en-US" sz="1400" dirty="0" err="1"/>
              <a:t>kişilere</a:t>
            </a:r>
            <a:r>
              <a:rPr lang="en-US" sz="1400" dirty="0"/>
              <a:t> </a:t>
            </a:r>
            <a:r>
              <a:rPr lang="en-US" sz="1400" dirty="0" err="1"/>
              <a:t>gider</a:t>
            </a:r>
            <a:r>
              <a:rPr lang="en-US" sz="1400" dirty="0"/>
              <a:t>: </a:t>
            </a:r>
          </a:p>
          <a:p>
            <a:endParaRPr lang="en-US" sz="1400" dirty="0"/>
          </a:p>
          <a:p>
            <a:endParaRPr lang="en-US" sz="1400" dirty="0"/>
          </a:p>
          <a:p>
            <a:r>
              <a:rPr lang="en-US" sz="1400" dirty="0" err="1"/>
              <a:t>Öneri</a:t>
            </a:r>
            <a:r>
              <a:rPr lang="en-US" sz="1400" dirty="0"/>
              <a:t> </a:t>
            </a:r>
            <a:r>
              <a:rPr lang="en-US" sz="1400" dirty="0" err="1"/>
              <a:t>Deprem</a:t>
            </a:r>
            <a:r>
              <a:rPr lang="en-US" sz="1400" dirty="0"/>
              <a:t> </a:t>
            </a:r>
            <a:r>
              <a:rPr lang="en-US" sz="1400" dirty="0" err="1"/>
              <a:t>Komitesindeki</a:t>
            </a:r>
            <a:r>
              <a:rPr lang="en-US" sz="1400" dirty="0"/>
              <a:t> </a:t>
            </a:r>
            <a:r>
              <a:rPr lang="en-US" sz="1400" dirty="0" err="1"/>
              <a:t>herkese</a:t>
            </a:r>
            <a:r>
              <a:rPr lang="en-US" sz="1400" dirty="0"/>
              <a:t> </a:t>
            </a:r>
            <a:r>
              <a:rPr lang="en-US" sz="1400" dirty="0" err="1"/>
              <a:t>gitmesidir</a:t>
            </a:r>
            <a:r>
              <a:rPr lang="en-US" sz="1400" dirty="0"/>
              <a:t>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FDC6911-7DB0-F0D6-F72F-874753F30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4084" y="5024299"/>
            <a:ext cx="1740843" cy="31294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3A77476-6D99-6E36-55F9-4CA686A22440}"/>
              </a:ext>
            </a:extLst>
          </p:cNvPr>
          <p:cNvSpPr txBox="1"/>
          <p:nvPr/>
        </p:nvSpPr>
        <p:spPr>
          <a:xfrm>
            <a:off x="1909001" y="4774555"/>
            <a:ext cx="24416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Anons</a:t>
            </a:r>
            <a:r>
              <a:rPr lang="en-US" sz="1400" dirty="0"/>
              <a:t> </a:t>
            </a:r>
            <a:r>
              <a:rPr lang="en-US" sz="1400" dirty="0" err="1"/>
              <a:t>Kontrolorü</a:t>
            </a:r>
            <a:r>
              <a:rPr lang="en-US" sz="1400" dirty="0"/>
              <a:t> </a:t>
            </a:r>
          </a:p>
        </p:txBody>
      </p:sp>
      <p:cxnSp>
        <p:nvCxnSpPr>
          <p:cNvPr id="22" name="Elbow Connector 29">
            <a:extLst>
              <a:ext uri="{FF2B5EF4-FFF2-40B4-BE49-F238E27FC236}">
                <a16:creationId xmlns:a16="http://schemas.microsoft.com/office/drawing/2014/main" id="{65BB2683-097F-19DA-50A6-E7B0FE3E4FAA}"/>
              </a:ext>
            </a:extLst>
          </p:cNvPr>
          <p:cNvCxnSpPr>
            <a:stCxn id="18" idx="3"/>
            <a:endCxn id="20" idx="1"/>
          </p:cNvCxnSpPr>
          <p:nvPr/>
        </p:nvCxnSpPr>
        <p:spPr>
          <a:xfrm>
            <a:off x="1314921" y="4665593"/>
            <a:ext cx="519163" cy="515177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32">
            <a:extLst>
              <a:ext uri="{FF2B5EF4-FFF2-40B4-BE49-F238E27FC236}">
                <a16:creationId xmlns:a16="http://schemas.microsoft.com/office/drawing/2014/main" id="{95BC1843-E3F6-455C-DB43-F18B143323AD}"/>
              </a:ext>
            </a:extLst>
          </p:cNvPr>
          <p:cNvCxnSpPr>
            <a:stCxn id="18" idx="3"/>
            <a:endCxn id="4" idx="1"/>
          </p:cNvCxnSpPr>
          <p:nvPr/>
        </p:nvCxnSpPr>
        <p:spPr>
          <a:xfrm flipV="1">
            <a:off x="1314921" y="4330588"/>
            <a:ext cx="741459" cy="335005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37">
            <a:extLst>
              <a:ext uri="{FF2B5EF4-FFF2-40B4-BE49-F238E27FC236}">
                <a16:creationId xmlns:a16="http://schemas.microsoft.com/office/drawing/2014/main" id="{9BE2FB59-0AFF-2FA0-372F-3D59A336BE93}"/>
              </a:ext>
            </a:extLst>
          </p:cNvPr>
          <p:cNvCxnSpPr>
            <a:stCxn id="4" idx="3"/>
            <a:endCxn id="16" idx="1"/>
          </p:cNvCxnSpPr>
          <p:nvPr/>
        </p:nvCxnSpPr>
        <p:spPr>
          <a:xfrm>
            <a:off x="3175542" y="4330588"/>
            <a:ext cx="845097" cy="40358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CB21880-A0A9-B264-7B53-FBFDC08E8069}"/>
              </a:ext>
            </a:extLst>
          </p:cNvPr>
          <p:cNvCxnSpPr/>
          <p:nvPr/>
        </p:nvCxnSpPr>
        <p:spPr>
          <a:xfrm>
            <a:off x="4704983" y="4722871"/>
            <a:ext cx="1106803" cy="310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 descr="File:Human-emblem-&lt;strong&gt;OK&lt;/strong&gt;-green.svg - Wikimedia Commons">
            <a:extLst>
              <a:ext uri="{FF2B5EF4-FFF2-40B4-BE49-F238E27FC236}">
                <a16:creationId xmlns:a16="http://schemas.microsoft.com/office/drawing/2014/main" id="{654C5749-A8D6-A62E-60C8-AF7A84AF15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16" y="4273926"/>
            <a:ext cx="340822" cy="340822"/>
          </a:xfrm>
          <a:prstGeom prst="rect">
            <a:avLst/>
          </a:prstGeom>
        </p:spPr>
      </p:pic>
      <p:pic>
        <p:nvPicPr>
          <p:cNvPr id="28" name="Picture 27" descr="File:Human-emblem-&lt;strong&gt;OK&lt;/strong&gt;-green.svg - Wikimedia Commons">
            <a:extLst>
              <a:ext uri="{FF2B5EF4-FFF2-40B4-BE49-F238E27FC236}">
                <a16:creationId xmlns:a16="http://schemas.microsoft.com/office/drawing/2014/main" id="{F59220A1-8D6B-4F42-FCB2-0EFE028926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712" y="3761607"/>
            <a:ext cx="340822" cy="340822"/>
          </a:xfrm>
          <a:prstGeom prst="rect">
            <a:avLst/>
          </a:prstGeom>
        </p:spPr>
      </p:pic>
      <p:pic>
        <p:nvPicPr>
          <p:cNvPr id="29" name="Picture 28" descr="File:Human-emblem-&lt;strong&gt;OK&lt;/strong&gt;-green.svg - Wikimedia Commons">
            <a:extLst>
              <a:ext uri="{FF2B5EF4-FFF2-40B4-BE49-F238E27FC236}">
                <a16:creationId xmlns:a16="http://schemas.microsoft.com/office/drawing/2014/main" id="{9CDA1E00-AB9A-0E68-0562-6BD6049077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848" y="3985453"/>
            <a:ext cx="340822" cy="340822"/>
          </a:xfrm>
          <a:prstGeom prst="rect">
            <a:avLst/>
          </a:prstGeom>
        </p:spPr>
      </p:pic>
      <p:pic>
        <p:nvPicPr>
          <p:cNvPr id="32" name="Picture 31" descr="File:Human-emblem-&lt;strong&gt;OK&lt;/strong&gt;-green.svg - Wikimedia Commons">
            <a:extLst>
              <a:ext uri="{FF2B5EF4-FFF2-40B4-BE49-F238E27FC236}">
                <a16:creationId xmlns:a16="http://schemas.microsoft.com/office/drawing/2014/main" id="{472D66C3-AF4C-3E8C-ABC2-F5541E3995C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610" y="4404704"/>
            <a:ext cx="340822" cy="34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066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>
            <a:extLst>
              <a:ext uri="{FF2B5EF4-FFF2-40B4-BE49-F238E27FC236}">
                <a16:creationId xmlns:a16="http://schemas.microsoft.com/office/drawing/2014/main" id="{739790C7-3B79-DE5E-1E2B-947999F5D8DF}"/>
              </a:ext>
            </a:extLst>
          </p:cNvPr>
          <p:cNvSpPr txBox="1">
            <a:spLocks/>
          </p:cNvSpPr>
          <p:nvPr/>
        </p:nvSpPr>
        <p:spPr>
          <a:xfrm>
            <a:off x="1540325" y="1039004"/>
            <a:ext cx="5774875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altLang="ja-JP" sz="1800" dirty="0" err="1">
                <a:latin typeface="Arial"/>
                <a:cs typeface="+mn-cs"/>
              </a:rPr>
              <a:t>Deprem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Sensörü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ve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Operasyon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Kriterleri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endParaRPr lang="ja-JP" altLang="en-US" sz="1800" dirty="0">
              <a:latin typeface="Arial"/>
              <a:cs typeface="+mn-cs"/>
            </a:endParaRPr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BBBE2311-3CCE-AB98-C532-A1FA228C098F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661B4D3-6D54-A421-B8BA-89F7615E133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C456FEF3-71B9-60DC-E7D2-3636DD5061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Sensörü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9" name="Picture 2" descr="Sensor - Free technology icons">
            <a:extLst>
              <a:ext uri="{FF2B5EF4-FFF2-40B4-BE49-F238E27FC236}">
                <a16:creationId xmlns:a16="http://schemas.microsoft.com/office/drawing/2014/main" id="{79FA04D9-1FD1-818C-0217-233E5B050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39" y="427101"/>
            <a:ext cx="515286" cy="5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9B99FF9-D599-D28C-FC52-812198D818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72" y="2688333"/>
            <a:ext cx="7064167" cy="349686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FCFAB5D-FD00-5A7E-5C8A-52E58ACA2F58}"/>
              </a:ext>
            </a:extLst>
          </p:cNvPr>
          <p:cNvSpPr/>
          <p:nvPr/>
        </p:nvSpPr>
        <p:spPr>
          <a:xfrm>
            <a:off x="2939989" y="3459453"/>
            <a:ext cx="499664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Bina </a:t>
            </a:r>
            <a:r>
              <a:rPr lang="en-GB" dirty="0" err="1">
                <a:solidFill>
                  <a:srgbClr val="FF0000"/>
                </a:solidFill>
              </a:rPr>
              <a:t>kalıcı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olarak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tahliye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edilir</a:t>
            </a:r>
            <a:r>
              <a:rPr lang="en-GB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7F67DF-9462-A527-5394-2969145C18B6}"/>
              </a:ext>
            </a:extLst>
          </p:cNvPr>
          <p:cNvSpPr/>
          <p:nvPr/>
        </p:nvSpPr>
        <p:spPr>
          <a:xfrm>
            <a:off x="2939989" y="4492656"/>
            <a:ext cx="499664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Bina </a:t>
            </a:r>
            <a:r>
              <a:rPr lang="en-GB" dirty="0" err="1">
                <a:solidFill>
                  <a:srgbClr val="FF0000"/>
                </a:solidFill>
              </a:rPr>
              <a:t>geçici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olarak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tahliye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edilir</a:t>
            </a:r>
            <a:r>
              <a:rPr lang="en-GB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44161B1-DB14-BC80-EB7B-61ABA36EF7BA}"/>
              </a:ext>
            </a:extLst>
          </p:cNvPr>
          <p:cNvSpPr/>
          <p:nvPr/>
        </p:nvSpPr>
        <p:spPr>
          <a:xfrm>
            <a:off x="2939989" y="5398913"/>
            <a:ext cx="499664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rgbClr val="FF0000"/>
                </a:solidFill>
              </a:rPr>
              <a:t>Binanın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tahliyesine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gerek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yoktur</a:t>
            </a:r>
            <a:r>
              <a:rPr lang="en-GB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4C59A5D-1726-2E6D-3447-F16474D84882}"/>
              </a:ext>
            </a:extLst>
          </p:cNvPr>
          <p:cNvSpPr/>
          <p:nvPr/>
        </p:nvSpPr>
        <p:spPr>
          <a:xfrm>
            <a:off x="985325" y="1047007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A4D318-DEEF-F5A7-4315-F17BD1BD0462}"/>
              </a:ext>
            </a:extLst>
          </p:cNvPr>
          <p:cNvSpPr txBox="1"/>
          <p:nvPr/>
        </p:nvSpPr>
        <p:spPr>
          <a:xfrm>
            <a:off x="1278383" y="1409436"/>
            <a:ext cx="7643675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şiddetine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binanın</a:t>
            </a:r>
            <a:r>
              <a:rPr lang="en-US" sz="1600" dirty="0"/>
              <a:t> </a:t>
            </a:r>
            <a:r>
              <a:rPr lang="en-US" sz="1600" dirty="0" err="1"/>
              <a:t>hasar</a:t>
            </a:r>
            <a:r>
              <a:rPr lang="en-US" sz="1600" dirty="0"/>
              <a:t> </a:t>
            </a:r>
            <a:r>
              <a:rPr lang="en-US" sz="1600" dirty="0" err="1"/>
              <a:t>durumuna</a:t>
            </a:r>
            <a:r>
              <a:rPr lang="en-US" sz="1600" dirty="0"/>
              <a:t> </a:t>
            </a:r>
            <a:r>
              <a:rPr lang="en-US" sz="1600" dirty="0" err="1"/>
              <a:t>göre</a:t>
            </a:r>
            <a:r>
              <a:rPr lang="en-US" sz="1600" dirty="0"/>
              <a:t> </a:t>
            </a:r>
            <a:r>
              <a:rPr lang="en-US" sz="1600" b="1" dirty="0" err="1"/>
              <a:t>deprem</a:t>
            </a:r>
            <a:r>
              <a:rPr lang="en-US" sz="1600" b="1" dirty="0"/>
              <a:t> </a:t>
            </a:r>
            <a:r>
              <a:rPr lang="en-US" sz="1600" b="1" dirty="0" err="1"/>
              <a:t>yazılımı</a:t>
            </a:r>
            <a:r>
              <a:rPr lang="en-US" sz="1600" b="1" dirty="0"/>
              <a:t> </a:t>
            </a:r>
            <a:r>
              <a:rPr lang="en-US" sz="1600" dirty="0" err="1"/>
              <a:t>ile</a:t>
            </a:r>
            <a:r>
              <a:rPr lang="en-US" sz="1600" dirty="0"/>
              <a:t> </a:t>
            </a:r>
            <a:r>
              <a:rPr lang="en-US" sz="1600" dirty="0" err="1"/>
              <a:t>çalışanların</a:t>
            </a:r>
            <a:r>
              <a:rPr lang="en-US" sz="1600" dirty="0"/>
              <a:t> </a:t>
            </a:r>
            <a:r>
              <a:rPr lang="en-US" sz="1600" dirty="0" err="1"/>
              <a:t>tahliyesi</a:t>
            </a:r>
            <a:r>
              <a:rPr lang="en-US" sz="1600" dirty="0"/>
              <a:t> </a:t>
            </a:r>
            <a:r>
              <a:rPr lang="en-US" sz="1600" dirty="0" err="1"/>
              <a:t>kararı</a:t>
            </a:r>
            <a:r>
              <a:rPr lang="en-US" sz="1600" dirty="0"/>
              <a:t> </a:t>
            </a:r>
            <a:r>
              <a:rPr lang="en-US" sz="1600" dirty="0" err="1"/>
              <a:t>verir</a:t>
            </a:r>
            <a:r>
              <a:rPr lang="en-US" sz="1600" dirty="0"/>
              <a:t>. (</a:t>
            </a:r>
            <a:r>
              <a:rPr lang="en-US" sz="1600" dirty="0" err="1"/>
              <a:t>Nightwatch</a:t>
            </a:r>
            <a:r>
              <a:rPr lang="en-US" sz="1600" dirty="0"/>
              <a:t> </a:t>
            </a:r>
            <a:r>
              <a:rPr lang="en-US" sz="1600" dirty="0" err="1"/>
              <a:t>Sistemi</a:t>
            </a:r>
            <a:r>
              <a:rPr lang="en-US" sz="1600" dirty="0"/>
              <a:t>)</a:t>
            </a:r>
            <a:endParaRPr lang="tr-TR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5CCAA9C-D18C-65F6-DA24-D4DD27FF62D2}"/>
              </a:ext>
            </a:extLst>
          </p:cNvPr>
          <p:cNvSpPr txBox="1"/>
          <p:nvPr/>
        </p:nvSpPr>
        <p:spPr>
          <a:xfrm>
            <a:off x="1278383" y="1774312"/>
            <a:ext cx="8078773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/>
          </a:p>
          <a:p>
            <a:r>
              <a:rPr lang="en-US" sz="1400" i="1" dirty="0"/>
              <a:t>Not: </a:t>
            </a:r>
            <a:r>
              <a:rPr lang="en-US" sz="1400" i="1" dirty="0" err="1"/>
              <a:t>Binaların</a:t>
            </a:r>
            <a:r>
              <a:rPr lang="en-US" sz="1400" i="1" dirty="0"/>
              <a:t> </a:t>
            </a:r>
            <a:r>
              <a:rPr lang="en-US" sz="1400" i="1" dirty="0" err="1"/>
              <a:t>depreme</a:t>
            </a:r>
            <a:r>
              <a:rPr lang="en-US" sz="1400" i="1" dirty="0"/>
              <a:t> </a:t>
            </a:r>
            <a:r>
              <a:rPr lang="en-US" sz="1400" i="1" dirty="0" err="1"/>
              <a:t>dayanıklılığı</a:t>
            </a:r>
            <a:r>
              <a:rPr lang="en-US" sz="1400" i="1" dirty="0"/>
              <a:t> </a:t>
            </a:r>
            <a:r>
              <a:rPr lang="en-US" sz="1400" i="1" dirty="0" err="1"/>
              <a:t>analizi</a:t>
            </a:r>
            <a:r>
              <a:rPr lang="en-US" sz="1400" i="1" dirty="0"/>
              <a:t> </a:t>
            </a:r>
            <a:r>
              <a:rPr lang="en-US" sz="1400" i="1" dirty="0" err="1"/>
              <a:t>yazılım</a:t>
            </a:r>
            <a:r>
              <a:rPr lang="en-US" sz="1400" i="1" dirty="0"/>
              <a:t> </a:t>
            </a:r>
            <a:r>
              <a:rPr lang="en-US" sz="1400" i="1" dirty="0" err="1"/>
              <a:t>kurulması</a:t>
            </a:r>
            <a:r>
              <a:rPr lang="en-US" sz="1400" i="1" dirty="0"/>
              <a:t> </a:t>
            </a:r>
            <a:r>
              <a:rPr lang="en-US" sz="1400" i="1" dirty="0" err="1"/>
              <a:t>öncesi</a:t>
            </a:r>
            <a:r>
              <a:rPr lang="en-US" sz="1400" i="1" dirty="0"/>
              <a:t> </a:t>
            </a:r>
            <a:r>
              <a:rPr lang="en-US" sz="1400" i="1" dirty="0" err="1"/>
              <a:t>tamamlanmış</a:t>
            </a:r>
            <a:r>
              <a:rPr lang="en-US" sz="1400" i="1" dirty="0"/>
              <a:t> </a:t>
            </a:r>
            <a:r>
              <a:rPr lang="en-US" sz="1400" i="1" dirty="0" err="1"/>
              <a:t>olmalıdır</a:t>
            </a:r>
            <a:r>
              <a:rPr lang="en-US" sz="1400" i="1" dirty="0"/>
              <a:t>.    </a:t>
            </a:r>
            <a:endParaRPr lang="tr-TR" sz="1400" i="1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5C9A4CB-BEFE-8128-213F-690383AF7C49}"/>
              </a:ext>
            </a:extLst>
          </p:cNvPr>
          <p:cNvSpPr/>
          <p:nvPr/>
        </p:nvSpPr>
        <p:spPr>
          <a:xfrm>
            <a:off x="483853" y="1047007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59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A96664-E32C-D970-FDB5-FC72657A9651}"/>
              </a:ext>
            </a:extLst>
          </p:cNvPr>
          <p:cNvSpPr txBox="1"/>
          <p:nvPr/>
        </p:nvSpPr>
        <p:spPr>
          <a:xfrm>
            <a:off x="320772" y="2211333"/>
            <a:ext cx="8078773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/>
          </a:p>
          <a:p>
            <a:r>
              <a:rPr lang="en-US" sz="1400" dirty="0"/>
              <a:t>Bina </a:t>
            </a:r>
            <a:r>
              <a:rPr lang="en-US" sz="1400" dirty="0" err="1"/>
              <a:t>Tahliye</a:t>
            </a:r>
            <a:r>
              <a:rPr lang="en-US" sz="1400" dirty="0"/>
              <a:t> </a:t>
            </a:r>
            <a:r>
              <a:rPr lang="en-US" sz="1400" dirty="0" err="1"/>
              <a:t>ve</a:t>
            </a:r>
            <a:r>
              <a:rPr lang="en-US" sz="1400" dirty="0"/>
              <a:t> </a:t>
            </a:r>
            <a:r>
              <a:rPr lang="en-US" sz="1400" dirty="0" err="1"/>
              <a:t>Binaya</a:t>
            </a:r>
            <a:r>
              <a:rPr lang="en-US" sz="1400" dirty="0"/>
              <a:t> </a:t>
            </a:r>
            <a:r>
              <a:rPr lang="en-US" sz="1400" dirty="0" err="1"/>
              <a:t>Yeniden</a:t>
            </a:r>
            <a:r>
              <a:rPr lang="en-US" sz="1400" dirty="0"/>
              <a:t> </a:t>
            </a:r>
            <a:r>
              <a:rPr lang="en-US" sz="1400" dirty="0" err="1"/>
              <a:t>Giriş</a:t>
            </a:r>
            <a:r>
              <a:rPr lang="en-US" sz="1400" dirty="0"/>
              <a:t> </a:t>
            </a:r>
            <a:r>
              <a:rPr lang="en-US" sz="1400" dirty="0" err="1"/>
              <a:t>Senaryosu</a:t>
            </a:r>
            <a:endParaRPr lang="tr-TR" sz="1400" dirty="0"/>
          </a:p>
        </p:txBody>
      </p:sp>
      <p:sp>
        <p:nvSpPr>
          <p:cNvPr id="17" name="タイトル 4">
            <a:extLst>
              <a:ext uri="{FF2B5EF4-FFF2-40B4-BE49-F238E27FC236}">
                <a16:creationId xmlns:a16="http://schemas.microsoft.com/office/drawing/2014/main" id="{D1D0BAFC-7BAC-7BBF-C3F6-80860645EC16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25854329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537BA47-4C49-4EDA-80E5-836F17ABD45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49" y="1627247"/>
            <a:ext cx="1016356" cy="12542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22F0E1-1148-4F6E-ACEE-CDECB544D222}"/>
              </a:ext>
            </a:extLst>
          </p:cNvPr>
          <p:cNvSpPr txBox="1"/>
          <p:nvPr/>
        </p:nvSpPr>
        <p:spPr>
          <a:xfrm>
            <a:off x="244478" y="2813735"/>
            <a:ext cx="125696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200" dirty="0" err="1"/>
              <a:t>İvme</a:t>
            </a:r>
            <a:r>
              <a:rPr lang="en-US" sz="1200" dirty="0"/>
              <a:t> </a:t>
            </a:r>
            <a:r>
              <a:rPr lang="en-US" sz="1200" dirty="0" err="1"/>
              <a:t>Ölçer</a:t>
            </a:r>
            <a:endParaRPr lang="tr-TR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285F71-3023-4243-A8EC-DAEDAE90DA22}"/>
              </a:ext>
            </a:extLst>
          </p:cNvPr>
          <p:cNvSpPr txBox="1"/>
          <p:nvPr/>
        </p:nvSpPr>
        <p:spPr>
          <a:xfrm>
            <a:off x="172509" y="6131639"/>
            <a:ext cx="123708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r-TR" sz="1200" dirty="0"/>
              <a:t>GPS </a:t>
            </a:r>
            <a:r>
              <a:rPr lang="en-GB" sz="1200" dirty="0" err="1"/>
              <a:t>Anteni</a:t>
            </a:r>
            <a:endParaRPr lang="tr-TR" sz="1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AAFE37-E0E2-4BA0-A6C8-8943866788A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055" y="5483610"/>
            <a:ext cx="1003993" cy="7192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850E5DF-8C8E-457B-A18C-EFA65105C2A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63" y="4308981"/>
            <a:ext cx="1510504" cy="7804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66533EA-7FA9-41E9-980E-6CD60FFD7450}"/>
              </a:ext>
            </a:extLst>
          </p:cNvPr>
          <p:cNvSpPr txBox="1"/>
          <p:nvPr/>
        </p:nvSpPr>
        <p:spPr>
          <a:xfrm>
            <a:off x="309192" y="5140844"/>
            <a:ext cx="126661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200" dirty="0" err="1"/>
              <a:t>Sayısallaştırıcı</a:t>
            </a:r>
            <a:endParaRPr lang="tr-TR" sz="12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1F706B3-8650-44A8-953D-000EF515901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823"/>
          <a:stretch/>
        </p:blipFill>
        <p:spPr>
          <a:xfrm>
            <a:off x="423083" y="3150472"/>
            <a:ext cx="929097" cy="81925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71476F2-0392-4596-85BB-7A005314DAD3}"/>
              </a:ext>
            </a:extLst>
          </p:cNvPr>
          <p:cNvSpPr txBox="1"/>
          <p:nvPr/>
        </p:nvSpPr>
        <p:spPr>
          <a:xfrm>
            <a:off x="330970" y="3886639"/>
            <a:ext cx="110791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200" dirty="0" err="1"/>
              <a:t>Bilgisayar</a:t>
            </a:r>
            <a:endParaRPr lang="tr-TR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2BAC2F-2790-4A74-9E03-8B261862F037}"/>
              </a:ext>
            </a:extLst>
          </p:cNvPr>
          <p:cNvSpPr txBox="1"/>
          <p:nvPr/>
        </p:nvSpPr>
        <p:spPr>
          <a:xfrm>
            <a:off x="1686911" y="2074754"/>
            <a:ext cx="2371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Depremle</a:t>
            </a:r>
            <a:r>
              <a:rPr lang="en-US" sz="1200" dirty="0"/>
              <a:t> </a:t>
            </a:r>
            <a:r>
              <a:rPr lang="en-US" sz="1200" dirty="0" err="1"/>
              <a:t>oluşan</a:t>
            </a:r>
            <a:r>
              <a:rPr lang="en-US" sz="1200" dirty="0"/>
              <a:t> </a:t>
            </a:r>
            <a:r>
              <a:rPr lang="en-US" sz="1200" dirty="0" err="1"/>
              <a:t>üç</a:t>
            </a:r>
            <a:r>
              <a:rPr lang="en-US" sz="1200" dirty="0"/>
              <a:t> </a:t>
            </a:r>
            <a:r>
              <a:rPr lang="en-US" sz="1200" dirty="0" err="1"/>
              <a:t>eksenli</a:t>
            </a:r>
            <a:r>
              <a:rPr lang="en-US" sz="1200" dirty="0"/>
              <a:t> </a:t>
            </a:r>
            <a:r>
              <a:rPr lang="en-US" sz="1200" dirty="0" err="1"/>
              <a:t>ivmelerin</a:t>
            </a:r>
            <a:r>
              <a:rPr lang="en-US" sz="1200" dirty="0"/>
              <a:t> </a:t>
            </a:r>
            <a:r>
              <a:rPr lang="en-US" sz="1200" dirty="0" err="1"/>
              <a:t>ölçülmesi</a:t>
            </a:r>
            <a:endParaRPr lang="tr-TR" sz="1600" dirty="0"/>
          </a:p>
        </p:txBody>
      </p:sp>
      <p:sp>
        <p:nvSpPr>
          <p:cNvPr id="17" name="タイトル 1">
            <a:extLst>
              <a:ext uri="{FF2B5EF4-FFF2-40B4-BE49-F238E27FC236}">
                <a16:creationId xmlns:a16="http://schemas.microsoft.com/office/drawing/2014/main" id="{F6F8FE81-4527-4CC6-82FD-8329D135ACC8}"/>
              </a:ext>
            </a:extLst>
          </p:cNvPr>
          <p:cNvSpPr txBox="1">
            <a:spLocks/>
          </p:cNvSpPr>
          <p:nvPr/>
        </p:nvSpPr>
        <p:spPr>
          <a:xfrm>
            <a:off x="1540325" y="1101816"/>
            <a:ext cx="4015983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altLang="ja-JP" sz="1800" dirty="0" err="1">
                <a:latin typeface="Arial"/>
                <a:cs typeface="+mn-cs"/>
              </a:rPr>
              <a:t>Deprem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Sensörü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Bileşenleri</a:t>
            </a:r>
            <a:endParaRPr lang="ja-JP" altLang="en-US" sz="1800" dirty="0">
              <a:latin typeface="Arial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C5BDF83-0C89-463E-A79A-2652607A8B39}"/>
              </a:ext>
            </a:extLst>
          </p:cNvPr>
          <p:cNvSpPr txBox="1"/>
          <p:nvPr/>
        </p:nvSpPr>
        <p:spPr>
          <a:xfrm>
            <a:off x="1684110" y="5665330"/>
            <a:ext cx="2371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/>
              <a:t>İşlenen ve kaydedilen verilerin kesin zaman bilgisinin doğrulanması</a:t>
            </a:r>
            <a:endParaRPr lang="tr-TR" sz="16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302FE5-8AD1-498E-9F35-F0E13E10AD83}"/>
              </a:ext>
            </a:extLst>
          </p:cNvPr>
          <p:cNvSpPr txBox="1"/>
          <p:nvPr/>
        </p:nvSpPr>
        <p:spPr>
          <a:xfrm>
            <a:off x="1686911" y="4468363"/>
            <a:ext cx="2327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İvmeölçerden</a:t>
            </a:r>
            <a:r>
              <a:rPr lang="en-US" sz="1200" dirty="0"/>
              <a:t> </a:t>
            </a:r>
            <a:r>
              <a:rPr lang="en-US" sz="1200" dirty="0" err="1"/>
              <a:t>gelen</a:t>
            </a:r>
            <a:r>
              <a:rPr lang="en-US" sz="1200" dirty="0"/>
              <a:t> analog </a:t>
            </a:r>
            <a:r>
              <a:rPr lang="en-US" sz="1200" dirty="0" err="1"/>
              <a:t>verilerin</a:t>
            </a:r>
            <a:r>
              <a:rPr lang="en-US" sz="1200" dirty="0"/>
              <a:t> </a:t>
            </a:r>
            <a:r>
              <a:rPr lang="en-US" sz="1200" dirty="0" err="1"/>
              <a:t>sayısallaştırılması</a:t>
            </a:r>
            <a:r>
              <a:rPr lang="en-US" sz="1200" dirty="0"/>
              <a:t>, </a:t>
            </a:r>
            <a:r>
              <a:rPr lang="en-US" sz="1200" dirty="0" err="1"/>
              <a:t>veri</a:t>
            </a:r>
            <a:r>
              <a:rPr lang="en-US" sz="1200" dirty="0"/>
              <a:t> </a:t>
            </a:r>
            <a:r>
              <a:rPr lang="en-US" sz="1200" dirty="0" err="1"/>
              <a:t>depolama</a:t>
            </a:r>
            <a:r>
              <a:rPr lang="en-US" sz="1200" dirty="0"/>
              <a:t>, </a:t>
            </a:r>
            <a:r>
              <a:rPr lang="en-US" sz="1200" dirty="0" err="1"/>
              <a:t>ağ</a:t>
            </a:r>
            <a:r>
              <a:rPr lang="en-US" sz="1200" dirty="0"/>
              <a:t> </a:t>
            </a:r>
            <a:r>
              <a:rPr lang="en-US" sz="1200" dirty="0" err="1"/>
              <a:t>oluşturma</a:t>
            </a:r>
            <a:endParaRPr lang="tr-TR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4CE134F-426B-4682-A2F2-961EA6CC0D84}"/>
              </a:ext>
            </a:extLst>
          </p:cNvPr>
          <p:cNvSpPr txBox="1"/>
          <p:nvPr/>
        </p:nvSpPr>
        <p:spPr>
          <a:xfrm>
            <a:off x="1678584" y="3295171"/>
            <a:ext cx="2439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/>
              <a:t>Sayısallaştırılmış veri kaydetme, veri işleme, raporlama</a:t>
            </a:r>
            <a:endParaRPr lang="tr-TR" sz="1600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DF93A5F6-D8E1-FEA9-6F07-BEA746C1F108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69EC9219-046D-288D-D7AA-3F6CF3EF4200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3" name="タイトル 4">
              <a:extLst>
                <a:ext uri="{FF2B5EF4-FFF2-40B4-BE49-F238E27FC236}">
                  <a16:creationId xmlns:a16="http://schemas.microsoft.com/office/drawing/2014/main" id="{2448924B-6D51-9D0A-3EFA-291099F462F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Sensörü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26" name="Picture 2" descr="Sensor - Free technology icons">
            <a:extLst>
              <a:ext uri="{FF2B5EF4-FFF2-40B4-BE49-F238E27FC236}">
                <a16:creationId xmlns:a16="http://schemas.microsoft.com/office/drawing/2014/main" id="{9A236D03-2A68-95AD-29FE-C9632B199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39" y="427101"/>
            <a:ext cx="515286" cy="5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タイトル 1">
            <a:extLst>
              <a:ext uri="{FF2B5EF4-FFF2-40B4-BE49-F238E27FC236}">
                <a16:creationId xmlns:a16="http://schemas.microsoft.com/office/drawing/2014/main" id="{5E3CD667-B6D0-394C-C4E5-115FF51BD044}"/>
              </a:ext>
            </a:extLst>
          </p:cNvPr>
          <p:cNvSpPr txBox="1">
            <a:spLocks/>
          </p:cNvSpPr>
          <p:nvPr/>
        </p:nvSpPr>
        <p:spPr>
          <a:xfrm>
            <a:off x="1802167" y="1460792"/>
            <a:ext cx="6538085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Deprem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Sensörü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Bileşenleri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düzenli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periyotlarla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kontrol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edilir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  <a:endParaRPr lang="ja-JP" altLang="en-US" sz="1600" b="0" dirty="0">
              <a:latin typeface="Arial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9B762D8D-3FC2-8706-75DD-F593545C46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0757" y="1852294"/>
            <a:ext cx="4623965" cy="4388985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C923BA36-F62F-8C2F-F8A7-886087F6BD0D}"/>
              </a:ext>
            </a:extLst>
          </p:cNvPr>
          <p:cNvGrpSpPr/>
          <p:nvPr/>
        </p:nvGrpSpPr>
        <p:grpSpPr>
          <a:xfrm>
            <a:off x="4340757" y="5992271"/>
            <a:ext cx="4623965" cy="312971"/>
            <a:chOff x="604520" y="3236945"/>
            <a:chExt cx="6786880" cy="312971"/>
          </a:xfrm>
        </p:grpSpPr>
        <p:sp>
          <p:nvSpPr>
            <p:cNvPr id="34" name="Freeform 7">
              <a:extLst>
                <a:ext uri="{FF2B5EF4-FFF2-40B4-BE49-F238E27FC236}">
                  <a16:creationId xmlns:a16="http://schemas.microsoft.com/office/drawing/2014/main" id="{2897EAF6-73CA-E78B-31D1-5A5B16A61797}"/>
                </a:ext>
              </a:extLst>
            </p:cNvPr>
            <p:cNvSpPr/>
            <p:nvPr/>
          </p:nvSpPr>
          <p:spPr>
            <a:xfrm>
              <a:off x="604520" y="3402484"/>
              <a:ext cx="6786880" cy="147432"/>
            </a:xfrm>
            <a:custGeom>
              <a:avLst/>
              <a:gdLst>
                <a:gd name="connsiteX0" fmla="*/ 0 w 6786880"/>
                <a:gd name="connsiteY0" fmla="*/ 71120 h 147432"/>
                <a:gd name="connsiteX1" fmla="*/ 269240 w 6786880"/>
                <a:gd name="connsiteY1" fmla="*/ 30480 h 147432"/>
                <a:gd name="connsiteX2" fmla="*/ 619760 w 6786880"/>
                <a:gd name="connsiteY2" fmla="*/ 116840 h 147432"/>
                <a:gd name="connsiteX3" fmla="*/ 1082040 w 6786880"/>
                <a:gd name="connsiteY3" fmla="*/ 71120 h 147432"/>
                <a:gd name="connsiteX4" fmla="*/ 1529080 w 6786880"/>
                <a:gd name="connsiteY4" fmla="*/ 147320 h 147432"/>
                <a:gd name="connsiteX5" fmla="*/ 2153920 w 6786880"/>
                <a:gd name="connsiteY5" fmla="*/ 50800 h 147432"/>
                <a:gd name="connsiteX6" fmla="*/ 2677160 w 6786880"/>
                <a:gd name="connsiteY6" fmla="*/ 116840 h 147432"/>
                <a:gd name="connsiteX7" fmla="*/ 3220720 w 6786880"/>
                <a:gd name="connsiteY7" fmla="*/ 35560 h 147432"/>
                <a:gd name="connsiteX8" fmla="*/ 3825240 w 6786880"/>
                <a:gd name="connsiteY8" fmla="*/ 121920 h 147432"/>
                <a:gd name="connsiteX9" fmla="*/ 4439920 w 6786880"/>
                <a:gd name="connsiteY9" fmla="*/ 30480 h 147432"/>
                <a:gd name="connsiteX10" fmla="*/ 5024120 w 6786880"/>
                <a:gd name="connsiteY10" fmla="*/ 101600 h 147432"/>
                <a:gd name="connsiteX11" fmla="*/ 5603240 w 6786880"/>
                <a:gd name="connsiteY11" fmla="*/ 0 h 147432"/>
                <a:gd name="connsiteX12" fmla="*/ 6126480 w 6786880"/>
                <a:gd name="connsiteY12" fmla="*/ 101600 h 147432"/>
                <a:gd name="connsiteX13" fmla="*/ 6563360 w 6786880"/>
                <a:gd name="connsiteY13" fmla="*/ 5080 h 147432"/>
                <a:gd name="connsiteX14" fmla="*/ 6786880 w 6786880"/>
                <a:gd name="connsiteY14" fmla="*/ 81280 h 14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86880" h="147432">
                  <a:moveTo>
                    <a:pt x="0" y="71120"/>
                  </a:moveTo>
                  <a:cubicBezTo>
                    <a:pt x="82973" y="46990"/>
                    <a:pt x="165947" y="22860"/>
                    <a:pt x="269240" y="30480"/>
                  </a:cubicBezTo>
                  <a:cubicBezTo>
                    <a:pt x="372533" y="38100"/>
                    <a:pt x="484293" y="110067"/>
                    <a:pt x="619760" y="116840"/>
                  </a:cubicBezTo>
                  <a:cubicBezTo>
                    <a:pt x="755227" y="123613"/>
                    <a:pt x="930487" y="66040"/>
                    <a:pt x="1082040" y="71120"/>
                  </a:cubicBezTo>
                  <a:cubicBezTo>
                    <a:pt x="1233593" y="76200"/>
                    <a:pt x="1350433" y="150707"/>
                    <a:pt x="1529080" y="147320"/>
                  </a:cubicBezTo>
                  <a:cubicBezTo>
                    <a:pt x="1707727" y="143933"/>
                    <a:pt x="1962573" y="55880"/>
                    <a:pt x="2153920" y="50800"/>
                  </a:cubicBezTo>
                  <a:cubicBezTo>
                    <a:pt x="2345267" y="45720"/>
                    <a:pt x="2499360" y="119380"/>
                    <a:pt x="2677160" y="116840"/>
                  </a:cubicBezTo>
                  <a:cubicBezTo>
                    <a:pt x="2854960" y="114300"/>
                    <a:pt x="3029373" y="34713"/>
                    <a:pt x="3220720" y="35560"/>
                  </a:cubicBezTo>
                  <a:cubicBezTo>
                    <a:pt x="3412067" y="36407"/>
                    <a:pt x="3622040" y="122767"/>
                    <a:pt x="3825240" y="121920"/>
                  </a:cubicBezTo>
                  <a:cubicBezTo>
                    <a:pt x="4028440" y="121073"/>
                    <a:pt x="4240107" y="33867"/>
                    <a:pt x="4439920" y="30480"/>
                  </a:cubicBezTo>
                  <a:cubicBezTo>
                    <a:pt x="4639733" y="27093"/>
                    <a:pt x="4830233" y="106680"/>
                    <a:pt x="5024120" y="101600"/>
                  </a:cubicBezTo>
                  <a:cubicBezTo>
                    <a:pt x="5218007" y="96520"/>
                    <a:pt x="5419513" y="0"/>
                    <a:pt x="5603240" y="0"/>
                  </a:cubicBezTo>
                  <a:cubicBezTo>
                    <a:pt x="5786967" y="0"/>
                    <a:pt x="5966460" y="100753"/>
                    <a:pt x="6126480" y="101600"/>
                  </a:cubicBezTo>
                  <a:cubicBezTo>
                    <a:pt x="6286500" y="102447"/>
                    <a:pt x="6453293" y="8467"/>
                    <a:pt x="6563360" y="5080"/>
                  </a:cubicBezTo>
                  <a:cubicBezTo>
                    <a:pt x="6673427" y="1693"/>
                    <a:pt x="6757247" y="62653"/>
                    <a:pt x="6786880" y="81280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B66539E-0CEA-23C2-3806-C18C1B4E476E}"/>
                </a:ext>
              </a:extLst>
            </p:cNvPr>
            <p:cNvSpPr/>
            <p:nvPr/>
          </p:nvSpPr>
          <p:spPr>
            <a:xfrm flipH="1" flipV="1">
              <a:off x="670286" y="3236945"/>
              <a:ext cx="106678" cy="846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E046EEF8-AA69-AE6E-ADF6-1FC96879AC67}"/>
              </a:ext>
            </a:extLst>
          </p:cNvPr>
          <p:cNvSpPr/>
          <p:nvPr/>
        </p:nvSpPr>
        <p:spPr>
          <a:xfrm>
            <a:off x="7989903" y="1733647"/>
            <a:ext cx="974819" cy="367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タイトル 4">
            <a:extLst>
              <a:ext uri="{FF2B5EF4-FFF2-40B4-BE49-F238E27FC236}">
                <a16:creationId xmlns:a16="http://schemas.microsoft.com/office/drawing/2014/main" id="{0442126A-79A7-8D74-7FDA-F77AC6B81D3B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A7A958D-1168-5710-9156-93A8AFFEE939}"/>
              </a:ext>
            </a:extLst>
          </p:cNvPr>
          <p:cNvSpPr/>
          <p:nvPr/>
        </p:nvSpPr>
        <p:spPr>
          <a:xfrm>
            <a:off x="985325" y="1047007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62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C494E0DC-61F8-5306-48C4-623D0AEA6949}"/>
              </a:ext>
            </a:extLst>
          </p:cNvPr>
          <p:cNvSpPr/>
          <p:nvPr/>
        </p:nvSpPr>
        <p:spPr>
          <a:xfrm>
            <a:off x="510499" y="1047007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61</a:t>
            </a:r>
          </a:p>
        </p:txBody>
      </p:sp>
    </p:spTree>
    <p:extLst>
      <p:ext uri="{BB962C8B-B14F-4D97-AF65-F5344CB8AC3E}">
        <p14:creationId xmlns:p14="http://schemas.microsoft.com/office/powerpoint/2010/main" val="20206031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タイトル 1">
            <a:extLst>
              <a:ext uri="{FF2B5EF4-FFF2-40B4-BE49-F238E27FC236}">
                <a16:creationId xmlns:a16="http://schemas.microsoft.com/office/drawing/2014/main" id="{A87F787E-832B-9A8E-B656-C82B1B81FF0A}"/>
              </a:ext>
            </a:extLst>
          </p:cNvPr>
          <p:cNvSpPr txBox="1">
            <a:spLocks/>
          </p:cNvSpPr>
          <p:nvPr/>
        </p:nvSpPr>
        <p:spPr>
          <a:xfrm>
            <a:off x="985325" y="1144877"/>
            <a:ext cx="4015983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altLang="ja-JP" sz="1800" dirty="0">
                <a:latin typeface="Arial"/>
                <a:cs typeface="+mn-cs"/>
              </a:rPr>
              <a:t>Masa </a:t>
            </a:r>
            <a:r>
              <a:rPr lang="en-US" altLang="ja-JP" sz="1800" dirty="0" err="1">
                <a:latin typeface="Arial"/>
                <a:cs typeface="+mn-cs"/>
              </a:rPr>
              <a:t>Başı</a:t>
            </a:r>
            <a:r>
              <a:rPr lang="en-US" altLang="ja-JP" sz="1800" dirty="0">
                <a:latin typeface="Arial"/>
                <a:cs typeface="+mn-cs"/>
              </a:rPr>
              <a:t> </a:t>
            </a:r>
            <a:r>
              <a:rPr lang="en-US" altLang="ja-JP" sz="1800" dirty="0" err="1">
                <a:latin typeface="Arial"/>
                <a:cs typeface="+mn-cs"/>
              </a:rPr>
              <a:t>Tatbikat</a:t>
            </a:r>
            <a:endParaRPr lang="ja-JP" altLang="en-US" sz="1800" dirty="0">
              <a:latin typeface="Arial"/>
              <a:cs typeface="+mn-cs"/>
            </a:endParaRPr>
          </a:p>
        </p:txBody>
      </p:sp>
      <p:grpSp>
        <p:nvGrpSpPr>
          <p:cNvPr id="8" name="Group 27">
            <a:extLst>
              <a:ext uri="{FF2B5EF4-FFF2-40B4-BE49-F238E27FC236}">
                <a16:creationId xmlns:a16="http://schemas.microsoft.com/office/drawing/2014/main" id="{F60B700F-CC62-5B27-B246-6F539904B478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ED60085-0F9B-A9C6-BECE-33EBDA6E715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" name="タイトル 4">
              <a:extLst>
                <a:ext uri="{FF2B5EF4-FFF2-40B4-BE49-F238E27FC236}">
                  <a16:creationId xmlns:a16="http://schemas.microsoft.com/office/drawing/2014/main" id="{9ACBFCA3-A7B8-7C8E-9718-E23C6A89988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Deprem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Sensörü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2" name="Picture 2" descr="Sensor - Free technology icons">
            <a:extLst>
              <a:ext uri="{FF2B5EF4-FFF2-40B4-BE49-F238E27FC236}">
                <a16:creationId xmlns:a16="http://schemas.microsoft.com/office/drawing/2014/main" id="{AA8A9418-09DE-79BF-8679-D4A0D3CDF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39" y="427101"/>
            <a:ext cx="515286" cy="5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B03F05AE-9ED7-09E5-6163-8E66FC938A3C}"/>
              </a:ext>
            </a:extLst>
          </p:cNvPr>
          <p:cNvSpPr/>
          <p:nvPr/>
        </p:nvSpPr>
        <p:spPr>
          <a:xfrm>
            <a:off x="430325" y="1059039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63</a:t>
            </a:r>
          </a:p>
        </p:txBody>
      </p:sp>
      <p:sp>
        <p:nvSpPr>
          <p:cNvPr id="2" name="タイトル 4">
            <a:extLst>
              <a:ext uri="{FF2B5EF4-FFF2-40B4-BE49-F238E27FC236}">
                <a16:creationId xmlns:a16="http://schemas.microsoft.com/office/drawing/2014/main" id="{C7E6560F-26AD-D612-8B03-409CCCDEEF1A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5AB22-F556-22B8-0A81-2264F38B3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5187" y="2162437"/>
            <a:ext cx="2728406" cy="20730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B3DBCE-848B-00A4-37B9-089C672EE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4559" y="2007724"/>
            <a:ext cx="3565562" cy="2382444"/>
          </a:xfrm>
          <a:prstGeom prst="rect">
            <a:avLst/>
          </a:prstGeom>
        </p:spPr>
      </p:pic>
      <p:sp>
        <p:nvSpPr>
          <p:cNvPr id="6" name="タイトル 1">
            <a:extLst>
              <a:ext uri="{FF2B5EF4-FFF2-40B4-BE49-F238E27FC236}">
                <a16:creationId xmlns:a16="http://schemas.microsoft.com/office/drawing/2014/main" id="{9AA21A0F-8B41-CD29-198E-9FE47DC064B3}"/>
              </a:ext>
            </a:extLst>
          </p:cNvPr>
          <p:cNvSpPr txBox="1">
            <a:spLocks/>
          </p:cNvSpPr>
          <p:nvPr/>
        </p:nvSpPr>
        <p:spPr>
          <a:xfrm>
            <a:off x="612560" y="1918222"/>
            <a:ext cx="4429956" cy="270843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Masabaşı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tatbikat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sadece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kritik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personellerin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katılımı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gerçekleştirilir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altLang="ja-JP" sz="1600" b="0" dirty="0">
              <a:latin typeface="Arial"/>
              <a:cs typeface="+mn-cs"/>
            </a:endParaRP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Prosedürlerin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işlevselliğinin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kontrolü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sağlanır</a:t>
            </a:r>
            <a:r>
              <a:rPr lang="en-US" altLang="ja-JP" sz="1600" b="0" dirty="0">
                <a:latin typeface="Arial"/>
                <a:cs typeface="+mn-cs"/>
              </a:rPr>
              <a:t>.</a:t>
            </a:r>
          </a:p>
          <a:p>
            <a:pPr lvl="0">
              <a:spcBef>
                <a:spcPts val="0"/>
              </a:spcBef>
            </a:pPr>
            <a:r>
              <a:rPr lang="en-US" altLang="ja-JP" sz="1600" b="0" dirty="0">
                <a:latin typeface="Arial"/>
                <a:cs typeface="+mn-cs"/>
              </a:rPr>
              <a:t>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Masabaşı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tatbikatta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mümkünse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deprem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sensörü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sentetik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olarak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harekete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geçirilir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altLang="ja-JP" sz="1600" b="0" dirty="0">
              <a:latin typeface="Arial"/>
              <a:cs typeface="+mn-cs"/>
            </a:endParaRP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Olası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deprem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senaryosuna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göre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belirlenen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tedbirlerin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çalışıp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çalışmadığının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kontrolü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sağlanır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  <a:endParaRPr lang="ja-JP" altLang="en-US" sz="1600" b="0" dirty="0"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0700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40" y="3197188"/>
            <a:ext cx="1963004" cy="21702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6705" y="5633406"/>
            <a:ext cx="2028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Ceiling Speaker</a:t>
            </a:r>
            <a:endParaRPr lang="tr-T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861" y="3034412"/>
            <a:ext cx="2784531" cy="240633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67149" y="5633406"/>
            <a:ext cx="2028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Surface Speaker</a:t>
            </a:r>
            <a:endParaRPr lang="tr-TR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360" y="3166560"/>
            <a:ext cx="918721" cy="13269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67720" y="3122357"/>
            <a:ext cx="2028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Mikrofon</a:t>
            </a:r>
            <a:r>
              <a:rPr lang="en-US" dirty="0"/>
              <a:t>  </a:t>
            </a:r>
            <a:endParaRPr lang="tr-TR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7392" y="4766834"/>
            <a:ext cx="2819421" cy="58154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58159" y="5633406"/>
            <a:ext cx="2403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Alarm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Kontrol</a:t>
            </a:r>
            <a:endParaRPr lang="tr-TR" dirty="0"/>
          </a:p>
        </p:txBody>
      </p:sp>
      <p:grpSp>
        <p:nvGrpSpPr>
          <p:cNvPr id="16" name="Group 27">
            <a:extLst>
              <a:ext uri="{FF2B5EF4-FFF2-40B4-BE49-F238E27FC236}">
                <a16:creationId xmlns:a16="http://schemas.microsoft.com/office/drawing/2014/main" id="{EA958B0D-EFFD-4E1E-6940-AC223E192289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E1C6AA6-F70E-9105-C1B3-F9D3043A9CA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8" name="タイトル 4">
              <a:extLst>
                <a:ext uri="{FF2B5EF4-FFF2-40B4-BE49-F238E27FC236}">
                  <a16:creationId xmlns:a16="http://schemas.microsoft.com/office/drawing/2014/main" id="{3E3F2E9C-148C-CC06-EA85-6B409198730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Anons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Sistemi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20" name="Picture 2" descr="Sensor - Free technology icons">
            <a:extLst>
              <a:ext uri="{FF2B5EF4-FFF2-40B4-BE49-F238E27FC236}">
                <a16:creationId xmlns:a16="http://schemas.microsoft.com/office/drawing/2014/main" id="{28525061-BDCC-4117-3805-9FFC68C6E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39" y="427101"/>
            <a:ext cx="515286" cy="5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タイトル 1">
            <a:extLst>
              <a:ext uri="{FF2B5EF4-FFF2-40B4-BE49-F238E27FC236}">
                <a16:creationId xmlns:a16="http://schemas.microsoft.com/office/drawing/2014/main" id="{6ADB8AFE-3033-F2AC-A8CD-62AC5A99A3D0}"/>
              </a:ext>
            </a:extLst>
          </p:cNvPr>
          <p:cNvSpPr txBox="1">
            <a:spLocks/>
          </p:cNvSpPr>
          <p:nvPr/>
        </p:nvSpPr>
        <p:spPr>
          <a:xfrm>
            <a:off x="790446" y="1556394"/>
            <a:ext cx="6949359" cy="73866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Şirket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içerisinde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acil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durumlarda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manuel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olarak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ya</a:t>
            </a:r>
            <a:r>
              <a:rPr lang="en-US" altLang="ja-JP" sz="1600" b="0" dirty="0">
                <a:latin typeface="Arial"/>
                <a:cs typeface="+mn-cs"/>
              </a:rPr>
              <a:t> da </a:t>
            </a:r>
            <a:r>
              <a:rPr lang="en-US" altLang="ja-JP" sz="1600" dirty="0" err="1">
                <a:latin typeface="Arial"/>
                <a:cs typeface="+mn-cs"/>
              </a:rPr>
              <a:t>deprem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sensörüne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otomatik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şekilde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bağlanan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ve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tetiklenen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anons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sistemi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bulunur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Anons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sistemi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acil</a:t>
            </a:r>
            <a:r>
              <a:rPr lang="en-US" altLang="ja-JP" sz="1600" b="0" dirty="0">
                <a:latin typeface="Arial"/>
                <a:cs typeface="+mn-cs"/>
              </a:rPr>
              <a:t> durum </a:t>
            </a:r>
            <a:r>
              <a:rPr lang="en-US" altLang="ja-JP" sz="1600" b="0" dirty="0" err="1">
                <a:latin typeface="Arial"/>
                <a:cs typeface="+mn-cs"/>
              </a:rPr>
              <a:t>türüne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göre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bilgilendirme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yapılır</a:t>
            </a:r>
            <a:r>
              <a:rPr lang="en-US" altLang="ja-JP" sz="1600" b="0" dirty="0">
                <a:latin typeface="Arial"/>
                <a:cs typeface="+mn-cs"/>
              </a:rPr>
              <a:t>.  </a:t>
            </a:r>
            <a:endParaRPr lang="ja-JP" altLang="en-US" sz="1600" b="0" dirty="0">
              <a:latin typeface="Arial"/>
              <a:cs typeface="+mn-cs"/>
            </a:endParaRPr>
          </a:p>
        </p:txBody>
      </p:sp>
      <p:sp>
        <p:nvSpPr>
          <p:cNvPr id="22" name="タイトル 1">
            <a:extLst>
              <a:ext uri="{FF2B5EF4-FFF2-40B4-BE49-F238E27FC236}">
                <a16:creationId xmlns:a16="http://schemas.microsoft.com/office/drawing/2014/main" id="{985AE99F-3442-A482-2E8B-BE35D054FB11}"/>
              </a:ext>
            </a:extLst>
          </p:cNvPr>
          <p:cNvSpPr txBox="1">
            <a:spLocks/>
          </p:cNvSpPr>
          <p:nvPr/>
        </p:nvSpPr>
        <p:spPr>
          <a:xfrm>
            <a:off x="2872861" y="2824007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 err="1">
                <a:latin typeface="Arial"/>
                <a:cs typeface="+mn-cs"/>
              </a:rPr>
              <a:t>Anons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Sistemi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Temel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Bileşenleri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23" name="タイトル 1">
            <a:extLst>
              <a:ext uri="{FF2B5EF4-FFF2-40B4-BE49-F238E27FC236}">
                <a16:creationId xmlns:a16="http://schemas.microsoft.com/office/drawing/2014/main" id="{DEAE7D51-BF36-D54F-C5A5-0EA3FFEB5D6E}"/>
              </a:ext>
            </a:extLst>
          </p:cNvPr>
          <p:cNvSpPr txBox="1">
            <a:spLocks/>
          </p:cNvSpPr>
          <p:nvPr/>
        </p:nvSpPr>
        <p:spPr>
          <a:xfrm>
            <a:off x="1088031" y="1125183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 err="1">
                <a:latin typeface="Arial"/>
                <a:cs typeface="+mn-cs"/>
              </a:rPr>
              <a:t>Anons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Sistemi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Temel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Bileşenleri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CBCDD4B-7D6E-FF61-0FED-5B980D8BE764}"/>
              </a:ext>
            </a:extLst>
          </p:cNvPr>
          <p:cNvSpPr/>
          <p:nvPr/>
        </p:nvSpPr>
        <p:spPr>
          <a:xfrm>
            <a:off x="541440" y="1053795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2" name="タイトル 4">
            <a:extLst>
              <a:ext uri="{FF2B5EF4-FFF2-40B4-BE49-F238E27FC236}">
                <a16:creationId xmlns:a16="http://schemas.microsoft.com/office/drawing/2014/main" id="{53F56570-1E17-3104-6FA0-E6E762B25AAE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24001986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84392"/>
            <a:ext cx="4520936" cy="29803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1167" y="3084392"/>
            <a:ext cx="4174215" cy="2980303"/>
          </a:xfrm>
          <a:prstGeom prst="rect">
            <a:avLst/>
          </a:prstGeom>
        </p:spPr>
      </p:pic>
      <p:sp>
        <p:nvSpPr>
          <p:cNvPr id="13" name="タイトル 1"/>
          <p:cNvSpPr txBox="1">
            <a:spLocks/>
          </p:cNvSpPr>
          <p:nvPr/>
        </p:nvSpPr>
        <p:spPr>
          <a:xfrm>
            <a:off x="7758821" y="3314226"/>
            <a:ext cx="1344410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altLang="ja-JP" sz="1800" dirty="0" err="1">
                <a:latin typeface="Arial"/>
                <a:cs typeface="+mn-cs"/>
              </a:rPr>
              <a:t>Fabrika</a:t>
            </a:r>
            <a:r>
              <a:rPr lang="en-US" altLang="ja-JP" sz="1800" dirty="0">
                <a:latin typeface="Arial"/>
                <a:cs typeface="+mn-cs"/>
              </a:rPr>
              <a:t> 2</a:t>
            </a:r>
            <a:endParaRPr lang="ja-JP" altLang="en-US" sz="1800" dirty="0">
              <a:latin typeface="Arial"/>
              <a:cs typeface="+mn-cs"/>
            </a:endParaRPr>
          </a:p>
        </p:txBody>
      </p:sp>
      <p:sp>
        <p:nvSpPr>
          <p:cNvPr id="4" name="タイトル 1"/>
          <p:cNvSpPr txBox="1">
            <a:spLocks/>
          </p:cNvSpPr>
          <p:nvPr/>
        </p:nvSpPr>
        <p:spPr>
          <a:xfrm>
            <a:off x="40771" y="3375927"/>
            <a:ext cx="1353463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US" altLang="ja-JP" sz="1800" dirty="0" err="1">
                <a:latin typeface="Arial"/>
                <a:cs typeface="+mn-cs"/>
              </a:rPr>
              <a:t>Fabrika</a:t>
            </a:r>
            <a:r>
              <a:rPr lang="en-US" altLang="ja-JP" sz="1800" dirty="0">
                <a:latin typeface="Arial"/>
                <a:cs typeface="+mn-cs"/>
              </a:rPr>
              <a:t> 1 </a:t>
            </a:r>
            <a:endParaRPr lang="ja-JP" altLang="en-US" sz="1800" dirty="0">
              <a:latin typeface="Arial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38" y="6064695"/>
            <a:ext cx="1201555" cy="24783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7273" y="6064695"/>
            <a:ext cx="206274" cy="297922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 bwMode="auto">
          <a:xfrm>
            <a:off x="2942292" y="5333956"/>
            <a:ext cx="955656" cy="2078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b="1" dirty="0">
                <a:latin typeface="Arial" pitchFamily="34" charset="0"/>
                <a:ea typeface="ＭＳ Ｐゴシック" pitchFamily="34" charset="-128"/>
              </a:rPr>
              <a:t>@MNG office</a:t>
            </a:r>
            <a:endParaRPr kumimoji="1" 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301592" y="6077736"/>
            <a:ext cx="1060607" cy="2078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b="1" dirty="0">
                <a:latin typeface="Arial" pitchFamily="34" charset="0"/>
                <a:ea typeface="ＭＳ Ｐゴシック" pitchFamily="34" charset="-128"/>
              </a:rPr>
              <a:t>Controller Unit</a:t>
            </a:r>
            <a:endParaRPr kumimoji="1" 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2883547" y="6101115"/>
            <a:ext cx="1060607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b="1" dirty="0">
                <a:latin typeface="Arial" pitchFamily="34" charset="0"/>
                <a:ea typeface="ＭＳ Ｐゴシック" pitchFamily="34" charset="-128"/>
              </a:rPr>
              <a:t>Microphone</a:t>
            </a:r>
            <a:endParaRPr kumimoji="1" 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2942292" y="5114320"/>
            <a:ext cx="947258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@MNG</a:t>
            </a:r>
            <a:r>
              <a:rPr kumimoji="1" lang="en-US" sz="9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 office</a:t>
            </a:r>
            <a:endParaRPr kumimoji="1" 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1" name="Rectangle 30"/>
          <p:cNvSpPr/>
          <p:nvPr/>
        </p:nvSpPr>
        <p:spPr bwMode="auto">
          <a:xfrm>
            <a:off x="2362199" y="5715453"/>
            <a:ext cx="947258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@Security</a:t>
            </a:r>
          </a:p>
        </p:txBody>
      </p:sp>
      <p:sp>
        <p:nvSpPr>
          <p:cNvPr id="32" name="Rectangle 31"/>
          <p:cNvSpPr/>
          <p:nvPr/>
        </p:nvSpPr>
        <p:spPr bwMode="auto">
          <a:xfrm>
            <a:off x="3309457" y="3549159"/>
            <a:ext cx="947258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@Security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8048124" y="5715453"/>
            <a:ext cx="947258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@Security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4811435" y="5754391"/>
            <a:ext cx="947258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@Security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21945" y="5338530"/>
            <a:ext cx="955656" cy="2078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b="1" dirty="0">
                <a:latin typeface="Arial" pitchFamily="34" charset="0"/>
                <a:ea typeface="ＭＳ Ｐゴシック" pitchFamily="34" charset="-128"/>
              </a:rPr>
              <a:t>@RD office</a:t>
            </a:r>
            <a:endParaRPr kumimoji="1" 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9" name="Rectangle 38"/>
          <p:cNvSpPr/>
          <p:nvPr/>
        </p:nvSpPr>
        <p:spPr bwMode="auto">
          <a:xfrm>
            <a:off x="5821945" y="5118894"/>
            <a:ext cx="947258" cy="207818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@RD</a:t>
            </a:r>
            <a:r>
              <a:rPr kumimoji="1" lang="en-US" sz="9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 office</a:t>
            </a:r>
            <a:endParaRPr kumimoji="1" 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1155825" y="4580468"/>
            <a:ext cx="1951442" cy="2535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5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Speakers</a:t>
            </a:r>
            <a:r>
              <a:rPr kumimoji="1" lang="en-US" sz="105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 all around plant</a:t>
            </a:r>
            <a:endParaRPr kumimoji="1" lang="en-US" sz="105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410503" y="4563536"/>
            <a:ext cx="1951442" cy="2535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05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Speakers</a:t>
            </a:r>
            <a:r>
              <a:rPr kumimoji="1" lang="en-US" sz="105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ＭＳ Ｐゴシック" pitchFamily="34" charset="-128"/>
              </a:rPr>
              <a:t> all around plant</a:t>
            </a:r>
            <a:endParaRPr kumimoji="1" lang="en-US" sz="105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01FE7ED-37C9-A547-0F88-F3BC30EAB235}"/>
              </a:ext>
            </a:extLst>
          </p:cNvPr>
          <p:cNvSpPr/>
          <p:nvPr/>
        </p:nvSpPr>
        <p:spPr>
          <a:xfrm>
            <a:off x="61554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66</a:t>
            </a:r>
          </a:p>
        </p:txBody>
      </p:sp>
      <p:sp>
        <p:nvSpPr>
          <p:cNvPr id="6" name="タイトル 1">
            <a:extLst>
              <a:ext uri="{FF2B5EF4-FFF2-40B4-BE49-F238E27FC236}">
                <a16:creationId xmlns:a16="http://schemas.microsoft.com/office/drawing/2014/main" id="{44DF52EB-717E-A74F-B9AE-97FC294DA831}"/>
              </a:ext>
            </a:extLst>
          </p:cNvPr>
          <p:cNvSpPr txBox="1">
            <a:spLocks/>
          </p:cNvSpPr>
          <p:nvPr/>
        </p:nvSpPr>
        <p:spPr>
          <a:xfrm>
            <a:off x="1301592" y="1107645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 err="1">
                <a:latin typeface="Arial"/>
                <a:cs typeface="+mn-cs"/>
              </a:rPr>
              <a:t>Anons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Sistemi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Temel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Bileşenleri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AEE13C80-B426-68AD-5EEC-9D24042F3499}"/>
              </a:ext>
            </a:extLst>
          </p:cNvPr>
          <p:cNvSpPr txBox="1">
            <a:spLocks/>
          </p:cNvSpPr>
          <p:nvPr/>
        </p:nvSpPr>
        <p:spPr>
          <a:xfrm>
            <a:off x="1179528" y="1593770"/>
            <a:ext cx="7681372" cy="73866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Anons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sisteminin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fabrika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içerisindeki</a:t>
            </a:r>
            <a:r>
              <a:rPr lang="en-US" altLang="ja-JP" sz="1600" b="0" dirty="0">
                <a:latin typeface="Arial"/>
                <a:cs typeface="+mn-cs"/>
              </a:rPr>
              <a:t> her </a:t>
            </a:r>
            <a:r>
              <a:rPr lang="en-US" altLang="ja-JP" sz="1600" b="0" dirty="0" err="1">
                <a:latin typeface="Arial"/>
                <a:cs typeface="+mn-cs"/>
              </a:rPr>
              <a:t>noktada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duyulduğundan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emin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olunmalı</a:t>
            </a:r>
            <a:r>
              <a:rPr lang="en-US" altLang="ja-JP" sz="1600" b="0" dirty="0">
                <a:latin typeface="Arial"/>
                <a:cs typeface="+mn-cs"/>
              </a:rPr>
              <a:t>.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Teyit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etmek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için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düzenli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aralıklar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tatbikat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yapılmalı</a:t>
            </a:r>
            <a:r>
              <a:rPr lang="en-US" altLang="ja-JP" sz="1600" b="0" dirty="0">
                <a:latin typeface="Arial"/>
                <a:cs typeface="+mn-cs"/>
              </a:rPr>
              <a:t>.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Sistemin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periyodik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bakımı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düzenli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aralıklar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yapılmalı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  <a:endParaRPr lang="ja-JP" altLang="en-US" sz="1600" b="0" dirty="0">
              <a:latin typeface="Arial"/>
              <a:cs typeface="+mn-cs"/>
            </a:endParaRPr>
          </a:p>
        </p:txBody>
      </p:sp>
      <p:grpSp>
        <p:nvGrpSpPr>
          <p:cNvPr id="10" name="Group 27">
            <a:extLst>
              <a:ext uri="{FF2B5EF4-FFF2-40B4-BE49-F238E27FC236}">
                <a16:creationId xmlns:a16="http://schemas.microsoft.com/office/drawing/2014/main" id="{8AC510DF-55BF-3429-C734-1AFDB187DB73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3B78AC96-9150-D1E6-1DAF-A633B991D878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4" name="タイトル 4">
              <a:extLst>
                <a:ext uri="{FF2B5EF4-FFF2-40B4-BE49-F238E27FC236}">
                  <a16:creationId xmlns:a16="http://schemas.microsoft.com/office/drawing/2014/main" id="{BF4FD21C-7C9A-E4CB-48A2-91105B0741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Anons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Sistemi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6" name="Picture 2" descr="Sensor - Free technology icons">
            <a:extLst>
              <a:ext uri="{FF2B5EF4-FFF2-40B4-BE49-F238E27FC236}">
                <a16:creationId xmlns:a16="http://schemas.microsoft.com/office/drawing/2014/main" id="{9CBEABAC-E7BD-457E-7FBE-B87D940AC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39" y="427101"/>
            <a:ext cx="515286" cy="51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タイトル 1">
            <a:extLst>
              <a:ext uri="{FF2B5EF4-FFF2-40B4-BE49-F238E27FC236}">
                <a16:creationId xmlns:a16="http://schemas.microsoft.com/office/drawing/2014/main" id="{DAF0433F-9C3A-A995-A10A-A554BD2AB04A}"/>
              </a:ext>
            </a:extLst>
          </p:cNvPr>
          <p:cNvSpPr txBox="1">
            <a:spLocks/>
          </p:cNvSpPr>
          <p:nvPr/>
        </p:nvSpPr>
        <p:spPr>
          <a:xfrm>
            <a:off x="2477190" y="2726831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 err="1">
                <a:latin typeface="Arial"/>
                <a:cs typeface="+mn-cs"/>
              </a:rPr>
              <a:t>Anons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Sistemi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Yerleşim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Planı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8" name="タイトル 4">
            <a:extLst>
              <a:ext uri="{FF2B5EF4-FFF2-40B4-BE49-F238E27FC236}">
                <a16:creationId xmlns:a16="http://schemas.microsoft.com/office/drawing/2014/main" id="{D54F3405-9FBF-421F-E398-0C0431F35168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B392F66-1CCB-19EF-88A7-EC9535D0E912}"/>
              </a:ext>
            </a:extLst>
          </p:cNvPr>
          <p:cNvSpPr/>
          <p:nvPr/>
        </p:nvSpPr>
        <p:spPr>
          <a:xfrm>
            <a:off x="108895" y="1083737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65</a:t>
            </a:r>
          </a:p>
        </p:txBody>
      </p:sp>
    </p:spTree>
    <p:extLst>
      <p:ext uri="{BB962C8B-B14F-4D97-AF65-F5344CB8AC3E}">
        <p14:creationId xmlns:p14="http://schemas.microsoft.com/office/powerpoint/2010/main" val="23152118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34334DC5-539D-4C7B-AF42-03AE60223DC9}"/>
              </a:ext>
            </a:extLst>
          </p:cNvPr>
          <p:cNvSpPr txBox="1"/>
          <p:nvPr/>
        </p:nvSpPr>
        <p:spPr>
          <a:xfrm>
            <a:off x="1124267" y="110697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Fabrika</a:t>
            </a:r>
            <a:r>
              <a:rPr lang="en-GB" b="1" dirty="0"/>
              <a:t> </a:t>
            </a:r>
            <a:r>
              <a:rPr lang="en-GB" b="1" dirty="0" err="1"/>
              <a:t>İçi</a:t>
            </a:r>
            <a:r>
              <a:rPr lang="en-GB" b="1" dirty="0"/>
              <a:t> </a:t>
            </a:r>
            <a:r>
              <a:rPr lang="en-GB" b="1" dirty="0" err="1"/>
              <a:t>Sayım</a:t>
            </a:r>
            <a:endParaRPr lang="tr-TR" b="1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7E197FFB-6415-464B-8CB1-3641A77BC06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865B1D-0834-7A81-1740-F373BFB1301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5C45D709-AD3D-4462-484E-812394586C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Sayım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&amp;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48694BCA-545F-839D-1139-A25EA5A9F613}"/>
              </a:ext>
            </a:extLst>
          </p:cNvPr>
          <p:cNvSpPr/>
          <p:nvPr/>
        </p:nvSpPr>
        <p:spPr>
          <a:xfrm>
            <a:off x="61554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67</a:t>
            </a:r>
          </a:p>
        </p:txBody>
      </p:sp>
      <p:sp>
        <p:nvSpPr>
          <p:cNvPr id="3" name="タイトル 4">
            <a:extLst>
              <a:ext uri="{FF2B5EF4-FFF2-40B4-BE49-F238E27FC236}">
                <a16:creationId xmlns:a16="http://schemas.microsoft.com/office/drawing/2014/main" id="{CF78610B-14CE-7C8A-05D2-864C4E8F092B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4AA4DD-68C1-58ED-07B0-22E7E26D0EAF}"/>
              </a:ext>
            </a:extLst>
          </p:cNvPr>
          <p:cNvSpPr txBox="1"/>
          <p:nvPr/>
        </p:nvSpPr>
        <p:spPr>
          <a:xfrm>
            <a:off x="106532" y="1608883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dirty="0" err="1"/>
              <a:t>bulunan</a:t>
            </a:r>
            <a:r>
              <a:rPr lang="en-GB" dirty="0"/>
              <a:t> </a:t>
            </a:r>
            <a:r>
              <a:rPr lang="en-GB" dirty="0" err="1"/>
              <a:t>çalışanların</a:t>
            </a:r>
            <a:r>
              <a:rPr lang="en-GB" dirty="0"/>
              <a:t> </a:t>
            </a:r>
            <a:r>
              <a:rPr lang="en-GB" dirty="0" err="1"/>
              <a:t>sayılacağı</a:t>
            </a:r>
            <a:r>
              <a:rPr lang="en-GB" dirty="0"/>
              <a:t> </a:t>
            </a:r>
            <a:r>
              <a:rPr lang="en-GB" dirty="0" err="1"/>
              <a:t>sistem</a:t>
            </a:r>
            <a:r>
              <a:rPr lang="en-GB" dirty="0"/>
              <a:t> </a:t>
            </a:r>
            <a:r>
              <a:rPr lang="en-GB" dirty="0" err="1"/>
              <a:t>kurulmuş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Sayım</a:t>
            </a:r>
            <a:r>
              <a:rPr lang="en-GB" dirty="0"/>
              <a:t> </a:t>
            </a:r>
            <a:r>
              <a:rPr lang="en-GB" dirty="0" err="1"/>
              <a:t>manuel</a:t>
            </a:r>
            <a:r>
              <a:rPr lang="en-GB" dirty="0"/>
              <a:t> </a:t>
            </a:r>
            <a:r>
              <a:rPr lang="en-GB" dirty="0" err="1"/>
              <a:t>yöntemler</a:t>
            </a:r>
            <a:r>
              <a:rPr lang="en-GB" dirty="0"/>
              <a:t> </a:t>
            </a:r>
            <a:r>
              <a:rPr lang="en-GB" dirty="0" err="1"/>
              <a:t>ile</a:t>
            </a:r>
            <a:r>
              <a:rPr lang="en-GB" dirty="0"/>
              <a:t> </a:t>
            </a:r>
            <a:r>
              <a:rPr lang="en-GB" dirty="0" err="1"/>
              <a:t>yapılabileceği</a:t>
            </a:r>
            <a:r>
              <a:rPr lang="en-GB" dirty="0"/>
              <a:t> </a:t>
            </a:r>
            <a:r>
              <a:rPr lang="en-GB" dirty="0" err="1"/>
              <a:t>gibi</a:t>
            </a:r>
            <a:r>
              <a:rPr lang="en-GB" dirty="0"/>
              <a:t> (</a:t>
            </a:r>
            <a:r>
              <a:rPr lang="en-GB" dirty="0" err="1"/>
              <a:t>isim</a:t>
            </a:r>
            <a:r>
              <a:rPr lang="en-GB" dirty="0"/>
              <a:t> Listesi vb.) </a:t>
            </a:r>
            <a:r>
              <a:rPr lang="en-GB" dirty="0" err="1"/>
              <a:t>otomatik</a:t>
            </a:r>
            <a:r>
              <a:rPr lang="en-GB" dirty="0"/>
              <a:t> </a:t>
            </a:r>
            <a:r>
              <a:rPr lang="en-GB" dirty="0" err="1"/>
              <a:t>yöntemler</a:t>
            </a:r>
            <a:r>
              <a:rPr lang="en-GB" dirty="0"/>
              <a:t> de </a:t>
            </a:r>
            <a:r>
              <a:rPr lang="en-GB" dirty="0" err="1"/>
              <a:t>tercih</a:t>
            </a:r>
            <a:r>
              <a:rPr lang="en-GB" dirty="0"/>
              <a:t> </a:t>
            </a:r>
            <a:r>
              <a:rPr lang="en-GB" dirty="0" err="1"/>
              <a:t>edilebilir</a:t>
            </a:r>
            <a:r>
              <a:rPr lang="en-GB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A2388E-77A9-0538-9742-4D83597379C7}"/>
              </a:ext>
            </a:extLst>
          </p:cNvPr>
          <p:cNvSpPr txBox="1"/>
          <p:nvPr/>
        </p:nvSpPr>
        <p:spPr>
          <a:xfrm>
            <a:off x="106532" y="2505670"/>
            <a:ext cx="95257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Manuel </a:t>
            </a:r>
            <a:r>
              <a:rPr lang="en-GB" dirty="0" err="1"/>
              <a:t>sayım</a:t>
            </a:r>
            <a:r>
              <a:rPr lang="en-GB" dirty="0"/>
              <a:t> </a:t>
            </a:r>
            <a:r>
              <a:rPr lang="en-GB" dirty="0" err="1"/>
              <a:t>listeleri</a:t>
            </a:r>
            <a:r>
              <a:rPr lang="en-GB" dirty="0"/>
              <a:t> </a:t>
            </a:r>
            <a:r>
              <a:rPr lang="en-GB" dirty="0" err="1"/>
              <a:t>amirler</a:t>
            </a:r>
            <a:r>
              <a:rPr lang="en-GB" dirty="0"/>
              <a:t> </a:t>
            </a:r>
            <a:r>
              <a:rPr lang="en-GB" dirty="0" err="1"/>
              <a:t>tarafından</a:t>
            </a:r>
            <a:r>
              <a:rPr lang="en-GB" dirty="0"/>
              <a:t> </a:t>
            </a:r>
            <a:r>
              <a:rPr lang="en-GB" dirty="0" err="1"/>
              <a:t>kontrol</a:t>
            </a:r>
            <a:r>
              <a:rPr lang="en-GB" dirty="0"/>
              <a:t> </a:t>
            </a:r>
            <a:r>
              <a:rPr lang="en-GB" dirty="0" err="1"/>
              <a:t>edilir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Sayım</a:t>
            </a:r>
            <a:r>
              <a:rPr lang="en-GB" dirty="0"/>
              <a:t> </a:t>
            </a:r>
            <a:r>
              <a:rPr lang="en-GB" dirty="0" err="1"/>
              <a:t>listeleri</a:t>
            </a:r>
            <a:r>
              <a:rPr lang="en-GB" dirty="0"/>
              <a:t> her zaman </a:t>
            </a:r>
            <a:r>
              <a:rPr lang="en-GB" dirty="0" err="1"/>
              <a:t>güncel</a:t>
            </a:r>
            <a:r>
              <a:rPr lang="en-GB" dirty="0"/>
              <a:t> </a:t>
            </a:r>
            <a:r>
              <a:rPr lang="en-GB" dirty="0" err="1"/>
              <a:t>olmalı</a:t>
            </a:r>
            <a:r>
              <a:rPr lang="en-GB" dirty="0"/>
              <a:t>, </a:t>
            </a:r>
            <a:r>
              <a:rPr lang="en-GB" dirty="0" err="1"/>
              <a:t>günlük</a:t>
            </a:r>
            <a:r>
              <a:rPr lang="en-GB" dirty="0"/>
              <a:t> </a:t>
            </a:r>
            <a:r>
              <a:rPr lang="en-GB" dirty="0" err="1"/>
              <a:t>kontrol</a:t>
            </a:r>
            <a:r>
              <a:rPr lang="en-GB" dirty="0"/>
              <a:t> </a:t>
            </a:r>
            <a:r>
              <a:rPr lang="en-GB" dirty="0" err="1"/>
              <a:t>edilmelidir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Sayım</a:t>
            </a:r>
            <a:r>
              <a:rPr lang="en-GB" dirty="0"/>
              <a:t> </a:t>
            </a:r>
            <a:r>
              <a:rPr lang="en-GB" dirty="0" err="1"/>
              <a:t>listeleri</a:t>
            </a:r>
            <a:r>
              <a:rPr lang="en-GB" dirty="0"/>
              <a:t> </a:t>
            </a:r>
            <a:r>
              <a:rPr lang="en-GB" dirty="0" err="1"/>
              <a:t>acil</a:t>
            </a:r>
            <a:r>
              <a:rPr lang="en-GB" dirty="0"/>
              <a:t> </a:t>
            </a:r>
            <a:r>
              <a:rPr lang="en-GB" dirty="0" err="1"/>
              <a:t>çıkış</a:t>
            </a:r>
            <a:r>
              <a:rPr lang="en-GB" dirty="0"/>
              <a:t> </a:t>
            </a:r>
            <a:r>
              <a:rPr lang="en-GB" dirty="0" err="1"/>
              <a:t>kapısına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yakın</a:t>
            </a:r>
            <a:r>
              <a:rPr lang="en-GB" dirty="0"/>
              <a:t> </a:t>
            </a:r>
            <a:r>
              <a:rPr lang="en-GB" dirty="0" err="1"/>
              <a:t>yerde</a:t>
            </a:r>
            <a:r>
              <a:rPr lang="en-GB" dirty="0"/>
              <a:t> </a:t>
            </a:r>
            <a:r>
              <a:rPr lang="en-GB" dirty="0" err="1"/>
              <a:t>ya</a:t>
            </a:r>
            <a:r>
              <a:rPr lang="en-GB" dirty="0"/>
              <a:t> da </a:t>
            </a:r>
            <a:r>
              <a:rPr lang="en-GB" dirty="0" err="1"/>
              <a:t>daha</a:t>
            </a:r>
            <a:r>
              <a:rPr lang="en-GB" dirty="0"/>
              <a:t> </a:t>
            </a:r>
            <a:r>
              <a:rPr lang="en-GB" dirty="0" err="1"/>
              <a:t>güvenli</a:t>
            </a:r>
            <a:r>
              <a:rPr lang="en-GB" dirty="0"/>
              <a:t> </a:t>
            </a:r>
            <a:r>
              <a:rPr lang="en-GB" dirty="0" err="1"/>
              <a:t>yerde</a:t>
            </a:r>
            <a:r>
              <a:rPr lang="en-GB" dirty="0"/>
              <a:t> </a:t>
            </a:r>
            <a:r>
              <a:rPr lang="en-GB" dirty="0" err="1"/>
              <a:t>tutulmalıdır</a:t>
            </a:r>
            <a:r>
              <a:rPr lang="en-GB" dirty="0"/>
              <a:t>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F4B36D-424B-3257-9EDA-707B5ACFE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65" y="3769192"/>
            <a:ext cx="9144000" cy="25798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08D904C-C2B9-5094-E989-85AFBE0F9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44" y="545945"/>
            <a:ext cx="394427" cy="39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3567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7">
            <a:extLst>
              <a:ext uri="{FF2B5EF4-FFF2-40B4-BE49-F238E27FC236}">
                <a16:creationId xmlns:a16="http://schemas.microsoft.com/office/drawing/2014/main" id="{7E197FFB-6415-464B-8CB1-3641A77BC06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865B1D-0834-7A81-1740-F373BFB1301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5C45D709-AD3D-4462-484E-812394586C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Saha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Araçları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48694BCA-545F-839D-1139-A25EA5A9F613}"/>
              </a:ext>
            </a:extLst>
          </p:cNvPr>
          <p:cNvSpPr/>
          <p:nvPr/>
        </p:nvSpPr>
        <p:spPr>
          <a:xfrm>
            <a:off x="61554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3" name="タイトル 4">
            <a:extLst>
              <a:ext uri="{FF2B5EF4-FFF2-40B4-BE49-F238E27FC236}">
                <a16:creationId xmlns:a16="http://schemas.microsoft.com/office/drawing/2014/main" id="{C35151FE-67C9-A8A0-1468-4E68A6C43192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0A528-CD02-6334-DD3C-6157E95DA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1264" y="1127875"/>
            <a:ext cx="2931850" cy="2931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1E4382-B2F0-4CFB-35E3-93A6D2FEAC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99" y="4015922"/>
            <a:ext cx="1509537" cy="17351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AD9C87A-D214-1AED-D4F6-8DCE0C43650F}"/>
              </a:ext>
            </a:extLst>
          </p:cNvPr>
          <p:cNvSpPr txBox="1"/>
          <p:nvPr/>
        </p:nvSpPr>
        <p:spPr>
          <a:xfrm>
            <a:off x="1124267" y="1106978"/>
            <a:ext cx="3189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Acil Durum </a:t>
            </a:r>
            <a:r>
              <a:rPr lang="en-GB" b="1" dirty="0" err="1"/>
              <a:t>İletişim</a:t>
            </a:r>
            <a:r>
              <a:rPr lang="en-GB" b="1" dirty="0"/>
              <a:t> </a:t>
            </a:r>
            <a:r>
              <a:rPr lang="en-GB" b="1" dirty="0" err="1"/>
              <a:t>Araçları</a:t>
            </a:r>
            <a:endParaRPr lang="tr-TR" b="1" dirty="0"/>
          </a:p>
        </p:txBody>
      </p:sp>
      <p:sp>
        <p:nvSpPr>
          <p:cNvPr id="11" name="タイトル 1">
            <a:extLst>
              <a:ext uri="{FF2B5EF4-FFF2-40B4-BE49-F238E27FC236}">
                <a16:creationId xmlns:a16="http://schemas.microsoft.com/office/drawing/2014/main" id="{4804BB32-EB28-2E1F-456F-9EFC01AA352A}"/>
              </a:ext>
            </a:extLst>
          </p:cNvPr>
          <p:cNvSpPr txBox="1">
            <a:spLocks/>
          </p:cNvSpPr>
          <p:nvPr/>
        </p:nvSpPr>
        <p:spPr>
          <a:xfrm>
            <a:off x="729999" y="1799304"/>
            <a:ext cx="4504629" cy="172354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Acil</a:t>
            </a:r>
            <a:r>
              <a:rPr lang="en-US" altLang="ja-JP" sz="1600" b="0" dirty="0">
                <a:latin typeface="Arial"/>
                <a:cs typeface="+mn-cs"/>
              </a:rPr>
              <a:t> durum </a:t>
            </a:r>
            <a:r>
              <a:rPr lang="en-US" altLang="ja-JP" sz="1600" b="0" dirty="0" err="1">
                <a:latin typeface="Arial"/>
                <a:cs typeface="+mn-cs"/>
              </a:rPr>
              <a:t>toplanma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bölgesinde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megafon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bulundurulmalıdır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Olası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elektrik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kesintilerinde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fabikada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bulunan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çalışanlar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bu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megafon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aracılığı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yönlendirilir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Ekipmanların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kontrolleri</a:t>
            </a:r>
            <a:r>
              <a:rPr lang="en-US" altLang="ja-JP" sz="1600" b="0" dirty="0">
                <a:latin typeface="Arial"/>
                <a:cs typeface="+mn-cs"/>
              </a:rPr>
              <a:t>, </a:t>
            </a:r>
            <a:r>
              <a:rPr lang="en-US" altLang="ja-JP" sz="1600" b="0" dirty="0" err="1">
                <a:latin typeface="Arial"/>
                <a:cs typeface="+mn-cs"/>
              </a:rPr>
              <a:t>pil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değişimleri</a:t>
            </a:r>
            <a:r>
              <a:rPr lang="en-US" altLang="ja-JP" sz="1600" b="0" dirty="0">
                <a:latin typeface="Arial"/>
                <a:cs typeface="+mn-cs"/>
              </a:rPr>
              <a:t> vb. </a:t>
            </a:r>
            <a:r>
              <a:rPr lang="en-US" altLang="ja-JP" sz="1600" b="0" dirty="0" err="1">
                <a:latin typeface="Arial"/>
                <a:cs typeface="+mn-cs"/>
              </a:rPr>
              <a:t>unsurlar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periyodik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olarak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yapılmalıdır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ja-JP" altLang="en-US" sz="1600" b="0" dirty="0">
              <a:latin typeface="Arial"/>
              <a:cs typeface="+mn-cs"/>
            </a:endParaRPr>
          </a:p>
        </p:txBody>
      </p:sp>
      <p:sp>
        <p:nvSpPr>
          <p:cNvPr id="12" name="タイトル 1">
            <a:extLst>
              <a:ext uri="{FF2B5EF4-FFF2-40B4-BE49-F238E27FC236}">
                <a16:creationId xmlns:a16="http://schemas.microsoft.com/office/drawing/2014/main" id="{AA26A247-892B-20F4-4FE7-95C2BF3CAAF0}"/>
              </a:ext>
            </a:extLst>
          </p:cNvPr>
          <p:cNvSpPr txBox="1">
            <a:spLocks/>
          </p:cNvSpPr>
          <p:nvPr/>
        </p:nvSpPr>
        <p:spPr>
          <a:xfrm>
            <a:off x="2462624" y="4080665"/>
            <a:ext cx="6157593" cy="1231106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Acil</a:t>
            </a:r>
            <a:r>
              <a:rPr lang="en-US" altLang="ja-JP" sz="1600" b="0" dirty="0">
                <a:latin typeface="Arial"/>
                <a:cs typeface="+mn-cs"/>
              </a:rPr>
              <a:t> durum </a:t>
            </a:r>
            <a:r>
              <a:rPr lang="en-US" altLang="ja-JP" sz="1600" b="0" dirty="0" err="1">
                <a:latin typeface="Arial"/>
                <a:cs typeface="+mn-cs"/>
              </a:rPr>
              <a:t>ekipleri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sahada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yalnızca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telsiz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ile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iletişim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kurmalıdır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Acil</a:t>
            </a:r>
            <a:r>
              <a:rPr lang="en-US" altLang="ja-JP" sz="1600" b="0" dirty="0">
                <a:latin typeface="Arial"/>
                <a:cs typeface="+mn-cs"/>
              </a:rPr>
              <a:t> durum </a:t>
            </a:r>
            <a:r>
              <a:rPr lang="en-US" altLang="ja-JP" sz="1600" b="0" dirty="0" err="1">
                <a:latin typeface="Arial"/>
                <a:cs typeface="+mn-cs"/>
              </a:rPr>
              <a:t>anında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ya</a:t>
            </a:r>
            <a:r>
              <a:rPr lang="en-US" altLang="ja-JP" sz="1600" b="0" dirty="0">
                <a:latin typeface="Arial"/>
                <a:cs typeface="+mn-cs"/>
              </a:rPr>
              <a:t> da </a:t>
            </a:r>
            <a:r>
              <a:rPr lang="en-US" altLang="ja-JP" sz="1600" b="0" dirty="0" err="1">
                <a:latin typeface="Arial"/>
                <a:cs typeface="+mn-cs"/>
              </a:rPr>
              <a:t>tatbikatta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daha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önce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belirlenen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ortak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kanala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geçerek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iletişim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sağlamalıdır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Mümkünse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çalışanlara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telsiz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kullanma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eğitimleri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verilmelidir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ja-JP" altLang="en-US" sz="1600" b="0" dirty="0">
              <a:latin typeface="Arial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81205BA-E038-0982-4F4A-53053AFF8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44" y="545945"/>
            <a:ext cx="394427" cy="39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51503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AFEADF91-DD31-4357-A441-85AEE7F1A7C9}"/>
              </a:ext>
            </a:extLst>
          </p:cNvPr>
          <p:cNvSpPr txBox="1"/>
          <p:nvPr/>
        </p:nvSpPr>
        <p:spPr>
          <a:xfrm>
            <a:off x="1124267" y="1561648"/>
            <a:ext cx="8078773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Acil</a:t>
            </a:r>
            <a:r>
              <a:rPr lang="en-US" sz="1600" dirty="0"/>
              <a:t> </a:t>
            </a:r>
            <a:r>
              <a:rPr lang="en-US" sz="1600" dirty="0" err="1"/>
              <a:t>durumlarda</a:t>
            </a:r>
            <a:r>
              <a:rPr lang="en-US" sz="1600" dirty="0"/>
              <a:t> </a:t>
            </a:r>
            <a:r>
              <a:rPr lang="en-US" sz="1600" dirty="0" err="1"/>
              <a:t>yöneticiler</a:t>
            </a:r>
            <a:r>
              <a:rPr lang="en-US" sz="1600" dirty="0"/>
              <a:t>, </a:t>
            </a:r>
            <a:r>
              <a:rPr lang="en-US" sz="1600" dirty="0" err="1"/>
              <a:t>amirler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çalışanların</a:t>
            </a:r>
            <a:r>
              <a:rPr lang="en-US" sz="1600" dirty="0"/>
              <a:t> </a:t>
            </a:r>
            <a:r>
              <a:rPr lang="en-US" sz="1600" dirty="0" err="1"/>
              <a:t>iletişim</a:t>
            </a:r>
            <a:r>
              <a:rPr lang="en-US" sz="1600" dirty="0"/>
              <a:t> </a:t>
            </a:r>
            <a:r>
              <a:rPr lang="en-US" sz="1600" dirty="0" err="1"/>
              <a:t>yönünü</a:t>
            </a:r>
            <a:r>
              <a:rPr lang="en-US" sz="1600" dirty="0"/>
              <a:t> </a:t>
            </a:r>
            <a:r>
              <a:rPr lang="en-US" sz="1600" dirty="0" err="1"/>
              <a:t>belirlemek</a:t>
            </a:r>
            <a:r>
              <a:rPr lang="en-US" sz="1600" dirty="0"/>
              <a:t> </a:t>
            </a:r>
            <a:r>
              <a:rPr lang="en-US" sz="1600" dirty="0" err="1"/>
              <a:t>üzere</a:t>
            </a:r>
            <a:r>
              <a:rPr lang="en-US" sz="1600" dirty="0"/>
              <a:t> </a:t>
            </a:r>
          </a:p>
          <a:p>
            <a:r>
              <a:rPr lang="en-US" sz="1600" dirty="0"/>
              <a:t>     </a:t>
            </a:r>
            <a:r>
              <a:rPr lang="en-US" sz="1600" b="1" dirty="0" err="1"/>
              <a:t>Acil</a:t>
            </a:r>
            <a:r>
              <a:rPr lang="en-US" sz="1600" b="1" dirty="0"/>
              <a:t> Durum </a:t>
            </a:r>
            <a:r>
              <a:rPr lang="en-US" sz="1600" b="1" dirty="0" err="1"/>
              <a:t>İletişim</a:t>
            </a:r>
            <a:r>
              <a:rPr lang="en-US" sz="1600" b="1" dirty="0"/>
              <a:t> </a:t>
            </a:r>
            <a:r>
              <a:rPr lang="en-US" sz="1600" b="1" dirty="0" err="1"/>
              <a:t>Zinciri</a:t>
            </a:r>
            <a:r>
              <a:rPr lang="en-US" sz="1600" b="1" dirty="0"/>
              <a:t> </a:t>
            </a:r>
            <a:r>
              <a:rPr lang="en-US" sz="1600" dirty="0" err="1"/>
              <a:t>oluşturulur</a:t>
            </a:r>
            <a:r>
              <a:rPr lang="en-US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Organizasyon</a:t>
            </a:r>
            <a:r>
              <a:rPr lang="en-US" sz="1600" dirty="0"/>
              <a:t> </a:t>
            </a:r>
            <a:r>
              <a:rPr lang="en-US" sz="1600" dirty="0" err="1"/>
              <a:t>değişikliklerine</a:t>
            </a:r>
            <a:r>
              <a:rPr lang="en-US" sz="1600" dirty="0"/>
              <a:t> </a:t>
            </a:r>
            <a:r>
              <a:rPr lang="en-US" sz="1600" dirty="0" err="1"/>
              <a:t>göre</a:t>
            </a:r>
            <a:r>
              <a:rPr lang="en-US" sz="1600" dirty="0"/>
              <a:t> </a:t>
            </a:r>
            <a:r>
              <a:rPr lang="en-US" sz="1600" dirty="0" err="1"/>
              <a:t>zincir</a:t>
            </a:r>
            <a:r>
              <a:rPr lang="en-US" sz="1600" dirty="0"/>
              <a:t> </a:t>
            </a:r>
            <a:r>
              <a:rPr lang="en-US" sz="1600" dirty="0" err="1"/>
              <a:t>gözden</a:t>
            </a:r>
            <a:r>
              <a:rPr lang="en-US" sz="1600" dirty="0"/>
              <a:t> </a:t>
            </a:r>
            <a:r>
              <a:rPr lang="en-US" sz="1600" dirty="0" err="1"/>
              <a:t>geçirilir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revize</a:t>
            </a:r>
            <a:r>
              <a:rPr lang="en-US" sz="1600" dirty="0"/>
              <a:t> </a:t>
            </a:r>
            <a:r>
              <a:rPr lang="en-US" sz="1600" dirty="0" err="1"/>
              <a:t>edilir</a:t>
            </a:r>
            <a:r>
              <a:rPr lang="en-US" sz="1600" dirty="0"/>
              <a:t>.</a:t>
            </a:r>
            <a:endParaRPr lang="tr-TR" sz="16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4334DC5-539D-4C7B-AF42-03AE60223DC9}"/>
              </a:ext>
            </a:extLst>
          </p:cNvPr>
          <p:cNvSpPr txBox="1"/>
          <p:nvPr/>
        </p:nvSpPr>
        <p:spPr>
          <a:xfrm>
            <a:off x="1124267" y="1106978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Acil Durum </a:t>
            </a:r>
            <a:r>
              <a:rPr lang="en-GB" b="1" dirty="0" err="1"/>
              <a:t>İletişim</a:t>
            </a:r>
            <a:r>
              <a:rPr lang="en-GB" b="1" dirty="0"/>
              <a:t> </a:t>
            </a:r>
            <a:r>
              <a:rPr lang="en-GB" b="1" dirty="0" err="1"/>
              <a:t>Zinciri</a:t>
            </a:r>
            <a:r>
              <a:rPr lang="en-GB" b="1" dirty="0"/>
              <a:t> </a:t>
            </a:r>
            <a:endParaRPr lang="tr-TR" b="1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7E197FFB-6415-464B-8CB1-3641A77BC06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865B1D-0834-7A81-1740-F373BFB1301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5C45D709-AD3D-4462-484E-812394586C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Sayım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&amp;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9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A95DB278-7442-BDFA-8962-6BED776C7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48694BCA-545F-839D-1139-A25EA5A9F613}"/>
              </a:ext>
            </a:extLst>
          </p:cNvPr>
          <p:cNvSpPr/>
          <p:nvPr/>
        </p:nvSpPr>
        <p:spPr>
          <a:xfrm>
            <a:off x="61554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69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C4B0694-F83D-E2C2-097A-6E3B0D1F82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6481"/>
          <a:stretch/>
        </p:blipFill>
        <p:spPr>
          <a:xfrm>
            <a:off x="355108" y="5296352"/>
            <a:ext cx="4912336" cy="92070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C61CB38-8F10-15AF-35DD-BEDAAD2C594D}"/>
              </a:ext>
            </a:extLst>
          </p:cNvPr>
          <p:cNvSpPr/>
          <p:nvPr/>
        </p:nvSpPr>
        <p:spPr>
          <a:xfrm>
            <a:off x="754602" y="5296352"/>
            <a:ext cx="3941685" cy="92070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A9752C3-876E-929A-607B-E46321B48680}"/>
              </a:ext>
            </a:extLst>
          </p:cNvPr>
          <p:cNvCxnSpPr>
            <a:stCxn id="12" idx="3"/>
          </p:cNvCxnSpPr>
          <p:nvPr/>
        </p:nvCxnSpPr>
        <p:spPr>
          <a:xfrm flipV="1">
            <a:off x="4696287" y="5071837"/>
            <a:ext cx="1251752" cy="68486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タイトル 4">
            <a:extLst>
              <a:ext uri="{FF2B5EF4-FFF2-40B4-BE49-F238E27FC236}">
                <a16:creationId xmlns:a16="http://schemas.microsoft.com/office/drawing/2014/main" id="{5F198895-C1FF-865B-8F2D-E927957CFA9F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CD6A6B-1E7A-0537-7373-9F591F7BA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63" y="3020424"/>
            <a:ext cx="4105466" cy="237282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8C2D071-34D0-A25A-7576-E91D8990E0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74" t="77584" r="11164" b="1681"/>
          <a:stretch/>
        </p:blipFill>
        <p:spPr>
          <a:xfrm>
            <a:off x="3526305" y="3892746"/>
            <a:ext cx="5541830" cy="1145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3000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AFEADF91-DD31-4357-A441-85AEE7F1A7C9}"/>
              </a:ext>
            </a:extLst>
          </p:cNvPr>
          <p:cNvSpPr txBox="1"/>
          <p:nvPr/>
        </p:nvSpPr>
        <p:spPr>
          <a:xfrm>
            <a:off x="1124267" y="1527693"/>
            <a:ext cx="8078773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Acil</a:t>
            </a:r>
            <a:r>
              <a:rPr lang="en-US" sz="1600" dirty="0"/>
              <a:t> </a:t>
            </a:r>
            <a:r>
              <a:rPr lang="en-US" sz="1600" dirty="0" err="1"/>
              <a:t>durumlarda</a:t>
            </a:r>
            <a:r>
              <a:rPr lang="en-US" sz="1600" dirty="0"/>
              <a:t> </a:t>
            </a:r>
            <a:r>
              <a:rPr lang="en-US" sz="1600" dirty="0" err="1"/>
              <a:t>iletişimin</a:t>
            </a:r>
            <a:r>
              <a:rPr lang="en-US" sz="1600" dirty="0"/>
              <a:t> </a:t>
            </a:r>
            <a:r>
              <a:rPr lang="en-US" sz="1600" dirty="0" err="1"/>
              <a:t>sağlanması</a:t>
            </a:r>
            <a:r>
              <a:rPr lang="en-US" sz="1600" dirty="0"/>
              <a:t> </a:t>
            </a:r>
            <a:r>
              <a:rPr lang="en-US" sz="1600" dirty="0" err="1"/>
              <a:t>amacı</a:t>
            </a:r>
            <a:r>
              <a:rPr lang="en-US" sz="1600" dirty="0"/>
              <a:t> </a:t>
            </a:r>
            <a:r>
              <a:rPr lang="en-US" sz="1600" dirty="0" err="1"/>
              <a:t>ile</a:t>
            </a:r>
            <a:r>
              <a:rPr lang="en-US" sz="1600" dirty="0"/>
              <a:t> </a:t>
            </a:r>
            <a:r>
              <a:rPr lang="en-US" sz="1600" b="1" dirty="0" err="1"/>
              <a:t>Whatsapp</a:t>
            </a:r>
            <a:r>
              <a:rPr lang="en-US" sz="1600" b="1" dirty="0"/>
              <a:t> </a:t>
            </a:r>
            <a:r>
              <a:rPr lang="en-US" sz="1600" b="1" dirty="0" err="1"/>
              <a:t>grupları</a:t>
            </a:r>
            <a:r>
              <a:rPr lang="en-US" sz="1600" b="1" dirty="0"/>
              <a:t> </a:t>
            </a:r>
            <a:r>
              <a:rPr lang="en-US" sz="1600" dirty="0" err="1"/>
              <a:t>oluşturulmuştur</a:t>
            </a:r>
            <a:r>
              <a:rPr lang="en-US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Iletişimin</a:t>
            </a:r>
            <a:r>
              <a:rPr lang="en-US" sz="1600" dirty="0"/>
              <a:t> </a:t>
            </a:r>
            <a:r>
              <a:rPr lang="en-US" sz="1600" dirty="0" err="1"/>
              <a:t>teyidi</a:t>
            </a:r>
            <a:r>
              <a:rPr lang="en-US" sz="1600" dirty="0"/>
              <a:t> </a:t>
            </a:r>
            <a:r>
              <a:rPr lang="en-US" sz="1600" dirty="0" err="1"/>
              <a:t>amacı</a:t>
            </a:r>
            <a:r>
              <a:rPr lang="en-US" sz="1600" dirty="0"/>
              <a:t> </a:t>
            </a:r>
            <a:r>
              <a:rPr lang="en-US" sz="1600" dirty="0" err="1"/>
              <a:t>ile</a:t>
            </a:r>
            <a:r>
              <a:rPr lang="en-US" sz="1600" dirty="0"/>
              <a:t> </a:t>
            </a:r>
            <a:r>
              <a:rPr lang="en-US" sz="1600" b="1" dirty="0" err="1"/>
              <a:t>tatbikatlarda</a:t>
            </a:r>
            <a:r>
              <a:rPr lang="en-US" sz="1600" dirty="0"/>
              <a:t> 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gruplardan</a:t>
            </a:r>
            <a:r>
              <a:rPr lang="en-US" sz="1600" dirty="0"/>
              <a:t> da </a:t>
            </a:r>
            <a:r>
              <a:rPr lang="en-US" sz="1600" b="1" dirty="0" err="1"/>
              <a:t>haberleşme</a:t>
            </a:r>
            <a:r>
              <a:rPr lang="en-US" sz="1600" b="1" dirty="0"/>
              <a:t> </a:t>
            </a:r>
            <a:r>
              <a:rPr lang="en-US" sz="1600" b="1" dirty="0" err="1"/>
              <a:t>sağlanır</a:t>
            </a:r>
            <a:r>
              <a:rPr lang="en-US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Gruplar</a:t>
            </a:r>
            <a:r>
              <a:rPr lang="en-US" sz="1600" dirty="0"/>
              <a:t> </a:t>
            </a:r>
            <a:r>
              <a:rPr lang="en-US" sz="1600" dirty="0" err="1"/>
              <a:t>şirketin</a:t>
            </a:r>
            <a:r>
              <a:rPr lang="en-US" sz="1600" dirty="0"/>
              <a:t> </a:t>
            </a:r>
            <a:r>
              <a:rPr lang="en-US" sz="1600" b="1" dirty="0" err="1"/>
              <a:t>organizasyon</a:t>
            </a:r>
            <a:r>
              <a:rPr lang="en-US" sz="1600" b="1" dirty="0"/>
              <a:t> </a:t>
            </a:r>
            <a:r>
              <a:rPr lang="en-US" sz="1600" b="1" dirty="0" err="1"/>
              <a:t>yapısı</a:t>
            </a:r>
            <a:r>
              <a:rPr lang="en-US" sz="1600" b="1" dirty="0"/>
              <a:t>, </a:t>
            </a:r>
            <a:r>
              <a:rPr lang="en-US" sz="1600" b="1" dirty="0" err="1"/>
              <a:t>iletişim</a:t>
            </a:r>
            <a:r>
              <a:rPr lang="en-US" sz="1600" b="1" dirty="0"/>
              <a:t> </a:t>
            </a:r>
            <a:r>
              <a:rPr lang="en-US" sz="1600" b="1" dirty="0" err="1"/>
              <a:t>gereklilikleri</a:t>
            </a:r>
            <a:r>
              <a:rPr lang="en-US" sz="1600" b="1" dirty="0"/>
              <a:t> </a:t>
            </a:r>
            <a:r>
              <a:rPr lang="en-US" sz="1600" dirty="0" err="1"/>
              <a:t>gibi</a:t>
            </a:r>
            <a:r>
              <a:rPr lang="en-US" sz="1600" dirty="0"/>
              <a:t> </a:t>
            </a:r>
            <a:r>
              <a:rPr lang="en-US" sz="1600" dirty="0" err="1"/>
              <a:t>hususlar</a:t>
            </a:r>
            <a:r>
              <a:rPr lang="en-US" sz="1600" dirty="0"/>
              <a:t> </a:t>
            </a:r>
            <a:r>
              <a:rPr lang="en-US" sz="1600" dirty="0" err="1"/>
              <a:t>göz</a:t>
            </a:r>
            <a:r>
              <a:rPr lang="en-US" sz="1600" dirty="0"/>
              <a:t> </a:t>
            </a:r>
            <a:r>
              <a:rPr lang="en-US" sz="1600" dirty="0" err="1"/>
              <a:t>önünde</a:t>
            </a:r>
            <a:r>
              <a:rPr lang="en-US" sz="1600" dirty="0"/>
              <a:t> </a:t>
            </a:r>
            <a:r>
              <a:rPr lang="en-US" sz="1600" dirty="0" err="1"/>
              <a:t>bulundurularak</a:t>
            </a:r>
            <a:r>
              <a:rPr lang="en-US" sz="1600" dirty="0"/>
              <a:t> </a:t>
            </a:r>
            <a:r>
              <a:rPr lang="en-US" sz="1600" dirty="0" err="1"/>
              <a:t>oluşturulmalıdır</a:t>
            </a:r>
            <a:r>
              <a:rPr lang="en-US" sz="1600" dirty="0"/>
              <a:t>.</a:t>
            </a:r>
            <a:endParaRPr lang="tr-TR" sz="16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4334DC5-539D-4C7B-AF42-03AE60223DC9}"/>
              </a:ext>
            </a:extLst>
          </p:cNvPr>
          <p:cNvSpPr txBox="1"/>
          <p:nvPr/>
        </p:nvSpPr>
        <p:spPr>
          <a:xfrm>
            <a:off x="947783" y="1101494"/>
            <a:ext cx="3108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Whatsapp</a:t>
            </a:r>
            <a:r>
              <a:rPr lang="en-GB" b="1" dirty="0"/>
              <a:t> </a:t>
            </a:r>
            <a:r>
              <a:rPr lang="en-GB" b="1" dirty="0" err="1"/>
              <a:t>İletişim</a:t>
            </a:r>
            <a:r>
              <a:rPr lang="en-GB" b="1" dirty="0"/>
              <a:t> </a:t>
            </a:r>
            <a:r>
              <a:rPr lang="en-GB" b="1" dirty="0" err="1"/>
              <a:t>Grupları</a:t>
            </a:r>
            <a:endParaRPr lang="tr-TR" b="1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7E197FFB-6415-464B-8CB1-3641A77BC06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865B1D-0834-7A81-1740-F373BFB1301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5C45D709-AD3D-4462-484E-812394586C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Sayım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&amp;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İletişim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9" name="Picture 4" descr="Structure And Engineering Design Svg Png Icon Free Download (#122732) -  OnlineWebFonts.COM">
            <a:extLst>
              <a:ext uri="{FF2B5EF4-FFF2-40B4-BE49-F238E27FC236}">
                <a16:creationId xmlns:a16="http://schemas.microsoft.com/office/drawing/2014/main" id="{A95DB278-7442-BDFA-8962-6BED776C7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71" y="406973"/>
            <a:ext cx="530225" cy="53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48694BCA-545F-839D-1139-A25EA5A9F613}"/>
              </a:ext>
            </a:extLst>
          </p:cNvPr>
          <p:cNvSpPr/>
          <p:nvPr/>
        </p:nvSpPr>
        <p:spPr>
          <a:xfrm>
            <a:off x="466671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402FD-FF7D-9217-D11B-11D910723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1763" y="2932405"/>
            <a:ext cx="5140171" cy="2891346"/>
          </a:xfrm>
          <a:prstGeom prst="rect">
            <a:avLst/>
          </a:prstGeom>
        </p:spPr>
      </p:pic>
      <p:sp>
        <p:nvSpPr>
          <p:cNvPr id="3" name="タイトル 4">
            <a:extLst>
              <a:ext uri="{FF2B5EF4-FFF2-40B4-BE49-F238E27FC236}">
                <a16:creationId xmlns:a16="http://schemas.microsoft.com/office/drawing/2014/main" id="{D5A1C03F-80CE-0925-0B52-37238644C58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289009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34334DC5-539D-4C7B-AF42-03AE60223DC9}"/>
              </a:ext>
            </a:extLst>
          </p:cNvPr>
          <p:cNvSpPr txBox="1"/>
          <p:nvPr/>
        </p:nvSpPr>
        <p:spPr>
          <a:xfrm>
            <a:off x="1047544" y="1125348"/>
            <a:ext cx="4450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Fabrika</a:t>
            </a:r>
            <a:r>
              <a:rPr lang="en-GB" b="1" dirty="0"/>
              <a:t> </a:t>
            </a:r>
            <a:r>
              <a:rPr lang="en-GB" b="1" dirty="0" err="1"/>
              <a:t>Dışı</a:t>
            </a:r>
            <a:r>
              <a:rPr lang="en-GB" b="1" dirty="0"/>
              <a:t> </a:t>
            </a:r>
            <a:r>
              <a:rPr lang="en-GB" b="1" dirty="0" err="1"/>
              <a:t>Çalışanların</a:t>
            </a:r>
            <a:r>
              <a:rPr lang="en-GB" b="1" dirty="0"/>
              <a:t> Durum </a:t>
            </a:r>
            <a:r>
              <a:rPr lang="en-GB" b="1" dirty="0" err="1"/>
              <a:t>Teyidi</a:t>
            </a:r>
            <a:r>
              <a:rPr lang="en-GB" b="1" dirty="0"/>
              <a:t> </a:t>
            </a:r>
            <a:endParaRPr lang="tr-TR" b="1" dirty="0"/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7E197FFB-6415-464B-8CB1-3641A77BC06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885203" cy="530225"/>
            <a:chOff x="1114567" y="351943"/>
            <a:chExt cx="6884419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2865B1D-0834-7A81-1740-F373BFB1301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5C45D709-AD3D-4462-484E-812394586C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730321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Fabrika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Dışı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Çalışanlar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için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Aksiyon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48694BCA-545F-839D-1139-A25EA5A9F613}"/>
              </a:ext>
            </a:extLst>
          </p:cNvPr>
          <p:cNvSpPr/>
          <p:nvPr/>
        </p:nvSpPr>
        <p:spPr>
          <a:xfrm>
            <a:off x="615544" y="107085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71</a:t>
            </a:r>
          </a:p>
        </p:txBody>
      </p:sp>
      <p:pic>
        <p:nvPicPr>
          <p:cNvPr id="42" name="Picture 41" descr="&lt;strong&gt;SMS icon&lt;/strong&gt; | Flickr - Photo Sharing!">
            <a:extLst>
              <a:ext uri="{FF2B5EF4-FFF2-40B4-BE49-F238E27FC236}">
                <a16:creationId xmlns:a16="http://schemas.microsoft.com/office/drawing/2014/main" id="{73619059-E21E-8A59-3AA8-630584D2E1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406" y="3179034"/>
            <a:ext cx="790533" cy="792480"/>
          </a:xfrm>
          <a:prstGeom prst="rect">
            <a:avLst/>
          </a:prstGeom>
        </p:spPr>
      </p:pic>
      <p:pic>
        <p:nvPicPr>
          <p:cNvPr id="43" name="Picture 42" descr="&lt;strong&gt;icon&lt;/strong&gt;_&lt;strong&gt;sms&lt;/strong&gt;_hires | Hans Dorsch | Flickr">
            <a:extLst>
              <a:ext uri="{FF2B5EF4-FFF2-40B4-BE49-F238E27FC236}">
                <a16:creationId xmlns:a16="http://schemas.microsoft.com/office/drawing/2014/main" id="{2DBDE452-D17F-1C9B-5846-A912F3E803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45" y="3560034"/>
            <a:ext cx="916799" cy="960605"/>
          </a:xfrm>
          <a:prstGeom prst="rect">
            <a:avLst/>
          </a:prstGeom>
        </p:spPr>
      </p:pic>
      <p:pic>
        <p:nvPicPr>
          <p:cNvPr id="44" name="Picture 43" descr="&lt;strong&gt;People icon&lt;/strong&gt; symbol free vector image">
            <a:extLst>
              <a:ext uri="{FF2B5EF4-FFF2-40B4-BE49-F238E27FC236}">
                <a16:creationId xmlns:a16="http://schemas.microsoft.com/office/drawing/2014/main" id="{D964CC1E-69E0-8B51-70D4-36DE60C012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285" y="3400014"/>
            <a:ext cx="1198740" cy="1244460"/>
          </a:xfrm>
          <a:prstGeom prst="rect">
            <a:avLst/>
          </a:prstGeom>
        </p:spPr>
      </p:pic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B74B3191-8A8B-FBED-73AC-9CA7A5F5F011}"/>
              </a:ext>
            </a:extLst>
          </p:cNvPr>
          <p:cNvCxnSpPr/>
          <p:nvPr/>
        </p:nvCxnSpPr>
        <p:spPr>
          <a:xfrm>
            <a:off x="1604025" y="3979134"/>
            <a:ext cx="83058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6" name="Picture 45">
            <a:extLst>
              <a:ext uri="{FF2B5EF4-FFF2-40B4-BE49-F238E27FC236}">
                <a16:creationId xmlns:a16="http://schemas.microsoft.com/office/drawing/2014/main" id="{D4A86579-FE91-6D1F-CD83-B248EB5CCD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301" y="3346674"/>
            <a:ext cx="411480" cy="426720"/>
          </a:xfrm>
          <a:prstGeom prst="rect">
            <a:avLst/>
          </a:prstGeom>
        </p:spPr>
      </p:pic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2BCFDFE9-7B91-7555-8335-0353EA828DFF}"/>
              </a:ext>
            </a:extLst>
          </p:cNvPr>
          <p:cNvCxnSpPr/>
          <p:nvPr/>
        </p:nvCxnSpPr>
        <p:spPr>
          <a:xfrm>
            <a:off x="4210065" y="4017234"/>
            <a:ext cx="944880" cy="1524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10">
            <a:extLst>
              <a:ext uri="{FF2B5EF4-FFF2-40B4-BE49-F238E27FC236}">
                <a16:creationId xmlns:a16="http://schemas.microsoft.com/office/drawing/2014/main" id="{EC6482E3-9764-FC15-87D7-A4E8085B6FBF}"/>
              </a:ext>
            </a:extLst>
          </p:cNvPr>
          <p:cNvSpPr txBox="1"/>
          <p:nvPr/>
        </p:nvSpPr>
        <p:spPr>
          <a:xfrm>
            <a:off x="-87174" y="2832188"/>
            <a:ext cx="1828489" cy="4308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Acil Durum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Anında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Çalışanlara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SMS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Gider</a:t>
            </a:r>
            <a:endParaRPr lang="en-GB" sz="1100" b="1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sp>
        <p:nvSpPr>
          <p:cNvPr id="49" name="TextBox 11">
            <a:extLst>
              <a:ext uri="{FF2B5EF4-FFF2-40B4-BE49-F238E27FC236}">
                <a16:creationId xmlns:a16="http://schemas.microsoft.com/office/drawing/2014/main" id="{E04C1ED5-274A-6A14-F74E-8A3EC1568631}"/>
              </a:ext>
            </a:extLst>
          </p:cNvPr>
          <p:cNvSpPr txBox="1"/>
          <p:nvPr/>
        </p:nvSpPr>
        <p:spPr>
          <a:xfrm>
            <a:off x="2496388" y="2897044"/>
            <a:ext cx="1779654" cy="26161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Çalışanlar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SMSi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yanıtlar</a:t>
            </a:r>
            <a:endParaRPr lang="en-GB" sz="1100" b="1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sp>
        <p:nvSpPr>
          <p:cNvPr id="50" name="TextBox 12">
            <a:extLst>
              <a:ext uri="{FF2B5EF4-FFF2-40B4-BE49-F238E27FC236}">
                <a16:creationId xmlns:a16="http://schemas.microsoft.com/office/drawing/2014/main" id="{0874776C-8A26-A5F0-140A-525F01F0C285}"/>
              </a:ext>
            </a:extLst>
          </p:cNvPr>
          <p:cNvSpPr txBox="1"/>
          <p:nvPr/>
        </p:nvSpPr>
        <p:spPr>
          <a:xfrm>
            <a:off x="5392634" y="2846294"/>
            <a:ext cx="1420582" cy="4308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Cevaplar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Yazılıma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</a:p>
          <a:p>
            <a:pPr algn="ctr"/>
            <a:r>
              <a:rPr lang="en-GB" b="1" dirty="0" err="1">
                <a:latin typeface="ArİAL" panose="020B0604020202020204" pitchFamily="34" charset="0"/>
                <a:cs typeface="ArİAL" panose="020B0604020202020204" pitchFamily="34" charset="0"/>
              </a:rPr>
              <a:t>Kaydedilir</a:t>
            </a:r>
            <a:endParaRPr lang="en-GB" sz="1100" b="1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pic>
        <p:nvPicPr>
          <p:cNvPr id="51" name="Picture 50" descr="&lt;strong&gt;SMS icon&lt;/strong&gt; | Flickr - Photo Sharing!">
            <a:extLst>
              <a:ext uri="{FF2B5EF4-FFF2-40B4-BE49-F238E27FC236}">
                <a16:creationId xmlns:a16="http://schemas.microsoft.com/office/drawing/2014/main" id="{54E40A8D-803B-C5B8-A657-D559E833AF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406" y="3118074"/>
            <a:ext cx="790533" cy="800100"/>
          </a:xfrm>
          <a:prstGeom prst="rect">
            <a:avLst/>
          </a:prstGeom>
        </p:spPr>
      </p:pic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78D3C1C8-0305-002A-A3C3-4AD69E55664A}"/>
              </a:ext>
            </a:extLst>
          </p:cNvPr>
          <p:cNvCxnSpPr>
            <a:cxnSpLocks/>
            <a:stCxn id="57" idx="2"/>
          </p:cNvCxnSpPr>
          <p:nvPr/>
        </p:nvCxnSpPr>
        <p:spPr>
          <a:xfrm flipH="1">
            <a:off x="8403845" y="4596354"/>
            <a:ext cx="1" cy="3768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3" name="Picture 52" descr="Free illustration: &lt;strong&gt;Fire&lt;/strong&gt; &lt;strong&gt;Fighter&lt;/strong&gt;, &lt;strong&gt;Fire&lt;/strong&gt; Extinguisher - Free ...">
            <a:extLst>
              <a:ext uri="{FF2B5EF4-FFF2-40B4-BE49-F238E27FC236}">
                <a16:creationId xmlns:a16="http://schemas.microsoft.com/office/drawing/2014/main" id="{02F31E45-805C-A68F-2F23-B831C75942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944" y="5040905"/>
            <a:ext cx="876300" cy="914400"/>
          </a:xfrm>
          <a:prstGeom prst="rect">
            <a:avLst/>
          </a:prstGeom>
        </p:spPr>
      </p:pic>
      <p:sp>
        <p:nvSpPr>
          <p:cNvPr id="54" name="TextBox 20">
            <a:extLst>
              <a:ext uri="{FF2B5EF4-FFF2-40B4-BE49-F238E27FC236}">
                <a16:creationId xmlns:a16="http://schemas.microsoft.com/office/drawing/2014/main" id="{C375B365-5E68-9051-E632-B8D823DD4ADE}"/>
              </a:ext>
            </a:extLst>
          </p:cNvPr>
          <p:cNvSpPr txBox="1"/>
          <p:nvPr/>
        </p:nvSpPr>
        <p:spPr>
          <a:xfrm>
            <a:off x="7775092" y="5102080"/>
            <a:ext cx="1211579" cy="600164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Acil Durum </a:t>
            </a:r>
          </a:p>
          <a:p>
            <a:pPr algn="ctr"/>
            <a:r>
              <a:rPr lang="en-GB" b="1" dirty="0" err="1">
                <a:latin typeface="ArİAL" panose="020B0604020202020204" pitchFamily="34" charset="0"/>
                <a:cs typeface="ArİAL" panose="020B0604020202020204" pitchFamily="34" charset="0"/>
              </a:rPr>
              <a:t>Ekip</a:t>
            </a:r>
            <a:r>
              <a:rPr lang="en-GB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b="1" dirty="0" err="1">
                <a:latin typeface="ArİAL" panose="020B0604020202020204" pitchFamily="34" charset="0"/>
                <a:cs typeface="ArİAL" panose="020B0604020202020204" pitchFamily="34" charset="0"/>
              </a:rPr>
              <a:t>Müdahelesi</a:t>
            </a:r>
            <a:endParaRPr lang="en-GB" sz="1100" b="1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4647E2CA-E8A2-5CFC-9950-799EA597B4D2}"/>
              </a:ext>
            </a:extLst>
          </p:cNvPr>
          <p:cNvCxnSpPr/>
          <p:nvPr/>
        </p:nvCxnSpPr>
        <p:spPr>
          <a:xfrm>
            <a:off x="6797055" y="3986754"/>
            <a:ext cx="86868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34">
            <a:extLst>
              <a:ext uri="{FF2B5EF4-FFF2-40B4-BE49-F238E27FC236}">
                <a16:creationId xmlns:a16="http://schemas.microsoft.com/office/drawing/2014/main" id="{91A52ECB-15D1-A878-53C8-A05F18B9ADE3}"/>
              </a:ext>
            </a:extLst>
          </p:cNvPr>
          <p:cNvSpPr txBox="1"/>
          <p:nvPr/>
        </p:nvSpPr>
        <p:spPr>
          <a:xfrm>
            <a:off x="7306911" y="2837472"/>
            <a:ext cx="1833311" cy="4308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 err="1">
                <a:latin typeface="ArİAL" panose="020B0604020202020204" pitchFamily="34" charset="0"/>
                <a:cs typeface="ArİAL" panose="020B0604020202020204" pitchFamily="34" charset="0"/>
              </a:rPr>
              <a:t>Çalışanların</a:t>
            </a:r>
            <a:r>
              <a:rPr lang="en-GB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b="1" dirty="0" err="1">
                <a:latin typeface="ArİAL" panose="020B0604020202020204" pitchFamily="34" charset="0"/>
                <a:cs typeface="ArİAL" panose="020B0604020202020204" pitchFamily="34" charset="0"/>
              </a:rPr>
              <a:t>durumlarına</a:t>
            </a:r>
            <a:endParaRPr lang="en-GB" b="1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pPr algn="ctr"/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Göre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karar</a:t>
            </a:r>
            <a:r>
              <a:rPr lang="en-GB" sz="1100" b="1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dirty="0" err="1">
                <a:latin typeface="ArİAL" panose="020B0604020202020204" pitchFamily="34" charset="0"/>
                <a:cs typeface="ArİAL" panose="020B0604020202020204" pitchFamily="34" charset="0"/>
              </a:rPr>
              <a:t>verilir</a:t>
            </a:r>
            <a:endParaRPr lang="en-GB" sz="1100" b="1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pic>
        <p:nvPicPr>
          <p:cNvPr id="57" name="Picture 56" descr="dcyadeelena : d’abril 2014">
            <a:extLst>
              <a:ext uri="{FF2B5EF4-FFF2-40B4-BE49-F238E27FC236}">
                <a16:creationId xmlns:a16="http://schemas.microsoft.com/office/drawing/2014/main" id="{EF966A2C-20B0-329B-69E3-659F27E682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6" y="3537174"/>
            <a:ext cx="1182959" cy="1059180"/>
          </a:xfrm>
          <a:prstGeom prst="rect">
            <a:avLst/>
          </a:prstGeom>
        </p:spPr>
      </p:pic>
      <p:pic>
        <p:nvPicPr>
          <p:cNvPr id="58" name="Picture 57" descr="Free vector graphic: Spreadsheet, Graph, Chart, &lt;strong&gt;Report&lt;/strong&gt; ...">
            <a:extLst>
              <a:ext uri="{FF2B5EF4-FFF2-40B4-BE49-F238E27FC236}">
                <a16:creationId xmlns:a16="http://schemas.microsoft.com/office/drawing/2014/main" id="{49B743F7-935F-0A33-92CE-1B22131D07D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725" y="3407634"/>
            <a:ext cx="933449" cy="1058824"/>
          </a:xfrm>
          <a:prstGeom prst="rect">
            <a:avLst/>
          </a:prstGeom>
        </p:spPr>
      </p:pic>
      <p:sp>
        <p:nvSpPr>
          <p:cNvPr id="59" name="TextBox 15">
            <a:extLst>
              <a:ext uri="{FF2B5EF4-FFF2-40B4-BE49-F238E27FC236}">
                <a16:creationId xmlns:a16="http://schemas.microsoft.com/office/drawing/2014/main" id="{0F91FEC8-C13E-DC9B-07CF-3422020A8BB1}"/>
              </a:ext>
            </a:extLst>
          </p:cNvPr>
          <p:cNvSpPr txBox="1"/>
          <p:nvPr/>
        </p:nvSpPr>
        <p:spPr>
          <a:xfrm>
            <a:off x="7366836" y="4427982"/>
            <a:ext cx="1431227" cy="769441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Eğer</a:t>
            </a:r>
            <a:r>
              <a:rPr lang="en-GB" sz="1100" b="0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Çalışanlar</a:t>
            </a:r>
            <a:r>
              <a:rPr lang="en-GB" sz="1100" b="0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dirty="0" err="1">
                <a:latin typeface="ArİAL" panose="020B0604020202020204" pitchFamily="34" charset="0"/>
                <a:cs typeface="ArİAL" panose="020B0604020202020204" pitchFamily="34" charset="0"/>
              </a:rPr>
              <a:t>Fabrikada</a:t>
            </a:r>
            <a:r>
              <a:rPr lang="en-GB" dirty="0">
                <a:latin typeface="ArİAL" panose="020B0604020202020204" pitchFamily="34" charset="0"/>
                <a:cs typeface="ArİAL" panose="020B0604020202020204" pitchFamily="34" charset="0"/>
              </a:rPr>
              <a:t> ve</a:t>
            </a:r>
            <a:endParaRPr lang="en-GB" sz="1100" b="0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ArİAL" panose="020B0604020202020204" pitchFamily="34" charset="0"/>
                <a:cs typeface="ArİAL" panose="020B0604020202020204" pitchFamily="34" charset="0"/>
              </a:rPr>
              <a:t>NOT OK</a:t>
            </a:r>
            <a:endParaRPr lang="en-GB" sz="1100" b="1" baseline="0" dirty="0">
              <a:solidFill>
                <a:srgbClr val="FF0000"/>
              </a:solidFill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endParaRPr lang="en-GB" sz="1100" b="0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sp>
        <p:nvSpPr>
          <p:cNvPr id="60" name="TextBox 21">
            <a:extLst>
              <a:ext uri="{FF2B5EF4-FFF2-40B4-BE49-F238E27FC236}">
                <a16:creationId xmlns:a16="http://schemas.microsoft.com/office/drawing/2014/main" id="{D5E1EAD4-AA00-AB96-F959-672CCF98430E}"/>
              </a:ext>
            </a:extLst>
          </p:cNvPr>
          <p:cNvSpPr txBox="1"/>
          <p:nvPr/>
        </p:nvSpPr>
        <p:spPr>
          <a:xfrm>
            <a:off x="7934546" y="6103517"/>
            <a:ext cx="908684" cy="769441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İyiler</a:t>
            </a:r>
            <a:r>
              <a:rPr lang="en-GB" sz="1100" b="0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ise</a:t>
            </a:r>
            <a:r>
              <a:rPr lang="en-GB" sz="1100" b="0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baseline="0" dirty="0">
                <a:solidFill>
                  <a:srgbClr val="00B050"/>
                </a:solidFill>
                <a:latin typeface="ArİAL" panose="020B0604020202020204" pitchFamily="34" charset="0"/>
                <a:cs typeface="ArİAL" panose="020B0604020202020204" pitchFamily="34" charset="0"/>
              </a:rPr>
              <a:t>OK</a:t>
            </a:r>
            <a:endParaRPr lang="en-GB" sz="1100" b="0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pPr algn="ctr"/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Aksiyon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Yok</a:t>
            </a: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0BA61AD4-8D99-9179-D6E9-AE2AC7CB026D}"/>
              </a:ext>
            </a:extLst>
          </p:cNvPr>
          <p:cNvCxnSpPr>
            <a:cxnSpLocks/>
            <a:stCxn id="54" idx="2"/>
            <a:endCxn id="60" idx="0"/>
          </p:cNvCxnSpPr>
          <p:nvPr/>
        </p:nvCxnSpPr>
        <p:spPr>
          <a:xfrm>
            <a:off x="8380882" y="5702244"/>
            <a:ext cx="8006" cy="40127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AC406495-7420-FF19-E098-B46A15A09C08}"/>
              </a:ext>
            </a:extLst>
          </p:cNvPr>
          <p:cNvCxnSpPr>
            <a:cxnSpLocks/>
          </p:cNvCxnSpPr>
          <p:nvPr/>
        </p:nvCxnSpPr>
        <p:spPr>
          <a:xfrm flipH="1">
            <a:off x="6265374" y="5474092"/>
            <a:ext cx="137398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22">
            <a:extLst>
              <a:ext uri="{FF2B5EF4-FFF2-40B4-BE49-F238E27FC236}">
                <a16:creationId xmlns:a16="http://schemas.microsoft.com/office/drawing/2014/main" id="{F2C3C7B3-0EA1-C227-5F52-F1B4E39CA3E2}"/>
              </a:ext>
            </a:extLst>
          </p:cNvPr>
          <p:cNvSpPr txBox="1"/>
          <p:nvPr/>
        </p:nvSpPr>
        <p:spPr>
          <a:xfrm>
            <a:off x="6258506" y="4995521"/>
            <a:ext cx="998219" cy="110799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Eğer</a:t>
            </a:r>
            <a:r>
              <a:rPr lang="en-GB" sz="1100" b="0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Çalışanlar</a:t>
            </a:r>
            <a:endParaRPr lang="en-GB" sz="1100" b="0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pPr algn="ctr"/>
            <a:endParaRPr lang="en-GB" sz="1100" b="0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pPr algn="ctr"/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Fabrika</a:t>
            </a:r>
            <a:r>
              <a:rPr lang="en-GB" sz="1100" b="0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0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Dışında</a:t>
            </a:r>
            <a:endParaRPr lang="en-GB" sz="1100" b="0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pPr algn="ctr"/>
            <a:r>
              <a:rPr lang="en-GB" b="1" dirty="0">
                <a:solidFill>
                  <a:srgbClr val="FF0000"/>
                </a:solidFill>
                <a:latin typeface="ArİAL" panose="020B0604020202020204" pitchFamily="34" charset="0"/>
                <a:cs typeface="ArİAL" panose="020B0604020202020204" pitchFamily="34" charset="0"/>
              </a:rPr>
              <a:t>NOT OK</a:t>
            </a:r>
            <a:endParaRPr lang="en-GB" sz="1100" b="1" baseline="0" dirty="0">
              <a:solidFill>
                <a:srgbClr val="FF0000"/>
              </a:solidFill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pic>
        <p:nvPicPr>
          <p:cNvPr id="64" name="Picture 63" descr="&lt;strong&gt;Emergency&lt;/strong&gt; Fire Escape Symbol Vectors | Free Vector Art at ...">
            <a:extLst>
              <a:ext uri="{FF2B5EF4-FFF2-40B4-BE49-F238E27FC236}">
                <a16:creationId xmlns:a16="http://schemas.microsoft.com/office/drawing/2014/main" id="{1211BB8E-DAB1-3D13-884C-A8FE29B81EA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2F9F2"/>
              </a:clrFrom>
              <a:clrTo>
                <a:srgbClr val="F2F9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5" t="3600" r="32028" b="62800"/>
          <a:stretch/>
        </p:blipFill>
        <p:spPr>
          <a:xfrm flipH="1">
            <a:off x="4047954" y="4947970"/>
            <a:ext cx="680085" cy="495300"/>
          </a:xfrm>
          <a:prstGeom prst="rect">
            <a:avLst/>
          </a:prstGeom>
        </p:spPr>
      </p:pic>
      <p:pic>
        <p:nvPicPr>
          <p:cNvPr id="65" name="Picture 64" descr="&lt;strong&gt;Emergency&lt;/strong&gt; Fire Escape Symbol Vectors | Free Vector Art at ...">
            <a:extLst>
              <a:ext uri="{FF2B5EF4-FFF2-40B4-BE49-F238E27FC236}">
                <a16:creationId xmlns:a16="http://schemas.microsoft.com/office/drawing/2014/main" id="{7ABCD0EB-1F42-DF58-6D2B-FF273EDB60B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55" t="71200"/>
          <a:stretch/>
        </p:blipFill>
        <p:spPr>
          <a:xfrm>
            <a:off x="3895687" y="5532017"/>
            <a:ext cx="941070" cy="571500"/>
          </a:xfrm>
          <a:prstGeom prst="rect">
            <a:avLst/>
          </a:prstGeom>
        </p:spPr>
      </p:pic>
      <p:sp>
        <p:nvSpPr>
          <p:cNvPr id="66" name="Rounded Rectangle 41">
            <a:extLst>
              <a:ext uri="{FF2B5EF4-FFF2-40B4-BE49-F238E27FC236}">
                <a16:creationId xmlns:a16="http://schemas.microsoft.com/office/drawing/2014/main" id="{BBA96F70-B38D-7E7B-2C7B-DE3C90F725AA}"/>
              </a:ext>
            </a:extLst>
          </p:cNvPr>
          <p:cNvSpPr/>
          <p:nvPr/>
        </p:nvSpPr>
        <p:spPr>
          <a:xfrm>
            <a:off x="4047954" y="4735273"/>
            <a:ext cx="2217420" cy="1676400"/>
          </a:xfrm>
          <a:prstGeom prst="round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sz="1100"/>
          </a:p>
        </p:txBody>
      </p:sp>
      <p:sp>
        <p:nvSpPr>
          <p:cNvPr id="68" name="TextBox 24">
            <a:extLst>
              <a:ext uri="{FF2B5EF4-FFF2-40B4-BE49-F238E27FC236}">
                <a16:creationId xmlns:a16="http://schemas.microsoft.com/office/drawing/2014/main" id="{C8986A10-4598-6FC1-E708-3F289BE8CB69}"/>
              </a:ext>
            </a:extLst>
          </p:cNvPr>
          <p:cNvSpPr txBox="1"/>
          <p:nvPr/>
        </p:nvSpPr>
        <p:spPr>
          <a:xfrm>
            <a:off x="4647357" y="5016586"/>
            <a:ext cx="1562099" cy="938719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Acil Durum 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Ekipleri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tarafından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</a:p>
          <a:p>
            <a:pPr algn="ctr"/>
            <a:endParaRPr lang="en-GB" b="1" dirty="0">
              <a:latin typeface="ArİAL" panose="020B0604020202020204" pitchFamily="34" charset="0"/>
              <a:cs typeface="ArİAL" panose="020B0604020202020204" pitchFamily="34" charset="0"/>
            </a:endParaRPr>
          </a:p>
          <a:p>
            <a:pPr algn="ctr"/>
            <a:r>
              <a:rPr lang="en-GB" b="1" dirty="0" err="1">
                <a:latin typeface="ArİAL" panose="020B0604020202020204" pitchFamily="34" charset="0"/>
                <a:cs typeface="ArİAL" panose="020B0604020202020204" pitchFamily="34" charset="0"/>
              </a:rPr>
              <a:t>E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ş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Zamanlı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Fabrika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Dışı</a:t>
            </a:r>
            <a:r>
              <a:rPr lang="en-GB" sz="1100" b="1" baseline="0" dirty="0">
                <a:latin typeface="ArİAL" panose="020B0604020202020204" pitchFamily="34" charset="0"/>
                <a:cs typeface="ArİAL" panose="020B0604020202020204" pitchFamily="34" charset="0"/>
              </a:rPr>
              <a:t> </a:t>
            </a:r>
            <a:r>
              <a:rPr lang="en-GB" sz="1100" b="1" baseline="0" dirty="0" err="1">
                <a:latin typeface="ArİAL" panose="020B0604020202020204" pitchFamily="34" charset="0"/>
                <a:cs typeface="ArİAL" panose="020B0604020202020204" pitchFamily="34" charset="0"/>
              </a:rPr>
              <a:t>Müdahele</a:t>
            </a:r>
            <a:endParaRPr lang="en-GB" sz="1100" b="1" i="1" baseline="0" dirty="0">
              <a:latin typeface="ArİAL" panose="020B0604020202020204" pitchFamily="34" charset="0"/>
              <a:cs typeface="ArİAL" panose="020B0604020202020204" pitchFamily="34" charset="0"/>
            </a:endParaRPr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B3628BBD-ACA8-76D3-2056-EB2364976BDD}"/>
              </a:ext>
            </a:extLst>
          </p:cNvPr>
          <p:cNvCxnSpPr>
            <a:cxnSpLocks/>
          </p:cNvCxnSpPr>
          <p:nvPr/>
        </p:nvCxnSpPr>
        <p:spPr>
          <a:xfrm flipH="1">
            <a:off x="4749035" y="5486800"/>
            <a:ext cx="1373985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タイトル 1">
            <a:extLst>
              <a:ext uri="{FF2B5EF4-FFF2-40B4-BE49-F238E27FC236}">
                <a16:creationId xmlns:a16="http://schemas.microsoft.com/office/drawing/2014/main" id="{E08A8269-308D-4E34-EBB4-9147903BA2AC}"/>
              </a:ext>
            </a:extLst>
          </p:cNvPr>
          <p:cNvSpPr txBox="1">
            <a:spLocks/>
          </p:cNvSpPr>
          <p:nvPr/>
        </p:nvSpPr>
        <p:spPr>
          <a:xfrm>
            <a:off x="729999" y="1551436"/>
            <a:ext cx="8265325" cy="98488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Fabrika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dışında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bulunan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çalışanların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sayılayacağı</a:t>
            </a:r>
            <a:r>
              <a:rPr lang="en-US" altLang="ja-JP" sz="1600" b="0" dirty="0">
                <a:latin typeface="Arial"/>
                <a:cs typeface="+mn-cs"/>
              </a:rPr>
              <a:t>, </a:t>
            </a:r>
            <a:r>
              <a:rPr lang="en-US" altLang="ja-JP" sz="1600" b="0" dirty="0" err="1">
                <a:latin typeface="Arial"/>
                <a:cs typeface="+mn-cs"/>
              </a:rPr>
              <a:t>sağlık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durumlarının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teyit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edileceği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bir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sistem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inşa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edilmelidir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altLang="ja-JP" sz="1600" b="0" dirty="0" err="1">
                <a:latin typeface="Arial"/>
                <a:cs typeface="+mn-cs"/>
              </a:rPr>
              <a:t>Olası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acil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durumda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kesinti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ihtimali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en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düşük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olması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sebebi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ile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dirty="0">
                <a:latin typeface="Arial"/>
                <a:cs typeface="+mn-cs"/>
              </a:rPr>
              <a:t>SMS </a:t>
            </a:r>
            <a:r>
              <a:rPr lang="en-US" altLang="ja-JP" sz="1600" dirty="0" err="1">
                <a:latin typeface="Arial"/>
                <a:cs typeface="+mn-cs"/>
              </a:rPr>
              <a:t>Iletişim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dirty="0" err="1">
                <a:latin typeface="Arial"/>
                <a:cs typeface="+mn-cs"/>
              </a:rPr>
              <a:t>Sistemi</a:t>
            </a:r>
            <a:r>
              <a:rPr lang="en-US" altLang="ja-JP" sz="160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tercih</a:t>
            </a:r>
            <a:r>
              <a:rPr lang="en-US" altLang="ja-JP" sz="1600" b="0" dirty="0">
                <a:latin typeface="Arial"/>
                <a:cs typeface="+mn-cs"/>
              </a:rPr>
              <a:t> </a:t>
            </a:r>
            <a:r>
              <a:rPr lang="en-US" altLang="ja-JP" sz="1600" b="0" dirty="0" err="1">
                <a:latin typeface="Arial"/>
                <a:cs typeface="+mn-cs"/>
              </a:rPr>
              <a:t>edilebilir</a:t>
            </a:r>
            <a:r>
              <a:rPr lang="en-US" altLang="ja-JP" sz="1600" b="0" dirty="0">
                <a:latin typeface="Arial"/>
                <a:cs typeface="+mn-cs"/>
              </a:rPr>
              <a:t>. </a:t>
            </a:r>
            <a:endParaRPr lang="ja-JP" altLang="en-US" sz="1600" b="0" dirty="0">
              <a:latin typeface="Arial"/>
              <a:cs typeface="+mn-cs"/>
            </a:endParaRPr>
          </a:p>
        </p:txBody>
      </p:sp>
      <p:sp>
        <p:nvSpPr>
          <p:cNvPr id="80" name="タイトル 4">
            <a:extLst>
              <a:ext uri="{FF2B5EF4-FFF2-40B4-BE49-F238E27FC236}">
                <a16:creationId xmlns:a16="http://schemas.microsoft.com/office/drawing/2014/main" id="{FFB26043-3657-EBCE-C7F5-71B5EBF73D1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E586A-4297-373B-E13F-2BFED21E58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1544" y="545945"/>
            <a:ext cx="394427" cy="39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306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4">
            <a:extLst>
              <a:ext uri="{FF2B5EF4-FFF2-40B4-BE49-F238E27FC236}">
                <a16:creationId xmlns:a16="http://schemas.microsoft.com/office/drawing/2014/main" id="{4234633E-B01A-D15F-C55A-79B5FD6DAE14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3.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Sırasında</a:t>
            </a:r>
            <a:r>
              <a:rPr lang="en-US" altLang="ja-JP" sz="2400" dirty="0">
                <a:cs typeface="ヒラギノ角ゴ Pro W6"/>
              </a:rPr>
              <a:t> (</a:t>
            </a:r>
            <a:r>
              <a:rPr lang="en-US" altLang="ja-JP" sz="2400" dirty="0" err="1">
                <a:cs typeface="ヒラギノ角ゴ Pro W6"/>
              </a:rPr>
              <a:t>Tahliye</a:t>
            </a:r>
            <a:r>
              <a:rPr lang="en-US" altLang="ja-JP" sz="2400" dirty="0">
                <a:cs typeface="ヒラギノ角ゴ Pro W6"/>
              </a:rPr>
              <a:t> Dahil) </a:t>
            </a:r>
            <a:r>
              <a:rPr lang="en-US" altLang="ja-JP" sz="2400" dirty="0" err="1">
                <a:cs typeface="ヒラギノ角ゴ Pro W6"/>
              </a:rPr>
              <a:t>Aksiyonlar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BE3BA51-912F-6606-300C-79FF52BC1540}"/>
              </a:ext>
            </a:extLst>
          </p:cNvPr>
          <p:cNvSpPr/>
          <p:nvPr/>
        </p:nvSpPr>
        <p:spPr>
          <a:xfrm>
            <a:off x="343159" y="1085591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821F7F-0124-5F15-5393-694056B6B513}"/>
              </a:ext>
            </a:extLst>
          </p:cNvPr>
          <p:cNvSpPr txBox="1"/>
          <p:nvPr/>
        </p:nvSpPr>
        <p:spPr>
          <a:xfrm>
            <a:off x="775159" y="1093978"/>
            <a:ext cx="3608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Fabrika</a:t>
            </a:r>
            <a:r>
              <a:rPr lang="en-GB" b="1" dirty="0"/>
              <a:t> </a:t>
            </a:r>
            <a:r>
              <a:rPr lang="en-GB" b="1" dirty="0" err="1"/>
              <a:t>Dışı</a:t>
            </a:r>
            <a:r>
              <a:rPr lang="en-GB" b="1" dirty="0"/>
              <a:t> </a:t>
            </a:r>
            <a:r>
              <a:rPr lang="en-GB" b="1" dirty="0" err="1"/>
              <a:t>Çalışanlara</a:t>
            </a:r>
            <a:r>
              <a:rPr lang="en-GB" b="1" dirty="0"/>
              <a:t> </a:t>
            </a:r>
            <a:r>
              <a:rPr lang="en-GB" b="1" dirty="0" err="1"/>
              <a:t>Destek</a:t>
            </a:r>
            <a:endParaRPr lang="tr-TR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2264B2-37E8-D3C3-E0DA-A83970FF4AA7}"/>
              </a:ext>
            </a:extLst>
          </p:cNvPr>
          <p:cNvSpPr/>
          <p:nvPr/>
        </p:nvSpPr>
        <p:spPr bwMode="auto">
          <a:xfrm>
            <a:off x="1124267" y="491415"/>
            <a:ext cx="4752974" cy="5302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397F46E-965A-5A2E-1C0C-21BD98C676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544" y="545945"/>
            <a:ext cx="394427" cy="3944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DABCE3D-68C1-EA4D-C524-F62E8BEAC1BB}"/>
              </a:ext>
            </a:extLst>
          </p:cNvPr>
          <p:cNvSpPr txBox="1"/>
          <p:nvPr/>
        </p:nvSpPr>
        <p:spPr>
          <a:xfrm>
            <a:off x="768990" y="1517591"/>
            <a:ext cx="83750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dışında</a:t>
            </a:r>
            <a:r>
              <a:rPr lang="en-GB" dirty="0"/>
              <a:t> </a:t>
            </a:r>
            <a:r>
              <a:rPr lang="en-GB" dirty="0" err="1"/>
              <a:t>sağlık</a:t>
            </a:r>
            <a:r>
              <a:rPr lang="en-GB" dirty="0"/>
              <a:t> </a:t>
            </a:r>
            <a:r>
              <a:rPr lang="en-GB" dirty="0" err="1"/>
              <a:t>durumları</a:t>
            </a:r>
            <a:r>
              <a:rPr lang="en-GB" dirty="0"/>
              <a:t> </a:t>
            </a:r>
            <a:r>
              <a:rPr lang="en-GB" dirty="0" err="1"/>
              <a:t>teyit</a:t>
            </a:r>
            <a:r>
              <a:rPr lang="en-GB" dirty="0"/>
              <a:t> </a:t>
            </a:r>
            <a:r>
              <a:rPr lang="en-GB" dirty="0" err="1"/>
              <a:t>edilen</a:t>
            </a:r>
            <a:r>
              <a:rPr lang="en-GB" dirty="0"/>
              <a:t> </a:t>
            </a:r>
            <a:r>
              <a:rPr lang="en-GB" dirty="0" err="1"/>
              <a:t>çalışanlardan</a:t>
            </a:r>
            <a:r>
              <a:rPr lang="en-GB" dirty="0"/>
              <a:t> </a:t>
            </a:r>
            <a:r>
              <a:rPr lang="en-GB" b="1" dirty="0" err="1"/>
              <a:t>ihtiyaç</a:t>
            </a:r>
            <a:r>
              <a:rPr lang="en-GB" b="1" dirty="0"/>
              <a:t> </a:t>
            </a:r>
            <a:r>
              <a:rPr lang="en-GB" b="1" dirty="0" err="1"/>
              <a:t>sahiplerine</a:t>
            </a:r>
            <a:r>
              <a:rPr lang="en-GB" b="1" dirty="0"/>
              <a:t> </a:t>
            </a:r>
            <a:r>
              <a:rPr lang="en-GB" dirty="0" err="1"/>
              <a:t>nasıl</a:t>
            </a:r>
            <a:r>
              <a:rPr lang="en-GB" dirty="0"/>
              <a:t> </a:t>
            </a:r>
            <a:r>
              <a:rPr lang="en-GB" dirty="0" err="1"/>
              <a:t>destek</a:t>
            </a:r>
            <a:r>
              <a:rPr lang="en-GB" dirty="0"/>
              <a:t> </a:t>
            </a:r>
            <a:r>
              <a:rPr lang="en-GB" dirty="0" err="1"/>
              <a:t>olunacağı</a:t>
            </a:r>
            <a:r>
              <a:rPr lang="en-GB" dirty="0"/>
              <a:t> </a:t>
            </a:r>
            <a:r>
              <a:rPr lang="en-GB" dirty="0" err="1"/>
              <a:t>belirlenmelidir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Destek</a:t>
            </a:r>
            <a:r>
              <a:rPr lang="en-GB" dirty="0"/>
              <a:t> </a:t>
            </a:r>
            <a:r>
              <a:rPr lang="en-GB" dirty="0" err="1"/>
              <a:t>prosedürü</a:t>
            </a:r>
            <a:r>
              <a:rPr lang="en-GB" dirty="0"/>
              <a:t> </a:t>
            </a:r>
            <a:r>
              <a:rPr lang="en-GB" dirty="0" err="1"/>
              <a:t>şunları</a:t>
            </a:r>
            <a:r>
              <a:rPr lang="en-GB" dirty="0"/>
              <a:t> </a:t>
            </a:r>
            <a:r>
              <a:rPr lang="en-GB" dirty="0" err="1"/>
              <a:t>içerebilir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1- </a:t>
            </a:r>
            <a:r>
              <a:rPr lang="en-GB" dirty="0" err="1"/>
              <a:t>Çalışanların</a:t>
            </a:r>
            <a:r>
              <a:rPr lang="en-GB" dirty="0"/>
              <a:t> &amp; </a:t>
            </a:r>
            <a:r>
              <a:rPr lang="en-GB" dirty="0" err="1"/>
              <a:t>Ailelerinin</a:t>
            </a:r>
            <a:r>
              <a:rPr lang="en-GB" dirty="0"/>
              <a:t> </a:t>
            </a:r>
            <a:r>
              <a:rPr lang="en-GB" dirty="0" err="1"/>
              <a:t>arama</a:t>
            </a:r>
            <a:r>
              <a:rPr lang="en-GB" dirty="0"/>
              <a:t> </a:t>
            </a:r>
            <a:r>
              <a:rPr lang="en-GB" dirty="0" err="1"/>
              <a:t>kurtarmalarının</a:t>
            </a:r>
            <a:r>
              <a:rPr lang="en-GB" dirty="0"/>
              <a:t> </a:t>
            </a:r>
            <a:r>
              <a:rPr lang="en-GB" dirty="0" err="1"/>
              <a:t>yapılması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2- </a:t>
            </a:r>
            <a:r>
              <a:rPr lang="en-GB" dirty="0" err="1"/>
              <a:t>Ekipman</a:t>
            </a:r>
            <a:r>
              <a:rPr lang="en-GB" dirty="0"/>
              <a:t> (Deprem </a:t>
            </a:r>
            <a:r>
              <a:rPr lang="en-GB" dirty="0" err="1"/>
              <a:t>çadırı</a:t>
            </a:r>
            <a:r>
              <a:rPr lang="en-GB" dirty="0"/>
              <a:t> </a:t>
            </a:r>
            <a:r>
              <a:rPr lang="en-GB" dirty="0" err="1"/>
              <a:t>gibi</a:t>
            </a:r>
            <a:r>
              <a:rPr lang="en-GB" dirty="0"/>
              <a:t> </a:t>
            </a:r>
            <a:r>
              <a:rPr lang="en-GB" dirty="0" err="1"/>
              <a:t>barınma</a:t>
            </a:r>
            <a:r>
              <a:rPr lang="en-GB" dirty="0"/>
              <a:t> </a:t>
            </a:r>
            <a:r>
              <a:rPr lang="en-GB" dirty="0" err="1"/>
              <a:t>ihtiyaçları</a:t>
            </a:r>
            <a:r>
              <a:rPr lang="en-GB" dirty="0"/>
              <a:t>) </a:t>
            </a:r>
          </a:p>
          <a:p>
            <a:pPr lvl="1"/>
            <a:r>
              <a:rPr lang="en-GB" dirty="0"/>
              <a:t>3- </a:t>
            </a:r>
            <a:r>
              <a:rPr lang="en-GB" dirty="0" err="1"/>
              <a:t>Çalışanların</a:t>
            </a:r>
            <a:r>
              <a:rPr lang="en-GB" dirty="0"/>
              <a:t> </a:t>
            </a:r>
            <a:r>
              <a:rPr lang="en-GB" dirty="0" err="1"/>
              <a:t>fabrikadan</a:t>
            </a:r>
            <a:r>
              <a:rPr lang="en-GB" dirty="0"/>
              <a:t> </a:t>
            </a:r>
            <a:r>
              <a:rPr lang="en-GB" dirty="0" err="1"/>
              <a:t>evlerine</a:t>
            </a:r>
            <a:r>
              <a:rPr lang="en-GB" dirty="0"/>
              <a:t> </a:t>
            </a:r>
            <a:r>
              <a:rPr lang="en-GB" dirty="0" err="1"/>
              <a:t>gönderilmesi</a:t>
            </a:r>
            <a:r>
              <a:rPr lang="en-GB" dirty="0"/>
              <a:t> </a:t>
            </a:r>
          </a:p>
          <a:p>
            <a:pPr lvl="1"/>
            <a:r>
              <a:rPr lang="en-GB" dirty="0"/>
              <a:t>4- </a:t>
            </a:r>
            <a:r>
              <a:rPr lang="en-GB" dirty="0" err="1"/>
              <a:t>Dışarıda</a:t>
            </a:r>
            <a:r>
              <a:rPr lang="en-GB" dirty="0"/>
              <a:t> </a:t>
            </a:r>
            <a:r>
              <a:rPr lang="en-GB" dirty="0" err="1"/>
              <a:t>bulunan</a:t>
            </a:r>
            <a:r>
              <a:rPr lang="en-GB" dirty="0"/>
              <a:t>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çalışanların</a:t>
            </a:r>
            <a:r>
              <a:rPr lang="en-GB" dirty="0"/>
              <a:t> </a:t>
            </a:r>
            <a:r>
              <a:rPr lang="en-GB" dirty="0" err="1"/>
              <a:t>fabrikaya</a:t>
            </a:r>
            <a:r>
              <a:rPr lang="en-GB" dirty="0"/>
              <a:t> </a:t>
            </a:r>
            <a:r>
              <a:rPr lang="en-GB" dirty="0" err="1"/>
              <a:t>getirilmesinini</a:t>
            </a:r>
            <a:r>
              <a:rPr lang="en-GB" dirty="0"/>
              <a:t> </a:t>
            </a:r>
            <a:r>
              <a:rPr lang="en-GB" dirty="0" err="1"/>
              <a:t>sağlanması</a:t>
            </a:r>
            <a:r>
              <a:rPr lang="en-GB" dirty="0"/>
              <a:t>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695FCE5-3517-89D2-C09D-2A3A73088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002" y="3956333"/>
            <a:ext cx="2902998" cy="21772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4B4B23C-1D20-E773-50BF-BB77F54146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2188" y="3956333"/>
            <a:ext cx="3285369" cy="21862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6EFD085-FDF0-8ED9-84BC-3489D7C4D5E4}"/>
              </a:ext>
            </a:extLst>
          </p:cNvPr>
          <p:cNvSpPr txBox="1"/>
          <p:nvPr/>
        </p:nvSpPr>
        <p:spPr>
          <a:xfrm>
            <a:off x="4802188" y="5611889"/>
            <a:ext cx="3263907" cy="338554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n-GB" sz="1600" dirty="0"/>
              <a:t>Mapping Routes After Earthquake</a:t>
            </a:r>
          </a:p>
        </p:txBody>
      </p:sp>
      <p:sp>
        <p:nvSpPr>
          <p:cNvPr id="17" name="タイトル 4">
            <a:extLst>
              <a:ext uri="{FF2B5EF4-FFF2-40B4-BE49-F238E27FC236}">
                <a16:creationId xmlns:a16="http://schemas.microsoft.com/office/drawing/2014/main" id="{4F6B79F4-2E2C-0442-67B8-565FF8C2CCF2}"/>
              </a:ext>
            </a:extLst>
          </p:cNvPr>
          <p:cNvSpPr txBox="1">
            <a:spLocks/>
          </p:cNvSpPr>
          <p:nvPr/>
        </p:nvSpPr>
        <p:spPr bwMode="auto">
          <a:xfrm>
            <a:off x="1278383" y="540628"/>
            <a:ext cx="673108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r>
              <a:rPr lang="en-GB" altLang="ja-JP" sz="2800" b="1" dirty="0" err="1">
                <a:ea typeface="ヒラギノ角ゴ Pro W6"/>
                <a:cs typeface="ヒラギノ角ゴ Pro W6"/>
              </a:rPr>
              <a:t>Fabrika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</a:t>
            </a:r>
            <a:r>
              <a:rPr lang="en-GB" altLang="ja-JP" sz="2800" b="1" dirty="0" err="1">
                <a:ea typeface="ヒラギノ角ゴ Pro W6"/>
                <a:cs typeface="ヒラギノ角ゴ Pro W6"/>
              </a:rPr>
              <a:t>Dışı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</a:t>
            </a:r>
            <a:r>
              <a:rPr lang="en-GB" altLang="ja-JP" sz="2800" b="1" dirty="0" err="1">
                <a:ea typeface="ヒラギノ角ゴ Pro W6"/>
                <a:cs typeface="ヒラギノ角ゴ Pro W6"/>
              </a:rPr>
              <a:t>Çalışanlar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</a:t>
            </a:r>
            <a:r>
              <a:rPr lang="en-GB" altLang="ja-JP" sz="2800" b="1" dirty="0" err="1">
                <a:ea typeface="ヒラギノ角ゴ Pro W6"/>
                <a:cs typeface="ヒラギノ角ゴ Pro W6"/>
              </a:rPr>
              <a:t>için</a:t>
            </a:r>
            <a:r>
              <a:rPr lang="en-GB" altLang="ja-JP" sz="2800" b="1" dirty="0">
                <a:ea typeface="ヒラギノ角ゴ Pro W6"/>
                <a:cs typeface="ヒラギノ角ゴ Pro W6"/>
              </a:rPr>
              <a:t> </a:t>
            </a:r>
            <a:r>
              <a:rPr lang="en-GB" altLang="ja-JP" sz="2800" b="1" dirty="0" err="1">
                <a:ea typeface="ヒラギノ角ゴ Pro W6"/>
                <a:cs typeface="ヒラギノ角ゴ Pro W6"/>
              </a:rPr>
              <a:t>Aksiyon</a:t>
            </a:r>
            <a:endParaRPr lang="ja-JP" altLang="en-US" sz="2800" b="1" dirty="0">
              <a:ea typeface="ヒラギノ角ゴ Pro W6"/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7308666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4267" y="1056308"/>
            <a:ext cx="7738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Deprem</a:t>
            </a:r>
            <a:r>
              <a:rPr lang="en-US" b="1" dirty="0"/>
              <a:t> </a:t>
            </a:r>
            <a:r>
              <a:rPr lang="en-US" b="1" dirty="0" err="1"/>
              <a:t>Çantası</a:t>
            </a:r>
            <a:endParaRPr lang="tr-TR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454339" y="2021994"/>
            <a:ext cx="19440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Medikal</a:t>
            </a:r>
            <a:r>
              <a:rPr lang="en-US" sz="1400" dirty="0"/>
              <a:t> </a:t>
            </a:r>
            <a:r>
              <a:rPr lang="en-US" sz="1400" dirty="0" err="1"/>
              <a:t>Eldiven</a:t>
            </a:r>
            <a:r>
              <a:rPr lang="en-US" sz="1400" dirty="0"/>
              <a:t> </a:t>
            </a:r>
            <a:r>
              <a:rPr lang="en-US" sz="1400" dirty="0" err="1"/>
              <a:t>Destek</a:t>
            </a:r>
            <a:r>
              <a:rPr lang="en-US" sz="1400" dirty="0"/>
              <a:t> </a:t>
            </a:r>
            <a:r>
              <a:rPr lang="en-US" sz="1400" dirty="0" err="1"/>
              <a:t>Bandajı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Kafes</a:t>
            </a:r>
            <a:r>
              <a:rPr lang="en-US" sz="1400" dirty="0"/>
              <a:t> Kodu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Boyun</a:t>
            </a:r>
            <a:r>
              <a:rPr lang="en-US" sz="1400" dirty="0"/>
              <a:t> </a:t>
            </a:r>
            <a:r>
              <a:rPr lang="en-US" sz="1400" dirty="0" err="1"/>
              <a:t>Koruyucu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Pamuk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Sıcak&amp;Soğuk</a:t>
            </a:r>
            <a:r>
              <a:rPr lang="en-US" sz="1400" dirty="0"/>
              <a:t> </a:t>
            </a:r>
            <a:r>
              <a:rPr lang="en-US" sz="1400" dirty="0" err="1"/>
              <a:t>Jel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El </a:t>
            </a:r>
            <a:r>
              <a:rPr lang="en-US" sz="1400" dirty="0" err="1"/>
              <a:t>feneri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Islık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Alkollü</a:t>
            </a:r>
            <a:r>
              <a:rPr lang="en-US" sz="1400" dirty="0"/>
              <a:t> </a:t>
            </a:r>
            <a:r>
              <a:rPr lang="en-US" sz="1400" dirty="0" err="1"/>
              <a:t>çubuk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7196440" y="2021994"/>
            <a:ext cx="214468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Bandaj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Ventilatör</a:t>
            </a:r>
            <a:r>
              <a:rPr lang="en-US" sz="1400" dirty="0"/>
              <a:t> </a:t>
            </a:r>
            <a:r>
              <a:rPr lang="en-US" sz="1400" dirty="0" err="1"/>
              <a:t>Maskesi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Kompresyon</a:t>
            </a:r>
            <a:r>
              <a:rPr lang="en-US" sz="1400" dirty="0"/>
              <a:t> </a:t>
            </a:r>
            <a:r>
              <a:rPr lang="en-US" sz="1400" dirty="0" err="1"/>
              <a:t>Bandajı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Gazlı</a:t>
            </a:r>
            <a:r>
              <a:rPr lang="en-US" sz="1400" dirty="0"/>
              <a:t> bez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Tıbbi</a:t>
            </a:r>
            <a:r>
              <a:rPr lang="en-US" sz="1400" dirty="0"/>
              <a:t> </a:t>
            </a:r>
            <a:r>
              <a:rPr lang="en-US" sz="1400" dirty="0" err="1"/>
              <a:t>Maske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Yara </a:t>
            </a:r>
            <a:r>
              <a:rPr lang="en-US" sz="1400" dirty="0" err="1"/>
              <a:t>pansumanı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Hidrojen</a:t>
            </a:r>
            <a:r>
              <a:rPr lang="en-US" sz="1400" dirty="0"/>
              <a:t> </a:t>
            </a:r>
            <a:r>
              <a:rPr lang="en-US" sz="1400" dirty="0" err="1"/>
              <a:t>peroksit</a:t>
            </a:r>
            <a:endParaRPr 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442111" y="3977110"/>
            <a:ext cx="2080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Yapışkan</a:t>
            </a:r>
            <a:r>
              <a:rPr lang="en-US" sz="1400" dirty="0"/>
              <a:t> </a:t>
            </a:r>
            <a:r>
              <a:rPr lang="en-US" sz="1400" dirty="0" err="1"/>
              <a:t>kağıt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Çakmak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Kancalı</a:t>
            </a:r>
            <a:r>
              <a:rPr lang="en-US" sz="1400" dirty="0"/>
              <a:t> </a:t>
            </a:r>
            <a:r>
              <a:rPr lang="en-US" sz="1400" dirty="0" err="1"/>
              <a:t>İğne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İlk </a:t>
            </a:r>
            <a:r>
              <a:rPr lang="en-US" sz="1400" dirty="0" err="1"/>
              <a:t>Yardım</a:t>
            </a:r>
            <a:r>
              <a:rPr lang="en-US" sz="1400" dirty="0"/>
              <a:t> </a:t>
            </a:r>
            <a:r>
              <a:rPr lang="en-US" sz="1400" dirty="0" err="1"/>
              <a:t>Çantası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Batikon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Makas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Kalem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Yara </a:t>
            </a:r>
            <a:r>
              <a:rPr lang="en-US" sz="1400" dirty="0" err="1"/>
              <a:t>bandı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err="1"/>
              <a:t>Şeker</a:t>
            </a:r>
            <a:endParaRPr lang="en-US" sz="1400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CF6CFD3-6511-2920-3F3C-5333A99FDCDF}"/>
              </a:ext>
            </a:extLst>
          </p:cNvPr>
          <p:cNvSpPr/>
          <p:nvPr/>
        </p:nvSpPr>
        <p:spPr>
          <a:xfrm>
            <a:off x="656116" y="1043494"/>
            <a:ext cx="427038" cy="44291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73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AC44D63-645E-56E9-74AE-C3C96B169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174" y="1576205"/>
            <a:ext cx="4838330" cy="321910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898ACBD-D015-5A1A-F3D9-821E5F2F3C06}"/>
              </a:ext>
            </a:extLst>
          </p:cNvPr>
          <p:cNvSpPr txBox="1"/>
          <p:nvPr/>
        </p:nvSpPr>
        <p:spPr>
          <a:xfrm>
            <a:off x="5487383" y="1446818"/>
            <a:ext cx="3656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Deprem</a:t>
            </a:r>
            <a:r>
              <a:rPr lang="en-US" dirty="0"/>
              <a:t> </a:t>
            </a:r>
            <a:r>
              <a:rPr lang="en-US" dirty="0" err="1"/>
              <a:t>Çantasının</a:t>
            </a:r>
            <a:r>
              <a:rPr lang="en-US" dirty="0"/>
              <a:t> </a:t>
            </a:r>
            <a:r>
              <a:rPr lang="en-US" dirty="0" err="1"/>
              <a:t>İçeriği</a:t>
            </a:r>
            <a:endParaRPr lang="tr-TR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68848-AD8D-5B86-9A22-A06E222DCB08}"/>
              </a:ext>
            </a:extLst>
          </p:cNvPr>
          <p:cNvSpPr txBox="1"/>
          <p:nvPr/>
        </p:nvSpPr>
        <p:spPr>
          <a:xfrm>
            <a:off x="595174" y="4903516"/>
            <a:ext cx="498888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 err="1"/>
              <a:t>Dağıtım</a:t>
            </a:r>
            <a:r>
              <a:rPr lang="en-GB" b="1" dirty="0"/>
              <a:t>:</a:t>
            </a:r>
          </a:p>
          <a:p>
            <a:r>
              <a:rPr lang="en-GB" dirty="0" err="1"/>
              <a:t>Tüm</a:t>
            </a:r>
            <a:r>
              <a:rPr lang="en-GB" dirty="0"/>
              <a:t> yeni </a:t>
            </a:r>
            <a:r>
              <a:rPr lang="en-GB" dirty="0" err="1"/>
              <a:t>başlayan</a:t>
            </a:r>
            <a:r>
              <a:rPr lang="en-GB" dirty="0"/>
              <a:t> </a:t>
            </a:r>
            <a:r>
              <a:rPr lang="en-GB" dirty="0" err="1"/>
              <a:t>çalışanlara</a:t>
            </a:r>
            <a:r>
              <a:rPr lang="en-GB" dirty="0"/>
              <a:t> </a:t>
            </a:r>
            <a:r>
              <a:rPr lang="en-GB" dirty="0" err="1"/>
              <a:t>dağıtılır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Stok Durumu:</a:t>
            </a:r>
          </a:p>
          <a:p>
            <a:r>
              <a:rPr lang="en-GB" dirty="0"/>
              <a:t>3 </a:t>
            </a:r>
            <a:r>
              <a:rPr lang="en-GB" dirty="0" err="1"/>
              <a:t>ayda</a:t>
            </a:r>
            <a:r>
              <a:rPr lang="en-GB" dirty="0"/>
              <a:t> 1 </a:t>
            </a:r>
            <a:r>
              <a:rPr lang="en-GB" dirty="0" err="1"/>
              <a:t>kontrol</a:t>
            </a:r>
            <a:r>
              <a:rPr lang="en-GB" dirty="0"/>
              <a:t> </a:t>
            </a:r>
            <a:r>
              <a:rPr lang="en-GB" dirty="0" err="1"/>
              <a:t>edilir</a:t>
            </a:r>
            <a:r>
              <a:rPr lang="en-GB" dirty="0"/>
              <a:t> </a:t>
            </a:r>
          </a:p>
        </p:txBody>
      </p:sp>
      <p:grpSp>
        <p:nvGrpSpPr>
          <p:cNvPr id="6" name="Group 27">
            <a:extLst>
              <a:ext uri="{FF2B5EF4-FFF2-40B4-BE49-F238E27FC236}">
                <a16:creationId xmlns:a16="http://schemas.microsoft.com/office/drawing/2014/main" id="{EA9E6D12-761B-91CE-DE54-A61ABF40708A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D8B88950-CE9D-0FB7-3A42-39641963EECF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C5AB2B67-A8E3-7301-D5DB-A97909602B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Kitleri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E57E8861-81C5-3323-DF73-DCC71ED8244F}"/>
              </a:ext>
            </a:extLst>
          </p:cNvPr>
          <p:cNvSpPr txBox="1"/>
          <p:nvPr/>
        </p:nvSpPr>
        <p:spPr>
          <a:xfrm>
            <a:off x="7421563" y="4654218"/>
            <a:ext cx="181807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accent5">
                    <a:lumMod val="75000"/>
                  </a:schemeClr>
                </a:solidFill>
              </a:rPr>
              <a:t>Tüm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accent5">
                    <a:lumMod val="75000"/>
                  </a:schemeClr>
                </a:solidFill>
              </a:rPr>
              <a:t>çalışanlara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GB" sz="2000" b="1" dirty="0" err="1">
                <a:solidFill>
                  <a:schemeClr val="accent5">
                    <a:lumMod val="75000"/>
                  </a:schemeClr>
                </a:solidFill>
              </a:rPr>
              <a:t>dağıtılır</a:t>
            </a:r>
            <a:endParaRPr lang="en-GB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217DB6-2B33-4763-E85E-8C2FB9E9D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591" y="461303"/>
            <a:ext cx="505791" cy="505791"/>
          </a:xfrm>
          <a:prstGeom prst="rect">
            <a:avLst/>
          </a:prstGeom>
        </p:spPr>
      </p:pic>
      <p:sp>
        <p:nvSpPr>
          <p:cNvPr id="4" name="タイトル 4">
            <a:extLst>
              <a:ext uri="{FF2B5EF4-FFF2-40B4-BE49-F238E27FC236}">
                <a16:creationId xmlns:a16="http://schemas.microsoft.com/office/drawing/2014/main" id="{07B7F7D1-FD3B-8F98-21E6-ED31324AABC0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382224370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4268" y="1056308"/>
            <a:ext cx="3163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Şirket</a:t>
            </a:r>
            <a:r>
              <a:rPr lang="en-US" b="1" dirty="0"/>
              <a:t> </a:t>
            </a:r>
            <a:r>
              <a:rPr lang="en-US" b="1" dirty="0" err="1"/>
              <a:t>İçi</a:t>
            </a:r>
            <a:r>
              <a:rPr lang="en-US" b="1" dirty="0"/>
              <a:t> </a:t>
            </a:r>
            <a:r>
              <a:rPr lang="en-US" b="1" dirty="0" err="1"/>
              <a:t>Deprem</a:t>
            </a:r>
            <a:r>
              <a:rPr lang="en-US" b="1" dirty="0"/>
              <a:t> </a:t>
            </a:r>
            <a:r>
              <a:rPr lang="en-US" b="1" dirty="0" err="1"/>
              <a:t>Stokları</a:t>
            </a:r>
            <a:r>
              <a:rPr lang="en-US" b="1" dirty="0"/>
              <a:t> </a:t>
            </a:r>
            <a:endParaRPr lang="tr-TR" b="1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CF6CFD3-6511-2920-3F3C-5333A99FDCDF}"/>
              </a:ext>
            </a:extLst>
          </p:cNvPr>
          <p:cNvSpPr/>
          <p:nvPr/>
        </p:nvSpPr>
        <p:spPr>
          <a:xfrm>
            <a:off x="656116" y="1043494"/>
            <a:ext cx="427038" cy="44291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74</a:t>
            </a:r>
          </a:p>
        </p:txBody>
      </p:sp>
      <p:grpSp>
        <p:nvGrpSpPr>
          <p:cNvPr id="6" name="Group 27">
            <a:extLst>
              <a:ext uri="{FF2B5EF4-FFF2-40B4-BE49-F238E27FC236}">
                <a16:creationId xmlns:a16="http://schemas.microsoft.com/office/drawing/2014/main" id="{EA9E6D12-761B-91CE-DE54-A61ABF40708A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D8B88950-CE9D-0FB7-3A42-39641963EECF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C5AB2B67-A8E3-7301-D5DB-A97909602B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Kitleri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7" name="Picture 2" descr="Great ShakeOut Earthquake Drills - ShakeOut Graphics">
            <a:extLst>
              <a:ext uri="{FF2B5EF4-FFF2-40B4-BE49-F238E27FC236}">
                <a16:creationId xmlns:a16="http://schemas.microsoft.com/office/drawing/2014/main" id="{BB7ECE4A-EDE5-54D2-BCCD-5C8683CD00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70" t="4426" r="1544" b="26858"/>
          <a:stretch/>
        </p:blipFill>
        <p:spPr bwMode="auto">
          <a:xfrm>
            <a:off x="570659" y="436009"/>
            <a:ext cx="687917" cy="5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E1343BC-437D-7E70-B3F1-C94F9470E14D}"/>
              </a:ext>
            </a:extLst>
          </p:cNvPr>
          <p:cNvSpPr txBox="1"/>
          <p:nvPr/>
        </p:nvSpPr>
        <p:spPr>
          <a:xfrm>
            <a:off x="1124267" y="1566297"/>
            <a:ext cx="55973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 err="1"/>
              <a:t>Mevcut</a:t>
            </a:r>
            <a:r>
              <a:rPr lang="en-GB" b="1" dirty="0"/>
              <a:t> Deprem </a:t>
            </a:r>
            <a:r>
              <a:rPr lang="en-GB" b="1" dirty="0" err="1"/>
              <a:t>Stoğu</a:t>
            </a:r>
            <a:endParaRPr lang="en-GB" b="1" dirty="0"/>
          </a:p>
          <a:p>
            <a:r>
              <a:rPr lang="en-GB" dirty="0"/>
              <a:t>2 </a:t>
            </a:r>
            <a:r>
              <a:rPr lang="en-GB" dirty="0" err="1"/>
              <a:t>adet</a:t>
            </a:r>
            <a:r>
              <a:rPr lang="en-GB" dirty="0"/>
              <a:t> 400 </a:t>
            </a:r>
            <a:r>
              <a:rPr lang="en-GB" dirty="0" err="1"/>
              <a:t>gramlık</a:t>
            </a:r>
            <a:r>
              <a:rPr lang="en-GB" dirty="0"/>
              <a:t> </a:t>
            </a:r>
            <a:r>
              <a:rPr lang="en-GB" dirty="0" err="1"/>
              <a:t>Barbunya</a:t>
            </a:r>
            <a:r>
              <a:rPr lang="en-GB" dirty="0"/>
              <a:t> </a:t>
            </a:r>
            <a:r>
              <a:rPr lang="en-GB" dirty="0" err="1"/>
              <a:t>Konserve</a:t>
            </a:r>
            <a:r>
              <a:rPr lang="en-GB" dirty="0"/>
              <a:t> </a:t>
            </a:r>
          </a:p>
          <a:p>
            <a:r>
              <a:rPr lang="en-GB" dirty="0"/>
              <a:t>1 </a:t>
            </a:r>
            <a:r>
              <a:rPr lang="en-GB" dirty="0" err="1"/>
              <a:t>adet</a:t>
            </a:r>
            <a:r>
              <a:rPr lang="en-GB" dirty="0"/>
              <a:t> 0,5 </a:t>
            </a:r>
            <a:r>
              <a:rPr lang="en-GB" dirty="0" err="1"/>
              <a:t>litrelik</a:t>
            </a:r>
            <a:r>
              <a:rPr lang="en-GB" dirty="0"/>
              <a:t> </a:t>
            </a:r>
            <a:r>
              <a:rPr lang="en-GB" dirty="0" err="1"/>
              <a:t>Içme</a:t>
            </a:r>
            <a:r>
              <a:rPr lang="en-GB" dirty="0"/>
              <a:t> </a:t>
            </a:r>
            <a:r>
              <a:rPr lang="en-GB" dirty="0" err="1"/>
              <a:t>Suyu</a:t>
            </a:r>
            <a:r>
              <a:rPr lang="en-GB" dirty="0"/>
              <a:t> </a:t>
            </a:r>
          </a:p>
          <a:p>
            <a:r>
              <a:rPr lang="en-GB" dirty="0"/>
              <a:t>1 </a:t>
            </a:r>
            <a:r>
              <a:rPr lang="en-GB" dirty="0" err="1"/>
              <a:t>adet</a:t>
            </a:r>
            <a:r>
              <a:rPr lang="en-GB" dirty="0"/>
              <a:t> 450 </a:t>
            </a:r>
            <a:r>
              <a:rPr lang="en-GB" dirty="0" err="1"/>
              <a:t>gramlık</a:t>
            </a:r>
            <a:r>
              <a:rPr lang="en-GB" dirty="0"/>
              <a:t> </a:t>
            </a:r>
            <a:r>
              <a:rPr lang="en-GB" dirty="0" err="1"/>
              <a:t>Petibör</a:t>
            </a:r>
            <a:r>
              <a:rPr lang="en-GB" dirty="0"/>
              <a:t> </a:t>
            </a:r>
            <a:r>
              <a:rPr lang="en-GB" dirty="0" err="1"/>
              <a:t>Bisküvi</a:t>
            </a:r>
            <a:endParaRPr lang="en-GB" dirty="0"/>
          </a:p>
        </p:txBody>
      </p:sp>
      <p:pic>
        <p:nvPicPr>
          <p:cNvPr id="11266" name="Picture 2" descr="TAMEK BARBUNYA PLAKİ KONSERVE 400 G HAZIR YEMEK || yilmangida.com">
            <a:extLst>
              <a:ext uri="{FF2B5EF4-FFF2-40B4-BE49-F238E27FC236}">
                <a16:creationId xmlns:a16="http://schemas.microsoft.com/office/drawing/2014/main" id="{9BCACC92-04B6-F0C7-FD31-349767E80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905" y="1154665"/>
            <a:ext cx="1738914" cy="173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7D0760-5315-2C45-7CAA-38C39EE5270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73194" y="1117784"/>
            <a:ext cx="1648842" cy="16488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3D2761-85FE-5203-FA4F-DF470E21E3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7703" y="1240974"/>
            <a:ext cx="1566297" cy="15662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D9EFE8-FE05-5899-6C71-4CF5411E86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154" y="3461399"/>
            <a:ext cx="7658871" cy="272651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770EA5-4DAD-FBAC-09C5-4CC012046D3E}"/>
              </a:ext>
            </a:extLst>
          </p:cNvPr>
          <p:cNvSpPr txBox="1"/>
          <p:nvPr/>
        </p:nvSpPr>
        <p:spPr>
          <a:xfrm>
            <a:off x="3330765" y="3092067"/>
            <a:ext cx="3163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Fabrika</a:t>
            </a:r>
            <a:r>
              <a:rPr lang="en-US" b="1" dirty="0"/>
              <a:t> </a:t>
            </a:r>
            <a:r>
              <a:rPr lang="en-US" b="1" dirty="0" err="1"/>
              <a:t>Deprem</a:t>
            </a:r>
            <a:r>
              <a:rPr lang="en-US" b="1" dirty="0"/>
              <a:t> </a:t>
            </a:r>
            <a:r>
              <a:rPr lang="en-US" b="1" dirty="0" err="1"/>
              <a:t>Stokları</a:t>
            </a:r>
            <a:r>
              <a:rPr lang="en-US" b="1" dirty="0"/>
              <a:t> </a:t>
            </a:r>
            <a:endParaRPr lang="tr-TR" b="1" dirty="0"/>
          </a:p>
        </p:txBody>
      </p:sp>
      <p:sp>
        <p:nvSpPr>
          <p:cNvPr id="4" name="タイトル 4">
            <a:extLst>
              <a:ext uri="{FF2B5EF4-FFF2-40B4-BE49-F238E27FC236}">
                <a16:creationId xmlns:a16="http://schemas.microsoft.com/office/drawing/2014/main" id="{30CAF846-4581-406C-8C54-D9F971AD98F6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</p:spTree>
    <p:extLst>
      <p:ext uri="{BB962C8B-B14F-4D97-AF65-F5344CB8AC3E}">
        <p14:creationId xmlns:p14="http://schemas.microsoft.com/office/powerpoint/2010/main" val="31127077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4268" y="1056308"/>
            <a:ext cx="3163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Şirket</a:t>
            </a:r>
            <a:r>
              <a:rPr lang="en-US" b="1" dirty="0"/>
              <a:t> </a:t>
            </a:r>
            <a:r>
              <a:rPr lang="en-US" b="1" dirty="0" err="1"/>
              <a:t>İçi</a:t>
            </a:r>
            <a:r>
              <a:rPr lang="en-US" b="1" dirty="0"/>
              <a:t> </a:t>
            </a:r>
            <a:r>
              <a:rPr lang="en-US" b="1" dirty="0" err="1"/>
              <a:t>Deprem</a:t>
            </a:r>
            <a:r>
              <a:rPr lang="en-US" b="1" dirty="0"/>
              <a:t> </a:t>
            </a:r>
            <a:r>
              <a:rPr lang="en-US" b="1" dirty="0" err="1"/>
              <a:t>Stokları</a:t>
            </a:r>
            <a:r>
              <a:rPr lang="en-US" b="1" dirty="0"/>
              <a:t> </a:t>
            </a:r>
            <a:endParaRPr lang="tr-TR" b="1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CF6CFD3-6511-2920-3F3C-5333A99FDCDF}"/>
              </a:ext>
            </a:extLst>
          </p:cNvPr>
          <p:cNvSpPr/>
          <p:nvPr/>
        </p:nvSpPr>
        <p:spPr>
          <a:xfrm>
            <a:off x="656116" y="1043494"/>
            <a:ext cx="427038" cy="44291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98ACBD-D015-5A1A-F3D9-821E5F2F3C06}"/>
              </a:ext>
            </a:extLst>
          </p:cNvPr>
          <p:cNvSpPr txBox="1"/>
          <p:nvPr/>
        </p:nvSpPr>
        <p:spPr>
          <a:xfrm>
            <a:off x="1124267" y="1425640"/>
            <a:ext cx="7886568" cy="1324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US" dirty="0"/>
              <a:t>D</a:t>
            </a:r>
            <a:r>
              <a:rPr lang="tr-TR" dirty="0"/>
              <a:t>eprem olması durumunda şirket genelinde dağıtılacak olan deprem stoğunun saklama koşullarını ve dağıtım kurallarını belirle</a:t>
            </a:r>
            <a:r>
              <a:rPr lang="en-GB" dirty="0"/>
              <a:t>yen </a:t>
            </a:r>
            <a:r>
              <a:rPr lang="en-GB" dirty="0" err="1"/>
              <a:t>prosedür</a:t>
            </a:r>
            <a:r>
              <a:rPr lang="en-GB" dirty="0"/>
              <a:t> </a:t>
            </a:r>
            <a:r>
              <a:rPr lang="en-GB" dirty="0" err="1"/>
              <a:t>oluşturulur</a:t>
            </a:r>
            <a:r>
              <a:rPr lang="tr-TR" dirty="0"/>
              <a:t>. </a:t>
            </a:r>
            <a:endParaRPr lang="en-GB" dirty="0"/>
          </a:p>
          <a:p>
            <a:r>
              <a:rPr lang="en-US" dirty="0"/>
              <a:t> </a:t>
            </a:r>
            <a:endParaRPr lang="tr-TR" dirty="0"/>
          </a:p>
        </p:txBody>
      </p:sp>
      <p:grpSp>
        <p:nvGrpSpPr>
          <p:cNvPr id="6" name="Group 27">
            <a:extLst>
              <a:ext uri="{FF2B5EF4-FFF2-40B4-BE49-F238E27FC236}">
                <a16:creationId xmlns:a16="http://schemas.microsoft.com/office/drawing/2014/main" id="{EA9E6D12-761B-91CE-DE54-A61ABF40708A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397862" cy="530225"/>
            <a:chOff x="1114567" y="351943"/>
            <a:chExt cx="6397133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D8B88950-CE9D-0FB7-3A42-39641963EECF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タイトル 4">
              <a:extLst>
                <a:ext uri="{FF2B5EF4-FFF2-40B4-BE49-F238E27FC236}">
                  <a16:creationId xmlns:a16="http://schemas.microsoft.com/office/drawing/2014/main" id="{C5AB2B67-A8E3-7301-D5DB-A97909602B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6243035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Acil Durum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Kitleri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5" name="タイトル 4">
            <a:extLst>
              <a:ext uri="{FF2B5EF4-FFF2-40B4-BE49-F238E27FC236}">
                <a16:creationId xmlns:a16="http://schemas.microsoft.com/office/drawing/2014/main" id="{42290EF0-60E5-9C29-FCFB-3E12435B435D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r>
              <a:rPr lang="en-US" altLang="ja-JP" sz="2400" dirty="0">
                <a:cs typeface="ヒラギノ角ゴ Pro W6"/>
              </a:rPr>
              <a:t> </a:t>
            </a:r>
            <a:endParaRPr lang="ja-JP" altLang="en-US" sz="2400" dirty="0">
              <a:cs typeface="ヒラギノ角ゴ Pro W6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CBDE3E-65A7-B640-90E6-CE79BBDB5E9E}"/>
              </a:ext>
            </a:extLst>
          </p:cNvPr>
          <p:cNvSpPr txBox="1"/>
          <p:nvPr/>
        </p:nvSpPr>
        <p:spPr>
          <a:xfrm>
            <a:off x="530442" y="2732309"/>
            <a:ext cx="5597370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 err="1"/>
              <a:t>Prosedür</a:t>
            </a:r>
            <a:r>
              <a:rPr lang="en-GB" sz="1600" b="1" dirty="0"/>
              <a:t> </a:t>
            </a:r>
            <a:r>
              <a:rPr lang="en-GB" sz="1600" b="1" dirty="0" err="1"/>
              <a:t>İçeriği</a:t>
            </a:r>
            <a:endParaRPr lang="en-GB" sz="1600" b="1" dirty="0"/>
          </a:p>
          <a:p>
            <a:pPr marL="342900" indent="-342900">
              <a:buAutoNum type="arabicPeriod"/>
            </a:pPr>
            <a:r>
              <a:rPr lang="en-GB" sz="1600" dirty="0"/>
              <a:t>Stok </a:t>
            </a:r>
            <a:r>
              <a:rPr lang="en-GB" sz="1600" dirty="0" err="1"/>
              <a:t>içeriği</a:t>
            </a:r>
            <a:r>
              <a:rPr lang="en-GB" sz="1600" dirty="0"/>
              <a:t> ve </a:t>
            </a:r>
            <a:r>
              <a:rPr lang="en-GB" sz="1600" dirty="0" err="1"/>
              <a:t>adet</a:t>
            </a:r>
            <a:r>
              <a:rPr lang="en-GB" sz="1600" dirty="0"/>
              <a:t> </a:t>
            </a:r>
            <a:r>
              <a:rPr lang="en-GB" sz="1600" dirty="0" err="1"/>
              <a:t>belirleme</a:t>
            </a:r>
            <a:r>
              <a:rPr lang="en-GB" sz="1600" dirty="0"/>
              <a:t> </a:t>
            </a:r>
          </a:p>
          <a:p>
            <a:pPr marL="342900" indent="-342900">
              <a:buAutoNum type="arabicPeriod"/>
            </a:pPr>
            <a:r>
              <a:rPr lang="en-GB" sz="1600" dirty="0" err="1"/>
              <a:t>Satınalma</a:t>
            </a:r>
            <a:r>
              <a:rPr lang="en-GB" sz="1600" dirty="0"/>
              <a:t> </a:t>
            </a:r>
            <a:r>
              <a:rPr lang="en-GB" sz="1600" dirty="0" err="1"/>
              <a:t>İşlemleri</a:t>
            </a:r>
            <a:endParaRPr lang="en-GB" sz="1600" dirty="0"/>
          </a:p>
          <a:p>
            <a:pPr marL="342900" indent="-342900">
              <a:buFontTx/>
              <a:buAutoNum type="arabicPeriod"/>
            </a:pPr>
            <a:r>
              <a:rPr lang="tr-TR" sz="1600" dirty="0"/>
              <a:t>Stok Yeri Seçilmesi ve Depolama Şartları </a:t>
            </a:r>
            <a:endParaRPr lang="en-GB" sz="1600" dirty="0"/>
          </a:p>
          <a:p>
            <a:pPr marL="342900" indent="-342900">
              <a:buFontTx/>
              <a:buAutoNum type="arabicPeriod"/>
            </a:pPr>
            <a:r>
              <a:rPr lang="tr-TR" sz="1600" dirty="0"/>
              <a:t>Dağıtım </a:t>
            </a:r>
            <a:endParaRPr lang="en-GB" sz="1600" dirty="0"/>
          </a:p>
          <a:p>
            <a:pPr marL="342900" indent="-342900">
              <a:buFontTx/>
              <a:buAutoNum type="arabicPeriod"/>
            </a:pPr>
            <a:r>
              <a:rPr lang="en-GB" sz="1600" dirty="0"/>
              <a:t>Son </a:t>
            </a:r>
            <a:r>
              <a:rPr lang="en-GB" sz="1600" dirty="0" err="1"/>
              <a:t>Kullanım</a:t>
            </a:r>
            <a:r>
              <a:rPr lang="en-GB" sz="1600" dirty="0"/>
              <a:t> </a:t>
            </a:r>
            <a:r>
              <a:rPr lang="en-GB" sz="1600" dirty="0" err="1"/>
              <a:t>Tarihi</a:t>
            </a:r>
            <a:r>
              <a:rPr lang="en-GB" sz="1600" dirty="0"/>
              <a:t> &amp; </a:t>
            </a:r>
            <a:r>
              <a:rPr lang="en-GB" sz="1600" dirty="0" err="1"/>
              <a:t>Yenileme</a:t>
            </a:r>
            <a:r>
              <a:rPr lang="en-GB" sz="1600" dirty="0"/>
              <a:t> </a:t>
            </a:r>
            <a:r>
              <a:rPr lang="en-GB" sz="1600" dirty="0" err="1"/>
              <a:t>Yöntemi</a:t>
            </a:r>
            <a:r>
              <a:rPr lang="en-GB" sz="1600" dirty="0"/>
              <a:t> 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7848070-7EE2-9DE4-3186-EF485BC7B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675" y="2307008"/>
            <a:ext cx="4101483" cy="3269453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941B1CF1-17AC-7C02-F20D-AE35DAAAD29C}"/>
              </a:ext>
            </a:extLst>
          </p:cNvPr>
          <p:cNvGrpSpPr/>
          <p:nvPr/>
        </p:nvGrpSpPr>
        <p:grpSpPr>
          <a:xfrm>
            <a:off x="4866553" y="5288552"/>
            <a:ext cx="3975606" cy="312971"/>
            <a:chOff x="604520" y="3236945"/>
            <a:chExt cx="6786880" cy="312971"/>
          </a:xfrm>
        </p:grpSpPr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CF9F8ABB-E280-31D8-9125-6F596ED204CD}"/>
                </a:ext>
              </a:extLst>
            </p:cNvPr>
            <p:cNvSpPr/>
            <p:nvPr/>
          </p:nvSpPr>
          <p:spPr>
            <a:xfrm>
              <a:off x="604520" y="3402484"/>
              <a:ext cx="6786880" cy="147432"/>
            </a:xfrm>
            <a:custGeom>
              <a:avLst/>
              <a:gdLst>
                <a:gd name="connsiteX0" fmla="*/ 0 w 6786880"/>
                <a:gd name="connsiteY0" fmla="*/ 71120 h 147432"/>
                <a:gd name="connsiteX1" fmla="*/ 269240 w 6786880"/>
                <a:gd name="connsiteY1" fmla="*/ 30480 h 147432"/>
                <a:gd name="connsiteX2" fmla="*/ 619760 w 6786880"/>
                <a:gd name="connsiteY2" fmla="*/ 116840 h 147432"/>
                <a:gd name="connsiteX3" fmla="*/ 1082040 w 6786880"/>
                <a:gd name="connsiteY3" fmla="*/ 71120 h 147432"/>
                <a:gd name="connsiteX4" fmla="*/ 1529080 w 6786880"/>
                <a:gd name="connsiteY4" fmla="*/ 147320 h 147432"/>
                <a:gd name="connsiteX5" fmla="*/ 2153920 w 6786880"/>
                <a:gd name="connsiteY5" fmla="*/ 50800 h 147432"/>
                <a:gd name="connsiteX6" fmla="*/ 2677160 w 6786880"/>
                <a:gd name="connsiteY6" fmla="*/ 116840 h 147432"/>
                <a:gd name="connsiteX7" fmla="*/ 3220720 w 6786880"/>
                <a:gd name="connsiteY7" fmla="*/ 35560 h 147432"/>
                <a:gd name="connsiteX8" fmla="*/ 3825240 w 6786880"/>
                <a:gd name="connsiteY8" fmla="*/ 121920 h 147432"/>
                <a:gd name="connsiteX9" fmla="*/ 4439920 w 6786880"/>
                <a:gd name="connsiteY9" fmla="*/ 30480 h 147432"/>
                <a:gd name="connsiteX10" fmla="*/ 5024120 w 6786880"/>
                <a:gd name="connsiteY10" fmla="*/ 101600 h 147432"/>
                <a:gd name="connsiteX11" fmla="*/ 5603240 w 6786880"/>
                <a:gd name="connsiteY11" fmla="*/ 0 h 147432"/>
                <a:gd name="connsiteX12" fmla="*/ 6126480 w 6786880"/>
                <a:gd name="connsiteY12" fmla="*/ 101600 h 147432"/>
                <a:gd name="connsiteX13" fmla="*/ 6563360 w 6786880"/>
                <a:gd name="connsiteY13" fmla="*/ 5080 h 147432"/>
                <a:gd name="connsiteX14" fmla="*/ 6786880 w 6786880"/>
                <a:gd name="connsiteY14" fmla="*/ 81280 h 14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86880" h="147432">
                  <a:moveTo>
                    <a:pt x="0" y="71120"/>
                  </a:moveTo>
                  <a:cubicBezTo>
                    <a:pt x="82973" y="46990"/>
                    <a:pt x="165947" y="22860"/>
                    <a:pt x="269240" y="30480"/>
                  </a:cubicBezTo>
                  <a:cubicBezTo>
                    <a:pt x="372533" y="38100"/>
                    <a:pt x="484293" y="110067"/>
                    <a:pt x="619760" y="116840"/>
                  </a:cubicBezTo>
                  <a:cubicBezTo>
                    <a:pt x="755227" y="123613"/>
                    <a:pt x="930487" y="66040"/>
                    <a:pt x="1082040" y="71120"/>
                  </a:cubicBezTo>
                  <a:cubicBezTo>
                    <a:pt x="1233593" y="76200"/>
                    <a:pt x="1350433" y="150707"/>
                    <a:pt x="1529080" y="147320"/>
                  </a:cubicBezTo>
                  <a:cubicBezTo>
                    <a:pt x="1707727" y="143933"/>
                    <a:pt x="1962573" y="55880"/>
                    <a:pt x="2153920" y="50800"/>
                  </a:cubicBezTo>
                  <a:cubicBezTo>
                    <a:pt x="2345267" y="45720"/>
                    <a:pt x="2499360" y="119380"/>
                    <a:pt x="2677160" y="116840"/>
                  </a:cubicBezTo>
                  <a:cubicBezTo>
                    <a:pt x="2854960" y="114300"/>
                    <a:pt x="3029373" y="34713"/>
                    <a:pt x="3220720" y="35560"/>
                  </a:cubicBezTo>
                  <a:cubicBezTo>
                    <a:pt x="3412067" y="36407"/>
                    <a:pt x="3622040" y="122767"/>
                    <a:pt x="3825240" y="121920"/>
                  </a:cubicBezTo>
                  <a:cubicBezTo>
                    <a:pt x="4028440" y="121073"/>
                    <a:pt x="4240107" y="33867"/>
                    <a:pt x="4439920" y="30480"/>
                  </a:cubicBezTo>
                  <a:cubicBezTo>
                    <a:pt x="4639733" y="27093"/>
                    <a:pt x="4830233" y="106680"/>
                    <a:pt x="5024120" y="101600"/>
                  </a:cubicBezTo>
                  <a:cubicBezTo>
                    <a:pt x="5218007" y="96520"/>
                    <a:pt x="5419513" y="0"/>
                    <a:pt x="5603240" y="0"/>
                  </a:cubicBezTo>
                  <a:cubicBezTo>
                    <a:pt x="5786967" y="0"/>
                    <a:pt x="5966460" y="100753"/>
                    <a:pt x="6126480" y="101600"/>
                  </a:cubicBezTo>
                  <a:cubicBezTo>
                    <a:pt x="6286500" y="102447"/>
                    <a:pt x="6453293" y="8467"/>
                    <a:pt x="6563360" y="5080"/>
                  </a:cubicBezTo>
                  <a:cubicBezTo>
                    <a:pt x="6673427" y="1693"/>
                    <a:pt x="6757247" y="62653"/>
                    <a:pt x="6786880" y="81280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67441E1-53B0-BFB7-BB91-A178C6559B48}"/>
                </a:ext>
              </a:extLst>
            </p:cNvPr>
            <p:cNvSpPr/>
            <p:nvPr/>
          </p:nvSpPr>
          <p:spPr>
            <a:xfrm flipH="1" flipV="1">
              <a:off x="670286" y="3236945"/>
              <a:ext cx="106678" cy="846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54476DD-5BC8-5420-EF7B-A72629C6EAD2}"/>
              </a:ext>
            </a:extLst>
          </p:cNvPr>
          <p:cNvCxnSpPr>
            <a:cxnSpLocks/>
          </p:cNvCxnSpPr>
          <p:nvPr/>
        </p:nvCxnSpPr>
        <p:spPr>
          <a:xfrm flipV="1">
            <a:off x="4866552" y="2396971"/>
            <a:ext cx="0" cy="3128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49A8DD4-8FC0-6D0B-984E-CC3080B1E8F6}"/>
              </a:ext>
            </a:extLst>
          </p:cNvPr>
          <p:cNvCxnSpPr>
            <a:cxnSpLocks/>
          </p:cNvCxnSpPr>
          <p:nvPr/>
        </p:nvCxnSpPr>
        <p:spPr>
          <a:xfrm flipV="1">
            <a:off x="8842158" y="2396971"/>
            <a:ext cx="0" cy="3128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70DFCBE-15F7-467F-E707-58B3091CDFDD}"/>
              </a:ext>
            </a:extLst>
          </p:cNvPr>
          <p:cNvCxnSpPr>
            <a:cxnSpLocks/>
          </p:cNvCxnSpPr>
          <p:nvPr/>
        </p:nvCxnSpPr>
        <p:spPr>
          <a:xfrm flipH="1">
            <a:off x="4866552" y="2396971"/>
            <a:ext cx="397560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8" name="Picture 37">
            <a:extLst>
              <a:ext uri="{FF2B5EF4-FFF2-40B4-BE49-F238E27FC236}">
                <a16:creationId xmlns:a16="http://schemas.microsoft.com/office/drawing/2014/main" id="{6BEBD000-AF62-8D80-2BA7-2E58B26D1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591" y="461303"/>
            <a:ext cx="505791" cy="50579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C59C14-355F-DFFF-DD4B-CA356B91D017}"/>
              </a:ext>
            </a:extLst>
          </p:cNvPr>
          <p:cNvSpPr txBox="1"/>
          <p:nvPr/>
        </p:nvSpPr>
        <p:spPr>
          <a:xfrm rot="20707713">
            <a:off x="5908856" y="4651503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</p:spTree>
    <p:extLst>
      <p:ext uri="{BB962C8B-B14F-4D97-AF65-F5344CB8AC3E}">
        <p14:creationId xmlns:p14="http://schemas.microsoft.com/office/powerpoint/2010/main" val="280036776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4">
            <a:extLst>
              <a:ext uri="{FF2B5EF4-FFF2-40B4-BE49-F238E27FC236}">
                <a16:creationId xmlns:a16="http://schemas.microsoft.com/office/drawing/2014/main" id="{1BDC1074-3D25-6B88-3ED8-619FBFCDE81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3" name="Group 27">
            <a:extLst>
              <a:ext uri="{FF2B5EF4-FFF2-40B4-BE49-F238E27FC236}">
                <a16:creationId xmlns:a16="http://schemas.microsoft.com/office/drawing/2014/main" id="{39551B2D-B4DB-7305-C3F8-4FB0EDB7D35B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B31759EB-CABD-1998-DDC7-4CB152C62CA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BD864518-47E4-0D4C-8270-1AEA6AD2C33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369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Hasar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Tespit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4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A7D0F1AE-E6A5-49F7-7959-388AC3CA170D}"/>
              </a:ext>
            </a:extLst>
          </p:cNvPr>
          <p:cNvSpPr/>
          <p:nvPr/>
        </p:nvSpPr>
        <p:spPr>
          <a:xfrm>
            <a:off x="668474" y="1055238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54DF1D-817B-947A-B954-101D95C7A0AF}"/>
              </a:ext>
            </a:extLst>
          </p:cNvPr>
          <p:cNvSpPr/>
          <p:nvPr/>
        </p:nvSpPr>
        <p:spPr>
          <a:xfrm>
            <a:off x="5753100" y="3332864"/>
            <a:ext cx="438150" cy="28726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24F5017-2F3B-93D9-8AE8-EC009CB6A531}"/>
              </a:ext>
            </a:extLst>
          </p:cNvPr>
          <p:cNvSpPr/>
          <p:nvPr/>
        </p:nvSpPr>
        <p:spPr>
          <a:xfrm>
            <a:off x="7368880" y="3255210"/>
            <a:ext cx="862013" cy="2906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87990C-AD87-C854-8540-97B365064A9A}"/>
              </a:ext>
            </a:extLst>
          </p:cNvPr>
          <p:cNvSpPr/>
          <p:nvPr/>
        </p:nvSpPr>
        <p:spPr>
          <a:xfrm>
            <a:off x="2833419" y="3275161"/>
            <a:ext cx="305217" cy="29547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03BD5A-5BED-FEBA-0CD4-BF35691AE975}"/>
              </a:ext>
            </a:extLst>
          </p:cNvPr>
          <p:cNvSpPr txBox="1"/>
          <p:nvPr/>
        </p:nvSpPr>
        <p:spPr>
          <a:xfrm>
            <a:off x="343159" y="1534728"/>
            <a:ext cx="863805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Üretim</a:t>
            </a:r>
            <a:r>
              <a:rPr lang="en-GB" dirty="0"/>
              <a:t> </a:t>
            </a:r>
            <a:r>
              <a:rPr lang="en-GB" dirty="0" err="1"/>
              <a:t>sürekliliğini</a:t>
            </a:r>
            <a:r>
              <a:rPr lang="en-GB" dirty="0"/>
              <a:t> </a:t>
            </a:r>
            <a:r>
              <a:rPr lang="en-GB" dirty="0" err="1"/>
              <a:t>sağlamak</a:t>
            </a:r>
            <a:r>
              <a:rPr lang="en-GB" dirty="0"/>
              <a:t> </a:t>
            </a:r>
            <a:r>
              <a:rPr lang="en-GB" dirty="0" err="1"/>
              <a:t>için</a:t>
            </a:r>
            <a:r>
              <a:rPr lang="en-GB" dirty="0"/>
              <a:t> </a:t>
            </a:r>
            <a:r>
              <a:rPr lang="en-GB" dirty="0" err="1"/>
              <a:t>deprem</a:t>
            </a:r>
            <a:r>
              <a:rPr lang="en-GB" dirty="0"/>
              <a:t> </a:t>
            </a:r>
            <a:r>
              <a:rPr lang="en-GB" dirty="0" err="1"/>
              <a:t>sonrasında</a:t>
            </a:r>
            <a:r>
              <a:rPr lang="en-GB" dirty="0"/>
              <a:t> </a:t>
            </a: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risklerine</a:t>
            </a:r>
            <a:r>
              <a:rPr lang="en-GB" dirty="0"/>
              <a:t> </a:t>
            </a:r>
            <a:r>
              <a:rPr lang="en-GB" dirty="0" err="1"/>
              <a:t>özgü</a:t>
            </a:r>
            <a:r>
              <a:rPr lang="en-GB" dirty="0"/>
              <a:t> </a:t>
            </a:r>
            <a:r>
              <a:rPr lang="en-GB" dirty="0" err="1"/>
              <a:t>özel</a:t>
            </a:r>
            <a:r>
              <a:rPr lang="en-GB" dirty="0"/>
              <a:t> </a:t>
            </a:r>
            <a:r>
              <a:rPr lang="en-GB" dirty="0" err="1"/>
              <a:t>hasar</a:t>
            </a:r>
            <a:r>
              <a:rPr lang="en-GB" dirty="0"/>
              <a:t> </a:t>
            </a:r>
            <a:r>
              <a:rPr lang="en-GB" dirty="0" err="1"/>
              <a:t>tespit</a:t>
            </a:r>
            <a:r>
              <a:rPr lang="en-GB" dirty="0"/>
              <a:t> </a:t>
            </a:r>
            <a:r>
              <a:rPr lang="en-GB" dirty="0" err="1"/>
              <a:t>prosedürü</a:t>
            </a:r>
            <a:r>
              <a:rPr lang="en-GB" dirty="0"/>
              <a:t> ve </a:t>
            </a:r>
            <a:r>
              <a:rPr lang="en-GB" dirty="0" err="1"/>
              <a:t>onay</a:t>
            </a:r>
            <a:r>
              <a:rPr lang="en-GB" dirty="0"/>
              <a:t> </a:t>
            </a:r>
            <a:r>
              <a:rPr lang="en-GB" dirty="0" err="1"/>
              <a:t>durumları</a:t>
            </a:r>
            <a:r>
              <a:rPr lang="en-GB" dirty="0"/>
              <a:t> </a:t>
            </a:r>
            <a:r>
              <a:rPr lang="en-GB" dirty="0" err="1"/>
              <a:t>belirlenmelidir</a:t>
            </a:r>
            <a:r>
              <a:rPr lang="en-GB" dirty="0"/>
              <a:t>. </a:t>
            </a:r>
            <a:r>
              <a:rPr lang="en-GB" dirty="0" err="1"/>
              <a:t>Prosedür</a:t>
            </a:r>
            <a:r>
              <a:rPr lang="en-GB" dirty="0"/>
              <a:t> </a:t>
            </a:r>
            <a:r>
              <a:rPr lang="en-GB" dirty="0" err="1"/>
              <a:t>içeriği</a:t>
            </a:r>
            <a:r>
              <a:rPr lang="en-GB" dirty="0"/>
              <a:t>: </a:t>
            </a:r>
          </a:p>
          <a:p>
            <a:pPr marL="342900" indent="-342900">
              <a:buAutoNum type="arabicParenR"/>
            </a:pPr>
            <a:r>
              <a:rPr lang="en-GB" sz="1600" dirty="0"/>
              <a:t>Proses ve </a:t>
            </a:r>
            <a:r>
              <a:rPr lang="en-GB" sz="1600" dirty="0" err="1"/>
              <a:t>Ekipman</a:t>
            </a:r>
            <a:r>
              <a:rPr lang="en-GB" sz="1600" dirty="0"/>
              <a:t> </a:t>
            </a:r>
            <a:r>
              <a:rPr lang="en-GB" sz="1600" dirty="0" err="1"/>
              <a:t>Güvenliği</a:t>
            </a:r>
            <a:r>
              <a:rPr lang="en-GB" sz="1600" dirty="0"/>
              <a:t> </a:t>
            </a:r>
          </a:p>
          <a:p>
            <a:pPr marL="342900" indent="-342900">
              <a:buAutoNum type="arabicParenR"/>
            </a:pPr>
            <a:r>
              <a:rPr lang="en-GB" sz="1600" dirty="0" err="1"/>
              <a:t>Üretimin</a:t>
            </a:r>
            <a:r>
              <a:rPr lang="en-GB" sz="1600" dirty="0"/>
              <a:t> </a:t>
            </a:r>
            <a:r>
              <a:rPr lang="en-GB" sz="1600" dirty="0" err="1"/>
              <a:t>güvenli</a:t>
            </a:r>
            <a:r>
              <a:rPr lang="en-GB" sz="1600" dirty="0"/>
              <a:t> ve </a:t>
            </a:r>
            <a:r>
              <a:rPr lang="en-GB" sz="1600" dirty="0" err="1"/>
              <a:t>zamanında</a:t>
            </a:r>
            <a:r>
              <a:rPr lang="en-GB" sz="1600" dirty="0"/>
              <a:t> </a:t>
            </a:r>
            <a:r>
              <a:rPr lang="en-GB" sz="1600" dirty="0" err="1"/>
              <a:t>yeniden</a:t>
            </a:r>
            <a:r>
              <a:rPr lang="en-GB" sz="1600" dirty="0"/>
              <a:t> </a:t>
            </a:r>
            <a:r>
              <a:rPr lang="en-GB" sz="1600" dirty="0" err="1"/>
              <a:t>başlatılması</a:t>
            </a:r>
            <a:r>
              <a:rPr lang="en-GB" sz="1600" dirty="0"/>
              <a:t> </a:t>
            </a:r>
            <a:r>
              <a:rPr lang="en-GB" sz="1600" dirty="0" err="1"/>
              <a:t>için</a:t>
            </a:r>
            <a:r>
              <a:rPr lang="en-GB" sz="1600" dirty="0"/>
              <a:t> </a:t>
            </a:r>
            <a:r>
              <a:rPr lang="en-GB" sz="1600" dirty="0" err="1"/>
              <a:t>onay</a:t>
            </a:r>
            <a:r>
              <a:rPr lang="en-GB" sz="1600" dirty="0"/>
              <a:t> </a:t>
            </a:r>
            <a:r>
              <a:rPr lang="en-GB" sz="1600" dirty="0" err="1"/>
              <a:t>içeriğini</a:t>
            </a:r>
            <a:r>
              <a:rPr lang="en-GB" sz="1600" dirty="0"/>
              <a:t> ve </a:t>
            </a:r>
            <a:r>
              <a:rPr lang="en-GB" sz="1600" dirty="0" err="1"/>
              <a:t>süre</a:t>
            </a:r>
            <a:r>
              <a:rPr lang="en-GB" sz="1600" dirty="0"/>
              <a:t> </a:t>
            </a:r>
            <a:r>
              <a:rPr lang="en-GB" sz="1600" dirty="0" err="1"/>
              <a:t>gereksinimini</a:t>
            </a:r>
            <a:endParaRPr lang="en-GB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0D4B9B-009F-4AD3-6EC8-E6A6C96584F0}"/>
              </a:ext>
            </a:extLst>
          </p:cNvPr>
          <p:cNvSpPr txBox="1"/>
          <p:nvPr/>
        </p:nvSpPr>
        <p:spPr>
          <a:xfrm>
            <a:off x="1124267" y="1093518"/>
            <a:ext cx="4668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Deprem </a:t>
            </a:r>
            <a:r>
              <a:rPr lang="en-GB" b="1" dirty="0" err="1"/>
              <a:t>Sonrası</a:t>
            </a:r>
            <a:r>
              <a:rPr lang="en-GB" b="1" dirty="0"/>
              <a:t> </a:t>
            </a:r>
            <a:r>
              <a:rPr lang="en-GB" b="1" dirty="0" err="1"/>
              <a:t>Hasar</a:t>
            </a:r>
            <a:r>
              <a:rPr lang="en-GB" b="1" dirty="0"/>
              <a:t> </a:t>
            </a:r>
            <a:r>
              <a:rPr lang="en-GB" b="1" dirty="0" err="1"/>
              <a:t>Tespit</a:t>
            </a:r>
            <a:r>
              <a:rPr lang="en-GB" b="1" dirty="0"/>
              <a:t> </a:t>
            </a:r>
            <a:r>
              <a:rPr lang="en-GB" b="1" dirty="0" err="1"/>
              <a:t>Prosedürü</a:t>
            </a:r>
            <a:r>
              <a:rPr lang="en-GB" b="1" dirty="0"/>
              <a:t> </a:t>
            </a:r>
            <a:endParaRPr lang="tr-TR" b="1" dirty="0"/>
          </a:p>
        </p:txBody>
      </p:sp>
      <p:pic>
        <p:nvPicPr>
          <p:cNvPr id="8" name="Picture 2" descr="Do not drop Icon in iOS7 Minimal Icons">
            <a:extLst>
              <a:ext uri="{FF2B5EF4-FFF2-40B4-BE49-F238E27FC236}">
                <a16:creationId xmlns:a16="http://schemas.microsoft.com/office/drawing/2014/main" id="{3F6844CA-1B7B-C7EC-F4DA-4A8028328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3" y="510688"/>
            <a:ext cx="449802" cy="44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307ED1-85CF-3483-1A36-AE7370B21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910" y="3083934"/>
            <a:ext cx="5885274" cy="32618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60F5AB-7C87-63FF-5D81-0036DEAEDE55}"/>
              </a:ext>
            </a:extLst>
          </p:cNvPr>
          <p:cNvSpPr txBox="1"/>
          <p:nvPr/>
        </p:nvSpPr>
        <p:spPr>
          <a:xfrm rot="20707713">
            <a:off x="3641430" y="4309602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</p:spTree>
    <p:extLst>
      <p:ext uri="{BB962C8B-B14F-4D97-AF65-F5344CB8AC3E}">
        <p14:creationId xmlns:p14="http://schemas.microsoft.com/office/powerpoint/2010/main" val="185695751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F9E817-0560-1411-C4D8-2C7E678075CE}"/>
              </a:ext>
            </a:extLst>
          </p:cNvPr>
          <p:cNvSpPr txBox="1"/>
          <p:nvPr/>
        </p:nvSpPr>
        <p:spPr>
          <a:xfrm>
            <a:off x="106949" y="1491447"/>
            <a:ext cx="84206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ekipmanların</a:t>
            </a:r>
            <a:r>
              <a:rPr lang="en-GB" dirty="0"/>
              <a:t> </a:t>
            </a:r>
            <a:r>
              <a:rPr lang="en-GB" dirty="0" err="1"/>
              <a:t>haritası</a:t>
            </a:r>
            <a:r>
              <a:rPr lang="en-GB" dirty="0"/>
              <a:t> </a:t>
            </a:r>
            <a:r>
              <a:rPr lang="en-GB" dirty="0" err="1"/>
              <a:t>çıkarılmalıdır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CCD559-E9CA-A6AE-80C7-E739207D4DF7}"/>
              </a:ext>
            </a:extLst>
          </p:cNvPr>
          <p:cNvSpPr txBox="1"/>
          <p:nvPr/>
        </p:nvSpPr>
        <p:spPr>
          <a:xfrm>
            <a:off x="751523" y="4992681"/>
            <a:ext cx="7927759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/>
              <a:t>Onay </a:t>
            </a:r>
            <a:r>
              <a:rPr lang="en-GB" sz="1600" dirty="0" err="1"/>
              <a:t>Akışı</a:t>
            </a:r>
            <a:r>
              <a:rPr lang="en-GB" sz="1600" dirty="0"/>
              <a:t> </a:t>
            </a:r>
            <a:r>
              <a:rPr lang="en-GB" sz="1600" dirty="0" err="1"/>
              <a:t>Şunları</a:t>
            </a:r>
            <a:r>
              <a:rPr lang="en-GB" sz="1600" dirty="0"/>
              <a:t> </a:t>
            </a:r>
            <a:r>
              <a:rPr lang="en-GB" sz="1600" dirty="0" err="1"/>
              <a:t>içermelidir</a:t>
            </a:r>
            <a:r>
              <a:rPr lang="en-GB" sz="1600" dirty="0"/>
              <a:t>: </a:t>
            </a:r>
          </a:p>
          <a:p>
            <a:r>
              <a:rPr lang="en-GB" sz="1600" dirty="0"/>
              <a:t>1- Hangi </a:t>
            </a:r>
            <a:r>
              <a:rPr lang="en-GB" sz="1600" dirty="0" err="1"/>
              <a:t>durumda</a:t>
            </a:r>
            <a:r>
              <a:rPr lang="en-GB" sz="1600" dirty="0"/>
              <a:t> </a:t>
            </a:r>
            <a:r>
              <a:rPr lang="en-GB" sz="1600" dirty="0" err="1"/>
              <a:t>kim</a:t>
            </a:r>
            <a:r>
              <a:rPr lang="en-GB" sz="1600" dirty="0"/>
              <a:t> </a:t>
            </a:r>
            <a:r>
              <a:rPr lang="en-GB" sz="1600" dirty="0" err="1"/>
              <a:t>nasıl</a:t>
            </a:r>
            <a:r>
              <a:rPr lang="en-GB" sz="1600" dirty="0"/>
              <a:t> </a:t>
            </a:r>
            <a:r>
              <a:rPr lang="en-GB" sz="1600" dirty="0" err="1"/>
              <a:t>koordine</a:t>
            </a:r>
            <a:r>
              <a:rPr lang="en-GB" sz="1600" dirty="0"/>
              <a:t> </a:t>
            </a:r>
            <a:r>
              <a:rPr lang="en-GB" sz="1600" dirty="0" err="1"/>
              <a:t>olur</a:t>
            </a:r>
            <a:endParaRPr lang="en-GB" sz="1600" dirty="0"/>
          </a:p>
          <a:p>
            <a:r>
              <a:rPr lang="en-GB" sz="1600" dirty="0"/>
              <a:t>2- </a:t>
            </a:r>
            <a:r>
              <a:rPr lang="en-GB" sz="1600" dirty="0" err="1"/>
              <a:t>Aksiyon</a:t>
            </a:r>
            <a:r>
              <a:rPr lang="en-GB" sz="1600" dirty="0"/>
              <a:t> alma </a:t>
            </a:r>
            <a:r>
              <a:rPr lang="en-GB" sz="1600" dirty="0" err="1"/>
              <a:t>onayları</a:t>
            </a:r>
            <a:r>
              <a:rPr lang="en-GB" sz="1600" dirty="0"/>
              <a:t> </a:t>
            </a:r>
            <a:r>
              <a:rPr lang="en-GB" sz="1600" dirty="0" err="1"/>
              <a:t>kimlerdir</a:t>
            </a:r>
            <a:endParaRPr lang="en-GB" sz="1600" dirty="0"/>
          </a:p>
          <a:p>
            <a:r>
              <a:rPr lang="en-GB" sz="1600" dirty="0"/>
              <a:t>3- Bilgi </a:t>
            </a:r>
            <a:r>
              <a:rPr lang="en-GB" sz="1600" dirty="0" err="1"/>
              <a:t>Paylaşım</a:t>
            </a:r>
            <a:r>
              <a:rPr lang="en-GB" sz="1600" dirty="0"/>
              <a:t> </a:t>
            </a:r>
            <a:r>
              <a:rPr lang="en-GB" sz="1600" dirty="0" err="1"/>
              <a:t>Metodu</a:t>
            </a:r>
            <a:r>
              <a:rPr lang="en-GB" sz="1600" dirty="0"/>
              <a:t> </a:t>
            </a:r>
            <a:r>
              <a:rPr lang="en-GB" sz="1600" dirty="0" err="1"/>
              <a:t>nasıl</a:t>
            </a:r>
            <a:r>
              <a:rPr lang="en-GB" sz="1600" dirty="0"/>
              <a:t> </a:t>
            </a:r>
            <a:r>
              <a:rPr lang="en-GB" sz="1600" dirty="0" err="1"/>
              <a:t>olmalıdır</a:t>
            </a:r>
            <a:r>
              <a:rPr lang="en-GB" sz="1600" dirty="0"/>
              <a:t> </a:t>
            </a:r>
          </a:p>
          <a:p>
            <a:r>
              <a:rPr lang="en-GB" sz="1600" dirty="0"/>
              <a:t>4- </a:t>
            </a:r>
            <a:r>
              <a:rPr lang="en-GB" sz="1600" dirty="0" err="1"/>
              <a:t>Üretim</a:t>
            </a:r>
            <a:r>
              <a:rPr lang="en-GB" sz="1600" dirty="0"/>
              <a:t> </a:t>
            </a:r>
            <a:r>
              <a:rPr lang="en-GB" sz="1600" dirty="0" err="1"/>
              <a:t>Amirleri</a:t>
            </a:r>
            <a:r>
              <a:rPr lang="en-GB" sz="1600" dirty="0"/>
              <a:t> </a:t>
            </a:r>
            <a:r>
              <a:rPr lang="en-GB" sz="1600" dirty="0" err="1"/>
              <a:t>ile</a:t>
            </a:r>
            <a:r>
              <a:rPr lang="en-GB" sz="1600" dirty="0"/>
              <a:t> </a:t>
            </a:r>
            <a:r>
              <a:rPr lang="en-GB" sz="1600" dirty="0" err="1"/>
              <a:t>birlikte</a:t>
            </a:r>
            <a:r>
              <a:rPr lang="en-GB" sz="1600" dirty="0"/>
              <a:t> </a:t>
            </a:r>
            <a:r>
              <a:rPr lang="en-GB" sz="1600" dirty="0" err="1"/>
              <a:t>üretime</a:t>
            </a:r>
            <a:r>
              <a:rPr lang="en-GB" sz="1600" dirty="0"/>
              <a:t> </a:t>
            </a:r>
            <a:r>
              <a:rPr lang="en-GB" sz="1600" dirty="0" err="1"/>
              <a:t>yeniden</a:t>
            </a:r>
            <a:r>
              <a:rPr lang="en-GB" sz="1600" dirty="0"/>
              <a:t> </a:t>
            </a:r>
            <a:r>
              <a:rPr lang="en-GB" sz="1600" dirty="0" err="1"/>
              <a:t>başlama</a:t>
            </a:r>
            <a:r>
              <a:rPr lang="en-GB" sz="1600" dirty="0"/>
              <a:t> </a:t>
            </a:r>
            <a:r>
              <a:rPr lang="en-GB" sz="1600" dirty="0" err="1"/>
              <a:t>kararı</a:t>
            </a:r>
            <a:r>
              <a:rPr lang="en-GB" sz="1600" dirty="0"/>
              <a:t> </a:t>
            </a:r>
            <a:r>
              <a:rPr lang="en-GB" sz="1600" dirty="0" err="1"/>
              <a:t>verilmelidir</a:t>
            </a:r>
            <a:endParaRPr lang="en-GB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208722-9755-AF41-337C-44598DA1A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254" y="1930684"/>
            <a:ext cx="3007759" cy="21573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BB03BE-A83C-6F97-9008-FB446E770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876" y="3501514"/>
            <a:ext cx="4297218" cy="2774547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AF690003-EF21-1FC0-6FFD-3F071D8373B7}"/>
              </a:ext>
            </a:extLst>
          </p:cNvPr>
          <p:cNvSpPr/>
          <p:nvPr/>
        </p:nvSpPr>
        <p:spPr>
          <a:xfrm>
            <a:off x="634972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EE7832-4603-22C5-A343-34E185433027}"/>
              </a:ext>
            </a:extLst>
          </p:cNvPr>
          <p:cNvSpPr txBox="1"/>
          <p:nvPr/>
        </p:nvSpPr>
        <p:spPr>
          <a:xfrm>
            <a:off x="1066972" y="1029660"/>
            <a:ext cx="4437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Hasar</a:t>
            </a:r>
            <a:r>
              <a:rPr lang="en-GB" b="1" dirty="0"/>
              <a:t> </a:t>
            </a:r>
            <a:r>
              <a:rPr lang="en-GB" b="1" dirty="0" err="1"/>
              <a:t>Tespit</a:t>
            </a:r>
            <a:r>
              <a:rPr lang="en-GB" b="1" dirty="0"/>
              <a:t> – </a:t>
            </a:r>
            <a:r>
              <a:rPr lang="en-GB" b="1" dirty="0" err="1"/>
              <a:t>Kritik</a:t>
            </a:r>
            <a:r>
              <a:rPr lang="en-GB" b="1" dirty="0"/>
              <a:t> </a:t>
            </a:r>
            <a:r>
              <a:rPr lang="en-GB" b="1" dirty="0" err="1"/>
              <a:t>Ekipman</a:t>
            </a:r>
            <a:r>
              <a:rPr lang="en-GB" b="1" dirty="0"/>
              <a:t> </a:t>
            </a:r>
            <a:r>
              <a:rPr lang="en-GB" b="1" dirty="0" err="1"/>
              <a:t>Listeleri</a:t>
            </a:r>
            <a:r>
              <a:rPr lang="en-GB" b="1" dirty="0"/>
              <a:t> </a:t>
            </a:r>
            <a:endParaRPr lang="tr-TR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D1B4E8-3C4C-F326-EAA4-61360886A220}"/>
              </a:ext>
            </a:extLst>
          </p:cNvPr>
          <p:cNvSpPr txBox="1"/>
          <p:nvPr/>
        </p:nvSpPr>
        <p:spPr>
          <a:xfrm>
            <a:off x="106949" y="4283193"/>
            <a:ext cx="884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2)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ekipmanların</a:t>
            </a:r>
            <a:r>
              <a:rPr lang="en-GB" dirty="0"/>
              <a:t> </a:t>
            </a:r>
            <a:r>
              <a:rPr lang="en-GB" dirty="0" err="1"/>
              <a:t>deprem</a:t>
            </a:r>
            <a:r>
              <a:rPr lang="en-GB" dirty="0"/>
              <a:t> </a:t>
            </a:r>
            <a:r>
              <a:rPr lang="en-GB" dirty="0" err="1"/>
              <a:t>sonrası</a:t>
            </a:r>
            <a:r>
              <a:rPr lang="en-GB" dirty="0"/>
              <a:t> </a:t>
            </a:r>
            <a:r>
              <a:rPr lang="en-GB" dirty="0" err="1"/>
              <a:t>kontrolü</a:t>
            </a:r>
            <a:r>
              <a:rPr lang="en-GB" dirty="0"/>
              <a:t> ve </a:t>
            </a:r>
            <a:r>
              <a:rPr lang="en-GB" dirty="0" err="1"/>
              <a:t>kullanımı</a:t>
            </a:r>
            <a:r>
              <a:rPr lang="en-GB" dirty="0"/>
              <a:t> </a:t>
            </a:r>
            <a:r>
              <a:rPr lang="en-GB" dirty="0" err="1"/>
              <a:t>için</a:t>
            </a:r>
            <a:r>
              <a:rPr lang="en-GB" dirty="0"/>
              <a:t> </a:t>
            </a:r>
            <a:r>
              <a:rPr lang="en-GB" dirty="0" err="1"/>
              <a:t>onay</a:t>
            </a:r>
            <a:r>
              <a:rPr lang="en-GB" dirty="0"/>
              <a:t> </a:t>
            </a:r>
            <a:r>
              <a:rPr lang="en-GB" dirty="0" err="1"/>
              <a:t>akışları</a:t>
            </a:r>
            <a:r>
              <a:rPr lang="en-GB" dirty="0"/>
              <a:t> </a:t>
            </a:r>
            <a:r>
              <a:rPr lang="en-GB" dirty="0" err="1"/>
              <a:t>tanımlanmalıdır</a:t>
            </a:r>
            <a:r>
              <a:rPr lang="en-GB" dirty="0"/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4D6324F-821F-3F4A-331A-7A1EF6D557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297"/>
          <a:stretch/>
        </p:blipFill>
        <p:spPr>
          <a:xfrm>
            <a:off x="3882013" y="2199334"/>
            <a:ext cx="4867954" cy="1710850"/>
          </a:xfrm>
          <a:prstGeom prst="rect">
            <a:avLst/>
          </a:prstGeom>
        </p:spPr>
      </p:pic>
      <p:sp>
        <p:nvSpPr>
          <p:cNvPr id="16" name="タイトル 4">
            <a:extLst>
              <a:ext uri="{FF2B5EF4-FFF2-40B4-BE49-F238E27FC236}">
                <a16:creationId xmlns:a16="http://schemas.microsoft.com/office/drawing/2014/main" id="{80E875EF-E541-88A0-F679-9C289BEEAAB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17" name="Group 27">
            <a:extLst>
              <a:ext uri="{FF2B5EF4-FFF2-40B4-BE49-F238E27FC236}">
                <a16:creationId xmlns:a16="http://schemas.microsoft.com/office/drawing/2014/main" id="{07EB4E72-B59E-ED78-45BF-D36D64FE2028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22EE7FF9-1F21-56CE-8B3B-66435D2409E6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9" name="タイトル 4">
              <a:extLst>
                <a:ext uri="{FF2B5EF4-FFF2-40B4-BE49-F238E27FC236}">
                  <a16:creationId xmlns:a16="http://schemas.microsoft.com/office/drawing/2014/main" id="{D9CC3271-204A-605D-7D3C-84563D07461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369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Hasar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Tespit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4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20" name="Picture 2" descr="Do not drop Icon in iOS7 Minimal Icons">
            <a:extLst>
              <a:ext uri="{FF2B5EF4-FFF2-40B4-BE49-F238E27FC236}">
                <a16:creationId xmlns:a16="http://schemas.microsoft.com/office/drawing/2014/main" id="{4075C3DB-D582-EAD0-E299-28CC2FB52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3" y="428993"/>
            <a:ext cx="449802" cy="44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35156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DB1B59-B9FA-5756-CE89-A43C6B28DF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1"/>
          <a:stretch/>
        </p:blipFill>
        <p:spPr>
          <a:xfrm>
            <a:off x="2094612" y="2284723"/>
            <a:ext cx="6359174" cy="37544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8F186E-BD7E-F0C1-F5ED-AFA83B125950}"/>
              </a:ext>
            </a:extLst>
          </p:cNvPr>
          <p:cNvSpPr txBox="1"/>
          <p:nvPr/>
        </p:nvSpPr>
        <p:spPr>
          <a:xfrm>
            <a:off x="850972" y="1518692"/>
            <a:ext cx="84206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3) </a:t>
            </a: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ekipmanlara</a:t>
            </a:r>
            <a:r>
              <a:rPr lang="en-GB" dirty="0"/>
              <a:t> </a:t>
            </a:r>
            <a:r>
              <a:rPr lang="en-GB" dirty="0" err="1"/>
              <a:t>özgü</a:t>
            </a:r>
            <a:r>
              <a:rPr lang="en-GB" dirty="0"/>
              <a:t> </a:t>
            </a:r>
            <a:r>
              <a:rPr lang="en-GB" b="1" dirty="0" err="1"/>
              <a:t>Kontrol</a:t>
            </a:r>
            <a:r>
              <a:rPr lang="en-GB" b="1" dirty="0"/>
              <a:t> Listesi </a:t>
            </a:r>
            <a:r>
              <a:rPr lang="en-GB" dirty="0" err="1"/>
              <a:t>çıkarılmalı</a:t>
            </a:r>
            <a:r>
              <a:rPr lang="en-GB" dirty="0"/>
              <a:t>,</a:t>
            </a:r>
          </a:p>
          <a:p>
            <a:r>
              <a:rPr lang="en-GB" dirty="0"/>
              <a:t>4) Her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b="1" dirty="0" err="1"/>
              <a:t>kritik</a:t>
            </a:r>
            <a:r>
              <a:rPr lang="en-GB" b="1" dirty="0"/>
              <a:t> </a:t>
            </a:r>
            <a:r>
              <a:rPr lang="en-GB" b="1" dirty="0" err="1"/>
              <a:t>ekipmanın</a:t>
            </a:r>
            <a:r>
              <a:rPr lang="en-GB" b="1" dirty="0"/>
              <a:t> </a:t>
            </a:r>
            <a:r>
              <a:rPr lang="en-GB" b="1" dirty="0" err="1"/>
              <a:t>hedef</a:t>
            </a:r>
            <a:r>
              <a:rPr lang="en-GB" b="1" dirty="0"/>
              <a:t> </a:t>
            </a:r>
            <a:r>
              <a:rPr lang="en-GB" b="1" dirty="0" err="1"/>
              <a:t>kontrol</a:t>
            </a:r>
            <a:r>
              <a:rPr lang="en-GB" b="1" dirty="0"/>
              <a:t> </a:t>
            </a:r>
            <a:r>
              <a:rPr lang="en-GB" b="1" dirty="0" err="1"/>
              <a:t>süresi</a:t>
            </a:r>
            <a:r>
              <a:rPr lang="en-GB" b="1" dirty="0"/>
              <a:t> </a:t>
            </a:r>
            <a:r>
              <a:rPr lang="en-GB" dirty="0" err="1"/>
              <a:t>tanımlanmalıdır</a:t>
            </a:r>
            <a:r>
              <a:rPr lang="en-GB" dirty="0"/>
              <a:t>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3573EDE-56E5-53DF-AFEE-0B3899338BE4}"/>
              </a:ext>
            </a:extLst>
          </p:cNvPr>
          <p:cNvSpPr/>
          <p:nvPr/>
        </p:nvSpPr>
        <p:spPr>
          <a:xfrm>
            <a:off x="634972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8918E1-8C8B-54F2-CA38-D194DD09FE8D}"/>
              </a:ext>
            </a:extLst>
          </p:cNvPr>
          <p:cNvSpPr txBox="1"/>
          <p:nvPr/>
        </p:nvSpPr>
        <p:spPr>
          <a:xfrm>
            <a:off x="1066972" y="1029660"/>
            <a:ext cx="5322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Hasar</a:t>
            </a:r>
            <a:r>
              <a:rPr lang="en-GB" b="1" dirty="0"/>
              <a:t> </a:t>
            </a:r>
            <a:r>
              <a:rPr lang="en-GB" b="1" dirty="0" err="1"/>
              <a:t>Tespit</a:t>
            </a:r>
            <a:r>
              <a:rPr lang="en-GB" b="1" dirty="0"/>
              <a:t> – </a:t>
            </a:r>
            <a:r>
              <a:rPr lang="en-GB" b="1" dirty="0" err="1"/>
              <a:t>Kritik</a:t>
            </a:r>
            <a:r>
              <a:rPr lang="en-GB" b="1" dirty="0"/>
              <a:t> </a:t>
            </a:r>
            <a:r>
              <a:rPr lang="en-GB" b="1" dirty="0" err="1"/>
              <a:t>Ekipman</a:t>
            </a:r>
            <a:r>
              <a:rPr lang="en-GB" b="1" dirty="0"/>
              <a:t> </a:t>
            </a:r>
            <a:r>
              <a:rPr lang="en-GB" b="1" dirty="0" err="1"/>
              <a:t>Kontrol</a:t>
            </a:r>
            <a:r>
              <a:rPr lang="en-GB" b="1" dirty="0"/>
              <a:t> </a:t>
            </a:r>
            <a:r>
              <a:rPr lang="en-GB" b="1" dirty="0" err="1"/>
              <a:t>Listeleri</a:t>
            </a:r>
            <a:r>
              <a:rPr lang="en-GB" b="1" dirty="0"/>
              <a:t> </a:t>
            </a:r>
            <a:endParaRPr lang="tr-TR" b="1" dirty="0"/>
          </a:p>
        </p:txBody>
      </p:sp>
      <p:sp>
        <p:nvSpPr>
          <p:cNvPr id="9" name="タイトル 4">
            <a:extLst>
              <a:ext uri="{FF2B5EF4-FFF2-40B4-BE49-F238E27FC236}">
                <a16:creationId xmlns:a16="http://schemas.microsoft.com/office/drawing/2014/main" id="{2A4A607E-7A2E-2BDB-38D3-5C05356D7645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10" name="Group 27">
            <a:extLst>
              <a:ext uri="{FF2B5EF4-FFF2-40B4-BE49-F238E27FC236}">
                <a16:creationId xmlns:a16="http://schemas.microsoft.com/office/drawing/2014/main" id="{03E5757F-DE6F-1113-EE4D-4CFD58A2776B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56B5F492-9C2B-E048-187C-79351C6FE990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タイトル 4">
              <a:extLst>
                <a:ext uri="{FF2B5EF4-FFF2-40B4-BE49-F238E27FC236}">
                  <a16:creationId xmlns:a16="http://schemas.microsoft.com/office/drawing/2014/main" id="{34E13DD4-0178-2C10-8805-B819971A4E5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369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Hasar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Tespit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4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3" name="Picture 2" descr="Do not drop Icon in iOS7 Minimal Icons">
            <a:extLst>
              <a:ext uri="{FF2B5EF4-FFF2-40B4-BE49-F238E27FC236}">
                <a16:creationId xmlns:a16="http://schemas.microsoft.com/office/drawing/2014/main" id="{977518CC-B183-AE1F-3787-84C41FDF6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05" y="473473"/>
            <a:ext cx="449802" cy="44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1402EB6-A861-28E0-8DA8-E26E10FAD131}"/>
              </a:ext>
            </a:extLst>
          </p:cNvPr>
          <p:cNvSpPr txBox="1"/>
          <p:nvPr/>
        </p:nvSpPr>
        <p:spPr>
          <a:xfrm rot="20707713">
            <a:off x="4025840" y="3585853"/>
            <a:ext cx="2327881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ÖRNEKTİR</a:t>
            </a:r>
          </a:p>
        </p:txBody>
      </p:sp>
    </p:spTree>
    <p:extLst>
      <p:ext uri="{BB962C8B-B14F-4D97-AF65-F5344CB8AC3E}">
        <p14:creationId xmlns:p14="http://schemas.microsoft.com/office/powerpoint/2010/main" val="327995534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F9E817-0560-1411-C4D8-2C7E678075CE}"/>
              </a:ext>
            </a:extLst>
          </p:cNvPr>
          <p:cNvSpPr txBox="1"/>
          <p:nvPr/>
        </p:nvSpPr>
        <p:spPr>
          <a:xfrm>
            <a:off x="874254" y="1471284"/>
            <a:ext cx="842066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dirty="0" err="1"/>
              <a:t>Fabrika</a:t>
            </a:r>
            <a:r>
              <a:rPr lang="en-GB" dirty="0"/>
              <a:t>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dirty="0" err="1"/>
              <a:t>üretim</a:t>
            </a:r>
            <a:r>
              <a:rPr lang="en-GB" dirty="0"/>
              <a:t> </a:t>
            </a:r>
            <a:r>
              <a:rPr lang="en-GB" dirty="0" err="1"/>
              <a:t>devamlılığı</a:t>
            </a:r>
            <a:r>
              <a:rPr lang="en-GB" dirty="0"/>
              <a:t> </a:t>
            </a:r>
            <a:r>
              <a:rPr lang="en-GB" dirty="0" err="1"/>
              <a:t>için</a:t>
            </a:r>
            <a:r>
              <a:rPr lang="en-GB" dirty="0"/>
              <a:t>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malzemeler</a:t>
            </a:r>
            <a:r>
              <a:rPr lang="en-GB" dirty="0"/>
              <a:t> </a:t>
            </a:r>
            <a:r>
              <a:rPr lang="en-GB" dirty="0" err="1"/>
              <a:t>belirlenmelidir</a:t>
            </a:r>
            <a:endParaRPr lang="en-GB" dirty="0"/>
          </a:p>
          <a:p>
            <a:pPr marL="342900" indent="-342900">
              <a:buAutoNum type="arabicParenR"/>
            </a:pPr>
            <a:r>
              <a:rPr lang="en-GB" dirty="0" err="1"/>
              <a:t>Malzemelerin</a:t>
            </a:r>
            <a:r>
              <a:rPr lang="en-GB" dirty="0"/>
              <a:t> </a:t>
            </a:r>
            <a:r>
              <a:rPr lang="en-GB" dirty="0" err="1"/>
              <a:t>deprem</a:t>
            </a:r>
            <a:r>
              <a:rPr lang="en-GB" dirty="0"/>
              <a:t> </a:t>
            </a:r>
            <a:r>
              <a:rPr lang="en-GB" dirty="0" err="1"/>
              <a:t>sonrası</a:t>
            </a:r>
            <a:r>
              <a:rPr lang="en-GB" dirty="0"/>
              <a:t> </a:t>
            </a:r>
            <a:r>
              <a:rPr lang="en-GB" dirty="0" err="1"/>
              <a:t>hasar</a:t>
            </a:r>
            <a:r>
              <a:rPr lang="en-GB" dirty="0"/>
              <a:t> </a:t>
            </a:r>
            <a:r>
              <a:rPr lang="en-GB" dirty="0" err="1"/>
              <a:t>tespitini</a:t>
            </a:r>
            <a:r>
              <a:rPr lang="en-GB" dirty="0"/>
              <a:t> </a:t>
            </a:r>
            <a:r>
              <a:rPr lang="en-GB" dirty="0" err="1"/>
              <a:t>yapacak</a:t>
            </a:r>
            <a:r>
              <a:rPr lang="en-GB" dirty="0"/>
              <a:t> </a:t>
            </a:r>
            <a:r>
              <a:rPr lang="en-GB" dirty="0" err="1"/>
              <a:t>ekip</a:t>
            </a:r>
            <a:r>
              <a:rPr lang="en-GB" dirty="0"/>
              <a:t> </a:t>
            </a:r>
            <a:r>
              <a:rPr lang="en-GB" dirty="0" err="1"/>
              <a:t>belirlenmelidir</a:t>
            </a:r>
            <a:endParaRPr lang="en-GB" dirty="0"/>
          </a:p>
          <a:p>
            <a:pPr marL="342900" indent="-342900">
              <a:buAutoNum type="arabicParenR"/>
            </a:pPr>
            <a:r>
              <a:rPr lang="en-GB" dirty="0" err="1"/>
              <a:t>Malzemelerin</a:t>
            </a:r>
            <a:r>
              <a:rPr lang="en-GB" dirty="0"/>
              <a:t> </a:t>
            </a:r>
            <a:r>
              <a:rPr lang="en-GB" dirty="0" err="1"/>
              <a:t>kritik</a:t>
            </a:r>
            <a:r>
              <a:rPr lang="en-GB" dirty="0"/>
              <a:t> </a:t>
            </a:r>
            <a:r>
              <a:rPr lang="en-GB" dirty="0" err="1"/>
              <a:t>ekipman</a:t>
            </a:r>
            <a:r>
              <a:rPr lang="en-GB" dirty="0"/>
              <a:t> </a:t>
            </a:r>
            <a:r>
              <a:rPr lang="en-GB" dirty="0" err="1"/>
              <a:t>seviyeleri</a:t>
            </a:r>
            <a:r>
              <a:rPr lang="en-GB" dirty="0"/>
              <a:t> </a:t>
            </a:r>
            <a:r>
              <a:rPr lang="en-GB" dirty="0" err="1"/>
              <a:t>belirlenmiş</a:t>
            </a:r>
            <a:r>
              <a:rPr lang="en-GB" dirty="0"/>
              <a:t> </a:t>
            </a:r>
            <a:r>
              <a:rPr lang="en-GB" dirty="0" err="1"/>
              <a:t>olmalıdır</a:t>
            </a:r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F690003-EF21-1FC0-6FFD-3F071D8373B7}"/>
              </a:ext>
            </a:extLst>
          </p:cNvPr>
          <p:cNvSpPr/>
          <p:nvPr/>
        </p:nvSpPr>
        <p:spPr>
          <a:xfrm>
            <a:off x="634972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EE7832-4603-22C5-A343-34E185433027}"/>
              </a:ext>
            </a:extLst>
          </p:cNvPr>
          <p:cNvSpPr txBox="1"/>
          <p:nvPr/>
        </p:nvSpPr>
        <p:spPr>
          <a:xfrm>
            <a:off x="1066972" y="1029660"/>
            <a:ext cx="4566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Hasar</a:t>
            </a:r>
            <a:r>
              <a:rPr lang="en-GB" b="1" dirty="0"/>
              <a:t> </a:t>
            </a:r>
            <a:r>
              <a:rPr lang="en-GB" b="1" dirty="0" err="1"/>
              <a:t>Tespit</a:t>
            </a:r>
            <a:r>
              <a:rPr lang="en-GB" b="1" dirty="0"/>
              <a:t> – </a:t>
            </a:r>
            <a:r>
              <a:rPr lang="en-GB" b="1" dirty="0" err="1"/>
              <a:t>Kritik</a:t>
            </a:r>
            <a:r>
              <a:rPr lang="en-GB" b="1" dirty="0"/>
              <a:t> </a:t>
            </a:r>
            <a:r>
              <a:rPr lang="en-GB" b="1" dirty="0" err="1"/>
              <a:t>Üretim</a:t>
            </a:r>
            <a:r>
              <a:rPr lang="en-GB" b="1" dirty="0"/>
              <a:t> </a:t>
            </a:r>
            <a:r>
              <a:rPr lang="en-GB" b="1" dirty="0" err="1"/>
              <a:t>Malzemeleri</a:t>
            </a:r>
            <a:endParaRPr lang="tr-TR" b="1" dirty="0"/>
          </a:p>
        </p:txBody>
      </p:sp>
      <p:sp>
        <p:nvSpPr>
          <p:cNvPr id="3" name="タイトル 4">
            <a:extLst>
              <a:ext uri="{FF2B5EF4-FFF2-40B4-BE49-F238E27FC236}">
                <a16:creationId xmlns:a16="http://schemas.microsoft.com/office/drawing/2014/main" id="{4719B857-F199-6639-AB97-797EB5093910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4" name="Group 27">
            <a:extLst>
              <a:ext uri="{FF2B5EF4-FFF2-40B4-BE49-F238E27FC236}">
                <a16:creationId xmlns:a16="http://schemas.microsoft.com/office/drawing/2014/main" id="{9F22BCE3-21D2-13ED-CD0C-5CF3D5C732CC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8C3D646-864C-8DDB-EEB2-0495699EB6FF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3" name="タイトル 4">
              <a:extLst>
                <a:ext uri="{FF2B5EF4-FFF2-40B4-BE49-F238E27FC236}">
                  <a16:creationId xmlns:a16="http://schemas.microsoft.com/office/drawing/2014/main" id="{0C6807ED-A178-09FF-D98A-6F12996CF03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369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Hasar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Tespit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400" b="1" dirty="0">
                <a:ea typeface="ヒラギノ角ゴ Pro W6"/>
                <a:cs typeface="ヒラギノ角ゴ Pro W6"/>
              </a:endParaRPr>
            </a:p>
          </p:txBody>
        </p:sp>
      </p:grpSp>
      <p:pic>
        <p:nvPicPr>
          <p:cNvPr id="1026" name="Picture 2" descr="Do not drop Icon in iOS7 Minimal Icons">
            <a:extLst>
              <a:ext uri="{FF2B5EF4-FFF2-40B4-BE49-F238E27FC236}">
                <a16:creationId xmlns:a16="http://schemas.microsoft.com/office/drawing/2014/main" id="{51D39F19-7D54-E7ED-3909-F7BD13E4C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65" y="500393"/>
            <a:ext cx="449802" cy="44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35C11E5-AFDE-84B9-9753-E96B0A372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383" y="2483481"/>
            <a:ext cx="7369521" cy="381756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91D7274-3E05-2ED4-4E36-FC53392C5393}"/>
              </a:ext>
            </a:extLst>
          </p:cNvPr>
          <p:cNvSpPr/>
          <p:nvPr/>
        </p:nvSpPr>
        <p:spPr>
          <a:xfrm>
            <a:off x="2423604" y="5255581"/>
            <a:ext cx="612559" cy="621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Area 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647EB4-1FB6-4DB0-690D-4D6D193A6D35}"/>
              </a:ext>
            </a:extLst>
          </p:cNvPr>
          <p:cNvSpPr/>
          <p:nvPr/>
        </p:nvSpPr>
        <p:spPr>
          <a:xfrm>
            <a:off x="3500754" y="5239304"/>
            <a:ext cx="612559" cy="78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Area 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6A5CBF6-7FC3-58EA-BA3E-EB11A7876C98}"/>
              </a:ext>
            </a:extLst>
          </p:cNvPr>
          <p:cNvSpPr/>
          <p:nvPr/>
        </p:nvSpPr>
        <p:spPr>
          <a:xfrm>
            <a:off x="4645975" y="5239304"/>
            <a:ext cx="612559" cy="78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Area 3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783AF0-EBB2-5657-60CB-EA887EF04826}"/>
              </a:ext>
            </a:extLst>
          </p:cNvPr>
          <p:cNvSpPr/>
          <p:nvPr/>
        </p:nvSpPr>
        <p:spPr>
          <a:xfrm>
            <a:off x="5791196" y="5239304"/>
            <a:ext cx="612559" cy="78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Area 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B3629D-7EF9-614C-E69F-207A5CB59B48}"/>
              </a:ext>
            </a:extLst>
          </p:cNvPr>
          <p:cNvSpPr/>
          <p:nvPr/>
        </p:nvSpPr>
        <p:spPr>
          <a:xfrm>
            <a:off x="6936417" y="5239305"/>
            <a:ext cx="612559" cy="78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Area 5</a:t>
            </a:r>
          </a:p>
        </p:txBody>
      </p:sp>
    </p:spTree>
    <p:extLst>
      <p:ext uri="{BB962C8B-B14F-4D97-AF65-F5344CB8AC3E}">
        <p14:creationId xmlns:p14="http://schemas.microsoft.com/office/powerpoint/2010/main" val="156178588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4">
            <a:extLst>
              <a:ext uri="{FF2B5EF4-FFF2-40B4-BE49-F238E27FC236}">
                <a16:creationId xmlns:a16="http://schemas.microsoft.com/office/drawing/2014/main" id="{1BDC1074-3D25-6B88-3ED8-619FBFCDE81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3" name="Group 27">
            <a:extLst>
              <a:ext uri="{FF2B5EF4-FFF2-40B4-BE49-F238E27FC236}">
                <a16:creationId xmlns:a16="http://schemas.microsoft.com/office/drawing/2014/main" id="{39551B2D-B4DB-7305-C3F8-4FB0EDB7D35B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B31759EB-CABD-1998-DDC7-4CB152C62CA2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" name="タイトル 4">
              <a:extLst>
                <a:ext uri="{FF2B5EF4-FFF2-40B4-BE49-F238E27FC236}">
                  <a16:creationId xmlns:a16="http://schemas.microsoft.com/office/drawing/2014/main" id="{BD864518-47E4-0D4C-8270-1AEA6AD2C33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369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Tedarikçi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Geri </a:t>
              </a:r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Dönüş</a:t>
              </a:r>
              <a:r>
                <a:rPr lang="en-GB" altLang="ja-JP" sz="24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400" b="1" dirty="0" err="1">
                  <a:ea typeface="ヒラギノ角ゴ Pro W6"/>
                  <a:cs typeface="ヒラギノ角ゴ Pro W6"/>
                </a:rPr>
                <a:t>Planı</a:t>
              </a:r>
              <a:endParaRPr lang="ja-JP" altLang="en-US" sz="24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7" name="タイトル 1">
            <a:extLst>
              <a:ext uri="{FF2B5EF4-FFF2-40B4-BE49-F238E27FC236}">
                <a16:creationId xmlns:a16="http://schemas.microsoft.com/office/drawing/2014/main" id="{5B988350-42AD-77FC-E82F-186DFE4EC851}"/>
              </a:ext>
            </a:extLst>
          </p:cNvPr>
          <p:cNvSpPr txBox="1">
            <a:spLocks/>
          </p:cNvSpPr>
          <p:nvPr/>
        </p:nvSpPr>
        <p:spPr>
          <a:xfrm>
            <a:off x="1670858" y="1124440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 err="1">
                <a:latin typeface="Arial"/>
                <a:cs typeface="+mn-cs"/>
              </a:rPr>
              <a:t>Tedarikçi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Üretime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Yeniden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Başlama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7D0F1AE-E6A5-49F7-7959-388AC3CA170D}"/>
              </a:ext>
            </a:extLst>
          </p:cNvPr>
          <p:cNvSpPr/>
          <p:nvPr/>
        </p:nvSpPr>
        <p:spPr>
          <a:xfrm>
            <a:off x="1124267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80</a:t>
            </a:r>
          </a:p>
        </p:txBody>
      </p:sp>
      <p:pic>
        <p:nvPicPr>
          <p:cNvPr id="11" name="Picture 2" descr="Sürdürülebilir Tedarik Zinciri">
            <a:extLst>
              <a:ext uri="{FF2B5EF4-FFF2-40B4-BE49-F238E27FC236}">
                <a16:creationId xmlns:a16="http://schemas.microsoft.com/office/drawing/2014/main" id="{B63058D0-4EBC-19E1-336E-619DE9030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08" y="387537"/>
            <a:ext cx="584575" cy="5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31328CF-9383-3A76-5134-2CBF47F136E0}"/>
              </a:ext>
            </a:extLst>
          </p:cNvPr>
          <p:cNvSpPr/>
          <p:nvPr/>
        </p:nvSpPr>
        <p:spPr>
          <a:xfrm>
            <a:off x="634972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79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54DF1D-817B-947A-B954-101D95C7A0AF}"/>
              </a:ext>
            </a:extLst>
          </p:cNvPr>
          <p:cNvSpPr/>
          <p:nvPr/>
        </p:nvSpPr>
        <p:spPr>
          <a:xfrm>
            <a:off x="5753100" y="3332864"/>
            <a:ext cx="438150" cy="28726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24F5017-2F3B-93D9-8AE8-EC009CB6A531}"/>
              </a:ext>
            </a:extLst>
          </p:cNvPr>
          <p:cNvSpPr/>
          <p:nvPr/>
        </p:nvSpPr>
        <p:spPr>
          <a:xfrm>
            <a:off x="7368880" y="3255210"/>
            <a:ext cx="862013" cy="2906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87990C-AD87-C854-8540-97B365064A9A}"/>
              </a:ext>
            </a:extLst>
          </p:cNvPr>
          <p:cNvSpPr/>
          <p:nvPr/>
        </p:nvSpPr>
        <p:spPr>
          <a:xfrm>
            <a:off x="2833419" y="3275161"/>
            <a:ext cx="305217" cy="29547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5EDEB1-CDDA-AE18-A85E-810F007A2C43}"/>
              </a:ext>
            </a:extLst>
          </p:cNvPr>
          <p:cNvSpPr txBox="1"/>
          <p:nvPr/>
        </p:nvSpPr>
        <p:spPr>
          <a:xfrm>
            <a:off x="78555" y="1679993"/>
            <a:ext cx="940145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Tedarikçiler</a:t>
            </a:r>
            <a:r>
              <a:rPr lang="en-US" sz="1600" dirty="0"/>
              <a:t> </a:t>
            </a:r>
            <a:r>
              <a:rPr lang="en-US" sz="1600" b="1" dirty="0" err="1"/>
              <a:t>çalışanlarının</a:t>
            </a:r>
            <a:r>
              <a:rPr lang="en-US" sz="1600" b="1" dirty="0"/>
              <a:t> </a:t>
            </a:r>
            <a:r>
              <a:rPr lang="en-US" sz="1600" b="1" dirty="0" err="1"/>
              <a:t>sağlık</a:t>
            </a:r>
            <a:r>
              <a:rPr lang="en-US" sz="1600" b="1" dirty="0"/>
              <a:t> </a:t>
            </a:r>
            <a:r>
              <a:rPr lang="en-US" sz="1600" b="1" dirty="0" err="1"/>
              <a:t>ve</a:t>
            </a:r>
            <a:r>
              <a:rPr lang="en-US" sz="1600" b="1" dirty="0"/>
              <a:t> </a:t>
            </a:r>
            <a:r>
              <a:rPr lang="en-US" sz="1600" b="1" dirty="0" err="1"/>
              <a:t>güvenlik</a:t>
            </a:r>
            <a:r>
              <a:rPr lang="en-US" sz="1600" b="1" dirty="0"/>
              <a:t> </a:t>
            </a:r>
            <a:r>
              <a:rPr lang="en-US" sz="1600" b="1" dirty="0" err="1"/>
              <a:t>durumlarının</a:t>
            </a:r>
            <a:r>
              <a:rPr lang="en-US" sz="1600" b="1" dirty="0"/>
              <a:t> </a:t>
            </a:r>
            <a:r>
              <a:rPr lang="en-US" sz="1600" dirty="0" err="1"/>
              <a:t>teyit</a:t>
            </a:r>
            <a:r>
              <a:rPr lang="en-US" sz="1600" dirty="0"/>
              <a:t> </a:t>
            </a:r>
            <a:r>
              <a:rPr lang="en-US" sz="1600" dirty="0" err="1"/>
              <a:t>sistemi</a:t>
            </a:r>
            <a:r>
              <a:rPr lang="en-US" sz="1600" dirty="0"/>
              <a:t> </a:t>
            </a:r>
            <a:r>
              <a:rPr lang="en-US" sz="1600" dirty="0" err="1"/>
              <a:t>oluşturmalıdır</a:t>
            </a:r>
            <a:r>
              <a:rPr lang="en-US" sz="16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Fabrikada</a:t>
            </a:r>
            <a:r>
              <a:rPr lang="en-US" sz="1600" dirty="0"/>
              <a:t> </a:t>
            </a:r>
            <a:r>
              <a:rPr lang="en-US" sz="1600" b="1" dirty="0" err="1"/>
              <a:t>üretime</a:t>
            </a:r>
            <a:r>
              <a:rPr lang="en-US" sz="1600" b="1" dirty="0"/>
              <a:t> </a:t>
            </a:r>
            <a:r>
              <a:rPr lang="en-US" sz="1600" b="1" dirty="0" err="1"/>
              <a:t>yeniden</a:t>
            </a:r>
            <a:r>
              <a:rPr lang="en-US" sz="1600" b="1" dirty="0"/>
              <a:t> </a:t>
            </a:r>
            <a:r>
              <a:rPr lang="en-US" sz="1600" b="1" dirty="0" err="1"/>
              <a:t>başlayabileceği</a:t>
            </a:r>
            <a:r>
              <a:rPr lang="en-US" sz="1600" b="1" dirty="0"/>
              <a:t> </a:t>
            </a:r>
            <a:r>
              <a:rPr lang="en-US" sz="1600" dirty="0"/>
              <a:t>zaman </a:t>
            </a:r>
            <a:r>
              <a:rPr lang="en-US" sz="1600" dirty="0" err="1"/>
              <a:t>belirlenmeli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müşteriye</a:t>
            </a:r>
            <a:r>
              <a:rPr lang="en-US" sz="1600" dirty="0"/>
              <a:t> </a:t>
            </a:r>
            <a:r>
              <a:rPr lang="en-US" sz="1600" dirty="0" err="1"/>
              <a:t>bildirilmelidir</a:t>
            </a:r>
            <a:r>
              <a:rPr lang="en-US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Tedarikçilerin</a:t>
            </a:r>
            <a:r>
              <a:rPr lang="en-US" sz="1600" dirty="0"/>
              <a:t> </a:t>
            </a:r>
            <a:r>
              <a:rPr lang="en-US" sz="1600" b="1" dirty="0" err="1"/>
              <a:t>kendi</a:t>
            </a:r>
            <a:r>
              <a:rPr lang="en-US" sz="1600" b="1" dirty="0"/>
              <a:t> </a:t>
            </a:r>
            <a:r>
              <a:rPr lang="en-US" sz="1600" b="1" dirty="0" err="1"/>
              <a:t>tedarikçileri</a:t>
            </a:r>
            <a:r>
              <a:rPr lang="en-US" sz="1600" b="1" dirty="0"/>
              <a:t> </a:t>
            </a:r>
            <a:r>
              <a:rPr lang="en-US" sz="1600" b="1" dirty="0" err="1"/>
              <a:t>ve</a:t>
            </a:r>
            <a:r>
              <a:rPr lang="en-US" sz="1600" b="1" dirty="0"/>
              <a:t> </a:t>
            </a:r>
            <a:r>
              <a:rPr lang="en-US" sz="1600" b="1" dirty="0" err="1"/>
              <a:t>hammaddelerinin</a:t>
            </a:r>
            <a:r>
              <a:rPr lang="en-US" sz="1600" b="1" dirty="0"/>
              <a:t> </a:t>
            </a:r>
            <a:r>
              <a:rPr lang="en-US" sz="1600" b="1" dirty="0" err="1"/>
              <a:t>durumlarının</a:t>
            </a:r>
            <a:r>
              <a:rPr lang="en-US" sz="1600" b="1" dirty="0"/>
              <a:t> </a:t>
            </a:r>
            <a:r>
              <a:rPr lang="en-US" sz="1600" dirty="0" err="1"/>
              <a:t>kontrolleri</a:t>
            </a:r>
            <a:r>
              <a:rPr lang="en-US" sz="1600" dirty="0"/>
              <a:t> </a:t>
            </a:r>
            <a:r>
              <a:rPr lang="en-US" sz="1600" dirty="0" err="1"/>
              <a:t>talep</a:t>
            </a:r>
            <a:r>
              <a:rPr lang="en-US" sz="1600" dirty="0"/>
              <a:t> </a:t>
            </a:r>
            <a:r>
              <a:rPr lang="en-US" sz="1600" dirty="0" err="1"/>
              <a:t>edilmelidir</a:t>
            </a:r>
            <a:r>
              <a:rPr lang="en-US" sz="1600" dirty="0"/>
              <a:t>.</a:t>
            </a:r>
            <a:endParaRPr lang="tr-TR" sz="1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F37263-2623-ED48-16BD-0B0769AF7D63}"/>
              </a:ext>
            </a:extLst>
          </p:cNvPr>
          <p:cNvSpPr txBox="1"/>
          <p:nvPr/>
        </p:nvSpPr>
        <p:spPr>
          <a:xfrm>
            <a:off x="78555" y="2643826"/>
            <a:ext cx="91440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Diğer</a:t>
            </a:r>
            <a:r>
              <a:rPr lang="en-US" sz="1600" dirty="0"/>
              <a:t> </a:t>
            </a:r>
            <a:r>
              <a:rPr lang="en-US" sz="1600" dirty="0" err="1"/>
              <a:t>yandan</a:t>
            </a:r>
            <a:r>
              <a:rPr lang="en-US" sz="1600" dirty="0"/>
              <a:t> </a:t>
            </a:r>
            <a:r>
              <a:rPr lang="en-US" sz="1600" dirty="0" err="1"/>
              <a:t>tedarikçiler</a:t>
            </a:r>
            <a:r>
              <a:rPr lang="en-US" sz="1600" dirty="0"/>
              <a:t> </a:t>
            </a:r>
            <a:r>
              <a:rPr lang="en-US" sz="1600" dirty="0" err="1"/>
              <a:t>için</a:t>
            </a:r>
            <a:r>
              <a:rPr lang="en-US" sz="1600" dirty="0"/>
              <a:t> ilk </a:t>
            </a:r>
            <a:r>
              <a:rPr lang="en-US" sz="1600" dirty="0" err="1"/>
              <a:t>etkilenebilecek</a:t>
            </a:r>
            <a:r>
              <a:rPr lang="en-US" sz="1600" dirty="0"/>
              <a:t> </a:t>
            </a:r>
            <a:r>
              <a:rPr lang="en-US" sz="1600" dirty="0" err="1"/>
              <a:t>tedarikçilere</a:t>
            </a:r>
            <a:r>
              <a:rPr lang="en-US" sz="1600" dirty="0"/>
              <a:t> </a:t>
            </a:r>
            <a:r>
              <a:rPr lang="en-US" sz="1600" dirty="0" err="1"/>
              <a:t>göre</a:t>
            </a:r>
            <a:r>
              <a:rPr lang="en-US" sz="1600" dirty="0"/>
              <a:t> </a:t>
            </a:r>
            <a:r>
              <a:rPr lang="en-US" sz="1600" b="1" dirty="0" err="1"/>
              <a:t>yedekleme</a:t>
            </a:r>
            <a:r>
              <a:rPr lang="en-US" sz="1600" b="1" dirty="0"/>
              <a:t> </a:t>
            </a:r>
            <a:r>
              <a:rPr lang="en-US" sz="1600" b="1" dirty="0" err="1"/>
              <a:t>stratejileri</a:t>
            </a:r>
            <a:r>
              <a:rPr lang="en-US" sz="1600" b="1" dirty="0"/>
              <a:t> </a:t>
            </a:r>
            <a:r>
              <a:rPr lang="en-US" sz="1600" dirty="0" err="1"/>
              <a:t>oluşturulur</a:t>
            </a:r>
            <a:r>
              <a:rPr lang="en-US" sz="1600" dirty="0"/>
              <a:t>.  </a:t>
            </a:r>
            <a:endParaRPr lang="tr-TR" sz="16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944B1CF-9B7C-9CC3-7878-4EB243AAF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7710" y="3581036"/>
            <a:ext cx="4793663" cy="246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0802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3" name="TextBox 123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6475" y="5543550"/>
            <a:ext cx="1057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6" name="Rectangle 40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5" y="15230475"/>
            <a:ext cx="447675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Rectangle 48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8524875"/>
            <a:ext cx="211455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4">
            <a:extLst>
              <a:ext uri="{FF2B5EF4-FFF2-40B4-BE49-F238E27FC236}">
                <a16:creationId xmlns:a16="http://schemas.microsoft.com/office/drawing/2014/main" id="{23FB7AFF-D1F5-6B35-7A37-10D29E84089F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10" name="Group 27">
            <a:extLst>
              <a:ext uri="{FF2B5EF4-FFF2-40B4-BE49-F238E27FC236}">
                <a16:creationId xmlns:a16="http://schemas.microsoft.com/office/drawing/2014/main" id="{B2293FDD-5F0C-63A3-4CF2-B7D6A82403CF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AEFDA119-679F-1F5F-F34B-89A09C1FB35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タイトル 4">
              <a:extLst>
                <a:ext uri="{FF2B5EF4-FFF2-40B4-BE49-F238E27FC236}">
                  <a16:creationId xmlns:a16="http://schemas.microsoft.com/office/drawing/2014/main" id="{5A62F3BB-DE79-24C8-0365-3307432ED8E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>
                  <a:ea typeface="ヒラギノ角ゴ Pro W6"/>
                  <a:cs typeface="ヒラギノ角ゴ Pro W6"/>
                </a:rPr>
                <a:t>IT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Yedekleme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Çalışması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14" name="タイトル 1">
            <a:extLst>
              <a:ext uri="{FF2B5EF4-FFF2-40B4-BE49-F238E27FC236}">
                <a16:creationId xmlns:a16="http://schemas.microsoft.com/office/drawing/2014/main" id="{98ACDAEF-2C22-EED5-D81B-2C7A4F9405CC}"/>
              </a:ext>
            </a:extLst>
          </p:cNvPr>
          <p:cNvSpPr txBox="1">
            <a:spLocks/>
          </p:cNvSpPr>
          <p:nvPr/>
        </p:nvSpPr>
        <p:spPr>
          <a:xfrm>
            <a:off x="1670858" y="1124440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>
                <a:latin typeface="Arial"/>
                <a:cs typeface="+mn-cs"/>
              </a:rPr>
              <a:t>IT Server </a:t>
            </a:r>
            <a:r>
              <a:rPr lang="en-GB" altLang="ja-JP" sz="1600" dirty="0" err="1">
                <a:latin typeface="Arial"/>
                <a:cs typeface="+mn-cs"/>
              </a:rPr>
              <a:t>Yedekleme</a:t>
            </a:r>
            <a:r>
              <a:rPr lang="en-GB" altLang="ja-JP" sz="1600" dirty="0">
                <a:latin typeface="Arial"/>
                <a:cs typeface="+mn-cs"/>
              </a:rPr>
              <a:t> &amp; Test  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37B2E39-0639-7233-4523-F0034F3CC1D5}"/>
              </a:ext>
            </a:extLst>
          </p:cNvPr>
          <p:cNvSpPr/>
          <p:nvPr/>
        </p:nvSpPr>
        <p:spPr>
          <a:xfrm>
            <a:off x="1124267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82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B91C5A-79D7-D724-1F7E-5C04092974D7}"/>
              </a:ext>
            </a:extLst>
          </p:cNvPr>
          <p:cNvSpPr txBox="1"/>
          <p:nvPr/>
        </p:nvSpPr>
        <p:spPr>
          <a:xfrm>
            <a:off x="150920" y="1611208"/>
            <a:ext cx="9058613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Olası</a:t>
            </a:r>
            <a:r>
              <a:rPr lang="en-US" sz="1600" dirty="0"/>
              <a:t> </a:t>
            </a:r>
            <a:r>
              <a:rPr lang="en-US" sz="1600" dirty="0" err="1"/>
              <a:t>acil</a:t>
            </a:r>
            <a:r>
              <a:rPr lang="en-US" sz="1600" dirty="0"/>
              <a:t> </a:t>
            </a:r>
            <a:r>
              <a:rPr lang="en-US" sz="1600" dirty="0" err="1"/>
              <a:t>durumlarda</a:t>
            </a:r>
            <a:r>
              <a:rPr lang="en-US" sz="1600" dirty="0"/>
              <a:t> </a:t>
            </a:r>
            <a:r>
              <a:rPr lang="en-US" sz="1600" dirty="0" err="1"/>
              <a:t>kesinti</a:t>
            </a:r>
            <a:r>
              <a:rPr lang="en-US" sz="1600" dirty="0"/>
              <a:t> </a:t>
            </a:r>
            <a:r>
              <a:rPr lang="en-US" sz="1600" dirty="0" err="1"/>
              <a:t>riskine</a:t>
            </a:r>
            <a:r>
              <a:rPr lang="en-US" sz="1600" dirty="0"/>
              <a:t> </a:t>
            </a:r>
            <a:r>
              <a:rPr lang="en-US" sz="1600" dirty="0" err="1"/>
              <a:t>karşı</a:t>
            </a:r>
            <a:r>
              <a:rPr lang="en-US" sz="1600" dirty="0"/>
              <a:t> IT </a:t>
            </a:r>
            <a:r>
              <a:rPr lang="en-US" sz="1600" dirty="0" err="1"/>
              <a:t>düzenli</a:t>
            </a:r>
            <a:r>
              <a:rPr lang="en-US" sz="1600" dirty="0"/>
              <a:t> </a:t>
            </a:r>
            <a:r>
              <a:rPr lang="en-US" sz="1600" dirty="0" err="1"/>
              <a:t>olarak</a:t>
            </a:r>
            <a:r>
              <a:rPr lang="en-US" sz="1600" dirty="0"/>
              <a:t> </a:t>
            </a:r>
            <a:r>
              <a:rPr lang="en-US" sz="1600" dirty="0" err="1"/>
              <a:t>yedekleme</a:t>
            </a:r>
            <a:r>
              <a:rPr lang="en-US" sz="1600" dirty="0"/>
              <a:t> </a:t>
            </a:r>
            <a:r>
              <a:rPr lang="en-US" sz="1600" dirty="0" err="1"/>
              <a:t>yapmaktadır</a:t>
            </a:r>
            <a:r>
              <a:rPr lang="en-US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/>
              <a:t>Ek </a:t>
            </a:r>
            <a:r>
              <a:rPr lang="en-US" sz="1600" dirty="0" err="1"/>
              <a:t>Yedekleme</a:t>
            </a:r>
            <a:r>
              <a:rPr lang="en-US" sz="1600" dirty="0"/>
              <a:t> </a:t>
            </a:r>
            <a:r>
              <a:rPr lang="en-US" sz="1600" dirty="0" err="1"/>
              <a:t>fabrika</a:t>
            </a:r>
            <a:r>
              <a:rPr lang="en-US" sz="1600" dirty="0"/>
              <a:t> </a:t>
            </a:r>
            <a:r>
              <a:rPr lang="en-US" sz="1600" dirty="0" err="1"/>
              <a:t>içerisinde</a:t>
            </a:r>
            <a:r>
              <a:rPr lang="en-US" sz="1600" dirty="0"/>
              <a:t> </a:t>
            </a:r>
            <a:r>
              <a:rPr lang="en-US" sz="1600" b="1" dirty="0" err="1"/>
              <a:t>sınırlı</a:t>
            </a:r>
            <a:r>
              <a:rPr lang="en-US" sz="1600" b="1" dirty="0"/>
              <a:t> </a:t>
            </a:r>
            <a:r>
              <a:rPr lang="en-US" sz="1600" b="1" dirty="0" err="1"/>
              <a:t>erişimi</a:t>
            </a:r>
            <a:r>
              <a:rPr lang="en-US" sz="1600" b="1" dirty="0"/>
              <a:t> </a:t>
            </a:r>
            <a:r>
              <a:rPr lang="en-US" sz="1600" b="1" dirty="0" err="1"/>
              <a:t>olan</a:t>
            </a:r>
            <a:r>
              <a:rPr lang="en-US" sz="1600" b="1" dirty="0"/>
              <a:t> </a:t>
            </a:r>
            <a:r>
              <a:rPr lang="en-US" sz="1600" b="1" dirty="0" err="1"/>
              <a:t>güvenli</a:t>
            </a:r>
            <a:r>
              <a:rPr lang="en-US" sz="1600" b="1" dirty="0"/>
              <a:t> </a:t>
            </a:r>
            <a:r>
              <a:rPr lang="en-US" sz="1600" b="1" dirty="0" err="1"/>
              <a:t>bir</a:t>
            </a:r>
            <a:r>
              <a:rPr lang="en-US" sz="1600" b="1" dirty="0"/>
              <a:t> </a:t>
            </a:r>
            <a:r>
              <a:rPr lang="en-US" sz="1600" b="1" dirty="0" err="1"/>
              <a:t>noktada</a:t>
            </a:r>
            <a:r>
              <a:rPr lang="en-US" sz="1600" b="1" dirty="0"/>
              <a:t> </a:t>
            </a:r>
            <a:r>
              <a:rPr lang="en-US" sz="1600" dirty="0" err="1"/>
              <a:t>yapılır</a:t>
            </a:r>
            <a:r>
              <a:rPr lang="en-US" sz="1600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Mümkünse</a:t>
            </a:r>
            <a:r>
              <a:rPr lang="en-US" sz="1600" dirty="0"/>
              <a:t> </a:t>
            </a:r>
            <a:r>
              <a:rPr lang="en-US" sz="1600" b="1" dirty="0" err="1"/>
              <a:t>bulut</a:t>
            </a:r>
            <a:r>
              <a:rPr lang="en-US" sz="1600" b="1" dirty="0"/>
              <a:t> </a:t>
            </a:r>
            <a:r>
              <a:rPr lang="en-US" sz="1600" b="1" dirty="0" err="1"/>
              <a:t>hesabı</a:t>
            </a:r>
            <a:r>
              <a:rPr lang="en-US" sz="1600" b="1" dirty="0"/>
              <a:t> </a:t>
            </a:r>
            <a:r>
              <a:rPr lang="en-US" sz="1600" b="1" dirty="0" err="1"/>
              <a:t>üzerinden</a:t>
            </a:r>
            <a:r>
              <a:rPr lang="en-US" sz="1600" b="1" dirty="0"/>
              <a:t> </a:t>
            </a:r>
            <a:r>
              <a:rPr lang="en-US" sz="1600" dirty="0" err="1"/>
              <a:t>yedekleme</a:t>
            </a:r>
            <a:r>
              <a:rPr lang="en-US" sz="1600" dirty="0"/>
              <a:t> </a:t>
            </a:r>
            <a:r>
              <a:rPr lang="en-US" sz="1600" dirty="0" err="1"/>
              <a:t>yapılmalıdır</a:t>
            </a:r>
            <a:r>
              <a:rPr lang="en-US" sz="1600" dirty="0"/>
              <a:t>. </a:t>
            </a:r>
            <a:endParaRPr lang="tr-TR" sz="1600" dirty="0"/>
          </a:p>
        </p:txBody>
      </p:sp>
      <p:pic>
        <p:nvPicPr>
          <p:cNvPr id="2050" name="Picture 2" descr="it Vector Icons free download in SVG, PNG Format">
            <a:extLst>
              <a:ext uri="{FF2B5EF4-FFF2-40B4-BE49-F238E27FC236}">
                <a16:creationId xmlns:a16="http://schemas.microsoft.com/office/drawing/2014/main" id="{182ECE99-D00B-BE6A-715D-E8FC0613C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80" y="404551"/>
            <a:ext cx="557325" cy="5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3980C52-ADC1-53FC-76C7-F16B7182384C}"/>
              </a:ext>
            </a:extLst>
          </p:cNvPr>
          <p:cNvSpPr txBox="1"/>
          <p:nvPr/>
        </p:nvSpPr>
        <p:spPr>
          <a:xfrm>
            <a:off x="426128" y="5521072"/>
            <a:ext cx="8783405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 err="1"/>
              <a:t>Sistemin</a:t>
            </a:r>
            <a:r>
              <a:rPr lang="en-US" sz="1600" dirty="0"/>
              <a:t> </a:t>
            </a:r>
            <a:r>
              <a:rPr lang="en-US" sz="1600" dirty="0" err="1"/>
              <a:t>çalışırlığını</a:t>
            </a:r>
            <a:r>
              <a:rPr lang="en-US" sz="1600" dirty="0"/>
              <a:t> </a:t>
            </a:r>
            <a:r>
              <a:rPr lang="en-US" sz="1600" dirty="0" err="1"/>
              <a:t>teyit</a:t>
            </a:r>
            <a:r>
              <a:rPr lang="en-US" sz="1600" dirty="0"/>
              <a:t> </a:t>
            </a:r>
            <a:r>
              <a:rPr lang="en-US" sz="1600" dirty="0" err="1"/>
              <a:t>etmek</a:t>
            </a:r>
            <a:r>
              <a:rPr lang="en-US" sz="1600" dirty="0"/>
              <a:t> </a:t>
            </a:r>
            <a:r>
              <a:rPr lang="en-US" sz="1600" dirty="0" err="1"/>
              <a:t>için</a:t>
            </a:r>
            <a:r>
              <a:rPr lang="en-US" sz="1600" dirty="0"/>
              <a:t> </a:t>
            </a:r>
            <a:r>
              <a:rPr lang="en-US" sz="1600" dirty="0" err="1"/>
              <a:t>düzenli</a:t>
            </a:r>
            <a:r>
              <a:rPr lang="en-US" sz="1600" dirty="0"/>
              <a:t> </a:t>
            </a:r>
            <a:r>
              <a:rPr lang="en-US" sz="1600" dirty="0" err="1"/>
              <a:t>aralıklarla</a:t>
            </a:r>
            <a:r>
              <a:rPr lang="en-US" sz="1600" dirty="0"/>
              <a:t> </a:t>
            </a:r>
            <a:r>
              <a:rPr lang="en-US" sz="1600" b="1" dirty="0" err="1"/>
              <a:t>yedekleme</a:t>
            </a:r>
            <a:r>
              <a:rPr lang="en-US" sz="1600" b="1" dirty="0"/>
              <a:t> &amp; </a:t>
            </a:r>
            <a:r>
              <a:rPr lang="en-US" sz="1600" b="1" dirty="0" err="1"/>
              <a:t>geri</a:t>
            </a:r>
            <a:r>
              <a:rPr lang="en-US" sz="1600" b="1" dirty="0"/>
              <a:t> </a:t>
            </a:r>
            <a:r>
              <a:rPr lang="en-US" sz="1600" b="1" dirty="0" err="1"/>
              <a:t>yükleme</a:t>
            </a:r>
            <a:r>
              <a:rPr lang="en-US" sz="1600" b="1" dirty="0"/>
              <a:t> </a:t>
            </a:r>
            <a:r>
              <a:rPr lang="en-US" sz="1600" dirty="0" err="1"/>
              <a:t>testleri</a:t>
            </a:r>
            <a:r>
              <a:rPr lang="en-US" sz="1600" dirty="0"/>
              <a:t>  </a:t>
            </a:r>
            <a:r>
              <a:rPr lang="en-US" sz="1600" dirty="0" err="1"/>
              <a:t>yapılmalı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işlevsellikleri</a:t>
            </a:r>
            <a:r>
              <a:rPr lang="en-US" sz="1600" dirty="0"/>
              <a:t> control </a:t>
            </a:r>
            <a:r>
              <a:rPr lang="en-US" sz="1600" dirty="0" err="1"/>
              <a:t>edilmelidir</a:t>
            </a:r>
            <a:r>
              <a:rPr lang="en-US" sz="1600" dirty="0"/>
              <a:t>. </a:t>
            </a:r>
            <a:endParaRPr lang="tr-TR" sz="1600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EE72714-D193-0DFB-1B7E-6A43406EEC9B}"/>
              </a:ext>
            </a:extLst>
          </p:cNvPr>
          <p:cNvSpPr/>
          <p:nvPr/>
        </p:nvSpPr>
        <p:spPr>
          <a:xfrm>
            <a:off x="629604" y="1039396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81</a:t>
            </a:r>
          </a:p>
        </p:txBody>
      </p:sp>
      <p:pic>
        <p:nvPicPr>
          <p:cNvPr id="1026" name="Picture 2" descr="Choosing proper backup repository configuration - VMware backup best ...">
            <a:extLst>
              <a:ext uri="{FF2B5EF4-FFF2-40B4-BE49-F238E27FC236}">
                <a16:creationId xmlns:a16="http://schemas.microsoft.com/office/drawing/2014/main" id="{A0D17B10-0F7D-EDBD-5898-726BA50C5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11" y="2624326"/>
            <a:ext cx="8915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868997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4">
            <a:extLst>
              <a:ext uri="{FF2B5EF4-FFF2-40B4-BE49-F238E27FC236}">
                <a16:creationId xmlns:a16="http://schemas.microsoft.com/office/drawing/2014/main" id="{11A96B4B-B63F-915B-B305-0C8CA4726077}"/>
              </a:ext>
            </a:extLst>
          </p:cNvPr>
          <p:cNvSpPr txBox="1">
            <a:spLocks/>
          </p:cNvSpPr>
          <p:nvPr/>
        </p:nvSpPr>
        <p:spPr>
          <a:xfrm>
            <a:off x="0" y="17463"/>
            <a:ext cx="7421563" cy="369332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kumimoji="1" sz="30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400" b="1">
                <a:solidFill>
                  <a:schemeClr val="tx1"/>
                </a:solidFill>
                <a:latin typeface="Hiragino Kaku Gothic Pro W6"/>
                <a:ea typeface="Hiragino Kaku Gothic Pro W6"/>
                <a:cs typeface="Hiragino Kaku Gothic Pro W6"/>
              </a:defRPr>
            </a:lvl9pPr>
          </a:lstStyle>
          <a:p>
            <a:r>
              <a:rPr lang="en-US" altLang="ja-JP" sz="2400" dirty="0">
                <a:cs typeface="ヒラギノ角ゴ Pro W6"/>
              </a:rPr>
              <a:t>4. </a:t>
            </a:r>
            <a:r>
              <a:rPr lang="en-US" altLang="ja-JP" sz="2400" dirty="0" err="1">
                <a:cs typeface="ヒラギノ角ゴ Pro W6"/>
              </a:rPr>
              <a:t>Deprem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Sonrası</a:t>
            </a:r>
            <a:r>
              <a:rPr lang="en-US" altLang="ja-JP" sz="2400" dirty="0">
                <a:cs typeface="ヒラギノ角ゴ Pro W6"/>
              </a:rPr>
              <a:t> / </a:t>
            </a:r>
            <a:r>
              <a:rPr lang="en-US" altLang="ja-JP" sz="2400" dirty="0" err="1">
                <a:cs typeface="ヒラギノ角ゴ Pro W6"/>
              </a:rPr>
              <a:t>Yeniden</a:t>
            </a:r>
            <a:r>
              <a:rPr lang="en-US" altLang="ja-JP" sz="2400" dirty="0">
                <a:cs typeface="ヒラギノ角ゴ Pro W6"/>
              </a:rPr>
              <a:t> </a:t>
            </a:r>
            <a:r>
              <a:rPr lang="en-US" altLang="ja-JP" sz="2400" dirty="0" err="1">
                <a:cs typeface="ヒラギノ角ゴ Pro W6"/>
              </a:rPr>
              <a:t>Başlama</a:t>
            </a:r>
            <a:endParaRPr lang="ja-JP" altLang="en-US" sz="2400" dirty="0">
              <a:cs typeface="ヒラギノ角ゴ Pro W6"/>
            </a:endParaRPr>
          </a:p>
        </p:txBody>
      </p:sp>
      <p:grpSp>
        <p:nvGrpSpPr>
          <p:cNvPr id="5" name="Group 27">
            <a:extLst>
              <a:ext uri="{FF2B5EF4-FFF2-40B4-BE49-F238E27FC236}">
                <a16:creationId xmlns:a16="http://schemas.microsoft.com/office/drawing/2014/main" id="{D41B56A6-29C0-8FE7-2FD3-368683B426A9}"/>
              </a:ext>
            </a:extLst>
          </p:cNvPr>
          <p:cNvGrpSpPr>
            <a:grpSpLocks/>
          </p:cNvGrpSpPr>
          <p:nvPr/>
        </p:nvGrpSpPr>
        <p:grpSpPr bwMode="auto">
          <a:xfrm>
            <a:off x="1124267" y="491415"/>
            <a:ext cx="6067107" cy="530225"/>
            <a:chOff x="1114567" y="351943"/>
            <a:chExt cx="6066416" cy="53008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5A1163CE-ABD2-0DFE-BD16-8B7F9F9491CA}"/>
                </a:ext>
              </a:extLst>
            </p:cNvPr>
            <p:cNvSpPr/>
            <p:nvPr/>
          </p:nvSpPr>
          <p:spPr>
            <a:xfrm>
              <a:off x="1114567" y="351943"/>
              <a:ext cx="4752433" cy="53008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タイトル 4">
              <a:extLst>
                <a:ext uri="{FF2B5EF4-FFF2-40B4-BE49-F238E27FC236}">
                  <a16:creationId xmlns:a16="http://schemas.microsoft.com/office/drawing/2014/main" id="{C477C7A1-3017-9DB7-402F-A45E897CA75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68665" y="401143"/>
              <a:ext cx="5912318" cy="430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İş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Sürekliliği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r>
                <a:rPr lang="en-GB" altLang="ja-JP" sz="2800" b="1" dirty="0" err="1">
                  <a:ea typeface="ヒラギノ角ゴ Pro W6"/>
                  <a:cs typeface="ヒラギノ角ゴ Pro W6"/>
                </a:rPr>
                <a:t>Planı</a:t>
              </a:r>
              <a:r>
                <a:rPr lang="en-GB" altLang="ja-JP" sz="2800" b="1" dirty="0">
                  <a:ea typeface="ヒラギノ角ゴ Pro W6"/>
                  <a:cs typeface="ヒラギノ角ゴ Pro W6"/>
                </a:rPr>
                <a:t> </a:t>
              </a:r>
              <a:endParaRPr lang="ja-JP" altLang="en-US" sz="2800" b="1" dirty="0">
                <a:ea typeface="ヒラギノ角ゴ Pro W6"/>
                <a:cs typeface="ヒラギノ角ゴ Pro W6"/>
              </a:endParaRPr>
            </a:p>
          </p:txBody>
        </p:sp>
      </p:grpSp>
      <p:sp>
        <p:nvSpPr>
          <p:cNvPr id="8" name="タイトル 1">
            <a:extLst>
              <a:ext uri="{FF2B5EF4-FFF2-40B4-BE49-F238E27FC236}">
                <a16:creationId xmlns:a16="http://schemas.microsoft.com/office/drawing/2014/main" id="{C172595C-29D5-3402-62EB-77330296C166}"/>
              </a:ext>
            </a:extLst>
          </p:cNvPr>
          <p:cNvSpPr txBox="1">
            <a:spLocks/>
          </p:cNvSpPr>
          <p:nvPr/>
        </p:nvSpPr>
        <p:spPr>
          <a:xfrm>
            <a:off x="1670858" y="1175473"/>
            <a:ext cx="4408866" cy="24622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3000" b="1" i="0" kern="1200">
                <a:solidFill>
                  <a:schemeClr val="tx1"/>
                </a:solidFill>
                <a:latin typeface="+mn-ea"/>
                <a:ea typeface="+mn-ea"/>
                <a:cs typeface="ヒラギノ角ゴ Pro W6" panose="020B0600000000000000" pitchFamily="34" charset="-128"/>
              </a:defRPr>
            </a:lvl1pPr>
          </a:lstStyle>
          <a:p>
            <a:pPr lvl="0">
              <a:spcBef>
                <a:spcPts val="0"/>
              </a:spcBef>
            </a:pPr>
            <a:r>
              <a:rPr lang="en-GB" altLang="ja-JP" sz="1600" dirty="0" err="1">
                <a:latin typeface="Arial"/>
                <a:cs typeface="+mn-cs"/>
              </a:rPr>
              <a:t>İş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Sürekliliği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r>
              <a:rPr lang="en-GB" altLang="ja-JP" sz="1600" dirty="0" err="1">
                <a:latin typeface="Arial"/>
                <a:cs typeface="+mn-cs"/>
              </a:rPr>
              <a:t>Planı</a:t>
            </a:r>
            <a:r>
              <a:rPr lang="en-GB" altLang="ja-JP" sz="1600" dirty="0">
                <a:latin typeface="Arial"/>
                <a:cs typeface="+mn-cs"/>
              </a:rPr>
              <a:t> </a:t>
            </a:r>
            <a:endParaRPr lang="ja-JP" altLang="en-US" sz="1600" dirty="0">
              <a:latin typeface="Arial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14B92C3-6BB0-D6E6-FB62-15DDCF26D5F4}"/>
              </a:ext>
            </a:extLst>
          </p:cNvPr>
          <p:cNvSpPr/>
          <p:nvPr/>
        </p:nvSpPr>
        <p:spPr>
          <a:xfrm>
            <a:off x="1124267" y="1033513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85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8CD0296-A9E6-9245-965B-C16C0421D65E}"/>
              </a:ext>
            </a:extLst>
          </p:cNvPr>
          <p:cNvSpPr/>
          <p:nvPr/>
        </p:nvSpPr>
        <p:spPr>
          <a:xfrm>
            <a:off x="418972" y="1039038"/>
            <a:ext cx="432000" cy="4320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</a:rPr>
              <a:t>83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051D08-19DB-9CE9-47E1-48B56682F899}"/>
              </a:ext>
            </a:extLst>
          </p:cNvPr>
          <p:cNvSpPr txBox="1"/>
          <p:nvPr/>
        </p:nvSpPr>
        <p:spPr>
          <a:xfrm>
            <a:off x="850017" y="107085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~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C6D446-6245-8A26-0B38-D657B8EE81F0}"/>
              </a:ext>
            </a:extLst>
          </p:cNvPr>
          <p:cNvSpPr txBox="1"/>
          <p:nvPr/>
        </p:nvSpPr>
        <p:spPr>
          <a:xfrm>
            <a:off x="0" y="1613158"/>
            <a:ext cx="1010192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Deprem </a:t>
            </a:r>
            <a:r>
              <a:rPr lang="en-GB" dirty="0" err="1"/>
              <a:t>sonrası</a:t>
            </a:r>
            <a:r>
              <a:rPr lang="en-GB" dirty="0"/>
              <a:t> </a:t>
            </a:r>
            <a:r>
              <a:rPr lang="en-GB" dirty="0" err="1"/>
              <a:t>üretim</a:t>
            </a:r>
            <a:r>
              <a:rPr lang="en-GB" dirty="0"/>
              <a:t> </a:t>
            </a:r>
            <a:r>
              <a:rPr lang="en-GB" dirty="0" err="1"/>
              <a:t>devamlığını</a:t>
            </a:r>
            <a:r>
              <a:rPr lang="en-GB" dirty="0"/>
              <a:t> </a:t>
            </a:r>
            <a:r>
              <a:rPr lang="en-GB" dirty="0" err="1"/>
              <a:t>sağlamak</a:t>
            </a:r>
            <a:r>
              <a:rPr lang="en-GB" dirty="0"/>
              <a:t> </a:t>
            </a:r>
            <a:r>
              <a:rPr lang="en-GB" dirty="0" err="1"/>
              <a:t>üzere</a:t>
            </a:r>
            <a:r>
              <a:rPr lang="en-GB" dirty="0"/>
              <a:t> </a:t>
            </a:r>
            <a:r>
              <a:rPr lang="en-GB" b="1" dirty="0" err="1"/>
              <a:t>İş</a:t>
            </a:r>
            <a:r>
              <a:rPr lang="en-GB" b="1" dirty="0"/>
              <a:t> </a:t>
            </a:r>
            <a:r>
              <a:rPr lang="en-GB" b="1" dirty="0" err="1"/>
              <a:t>Sürekliliği</a:t>
            </a:r>
            <a:r>
              <a:rPr lang="en-GB" b="1" dirty="0"/>
              <a:t> </a:t>
            </a:r>
            <a:r>
              <a:rPr lang="en-GB" b="1" dirty="0" err="1"/>
              <a:t>Planı</a:t>
            </a:r>
            <a:r>
              <a:rPr lang="en-GB" dirty="0"/>
              <a:t> </a:t>
            </a:r>
            <a:r>
              <a:rPr lang="en-GB" dirty="0" err="1"/>
              <a:t>oluşturulur</a:t>
            </a:r>
            <a:r>
              <a:rPr lang="en-GB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Plan </a:t>
            </a:r>
            <a:r>
              <a:rPr lang="en-GB" dirty="0" err="1"/>
              <a:t>içerisinde</a:t>
            </a:r>
            <a:r>
              <a:rPr lang="en-GB" dirty="0"/>
              <a:t> </a:t>
            </a:r>
            <a:r>
              <a:rPr lang="en-GB" b="1" dirty="0" err="1"/>
              <a:t>tüm</a:t>
            </a:r>
            <a:r>
              <a:rPr lang="en-GB" b="1" dirty="0"/>
              <a:t> </a:t>
            </a:r>
            <a:r>
              <a:rPr lang="en-GB" b="1" dirty="0" err="1"/>
              <a:t>kritik</a:t>
            </a:r>
            <a:r>
              <a:rPr lang="en-GB" b="1" dirty="0"/>
              <a:t> </a:t>
            </a:r>
            <a:r>
              <a:rPr lang="en-GB" b="1" dirty="0" err="1"/>
              <a:t>bölümlerin</a:t>
            </a:r>
            <a:r>
              <a:rPr lang="en-GB" dirty="0"/>
              <a:t> </a:t>
            </a:r>
            <a:r>
              <a:rPr lang="en-GB" dirty="0" err="1"/>
              <a:t>alacağı</a:t>
            </a:r>
            <a:r>
              <a:rPr lang="en-GB" dirty="0"/>
              <a:t> </a:t>
            </a:r>
            <a:r>
              <a:rPr lang="en-GB" dirty="0" err="1"/>
              <a:t>aksiyonlar</a:t>
            </a:r>
            <a:r>
              <a:rPr lang="en-GB" dirty="0"/>
              <a:t> </a:t>
            </a:r>
            <a:r>
              <a:rPr lang="en-GB" dirty="0" err="1"/>
              <a:t>tanımlanır</a:t>
            </a:r>
            <a:r>
              <a:rPr lang="en-GB" dirty="0"/>
              <a:t>.  </a:t>
            </a:r>
          </a:p>
          <a:p>
            <a:r>
              <a:rPr lang="en-GB" dirty="0"/>
              <a:t>     (</a:t>
            </a:r>
            <a:r>
              <a:rPr lang="en-GB" dirty="0" err="1"/>
              <a:t>Örnek</a:t>
            </a:r>
            <a:r>
              <a:rPr lang="en-GB" dirty="0"/>
              <a:t>: HR, </a:t>
            </a:r>
            <a:r>
              <a:rPr lang="en-GB" dirty="0" err="1"/>
              <a:t>Lojistik</a:t>
            </a:r>
            <a:r>
              <a:rPr lang="en-GB" dirty="0"/>
              <a:t>, </a:t>
            </a:r>
            <a:r>
              <a:rPr lang="en-GB" dirty="0" err="1"/>
              <a:t>Satınalma</a:t>
            </a:r>
            <a:r>
              <a:rPr lang="en-GB" dirty="0"/>
              <a:t>, </a:t>
            </a:r>
            <a:r>
              <a:rPr lang="en-GB" dirty="0" err="1"/>
              <a:t>Üretim</a:t>
            </a:r>
            <a:r>
              <a:rPr lang="en-GB" dirty="0"/>
              <a:t>, </a:t>
            </a:r>
            <a:r>
              <a:rPr lang="en-GB" dirty="0" err="1"/>
              <a:t>Bakım</a:t>
            </a:r>
            <a:r>
              <a:rPr lang="en-GB" dirty="0"/>
              <a:t> vb.)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Planın</a:t>
            </a:r>
            <a:r>
              <a:rPr lang="en-GB" dirty="0"/>
              <a:t> </a:t>
            </a:r>
            <a:r>
              <a:rPr lang="en-GB" b="1" dirty="0" err="1"/>
              <a:t>güncelliği</a:t>
            </a:r>
            <a:r>
              <a:rPr lang="en-GB" b="1" dirty="0"/>
              <a:t> </a:t>
            </a:r>
            <a:r>
              <a:rPr lang="en-GB" b="1" dirty="0" err="1"/>
              <a:t>en</a:t>
            </a:r>
            <a:r>
              <a:rPr lang="en-GB" b="1" dirty="0"/>
              <a:t> </a:t>
            </a:r>
            <a:r>
              <a:rPr lang="en-GB" b="1" dirty="0" err="1"/>
              <a:t>az</a:t>
            </a:r>
            <a:r>
              <a:rPr lang="en-GB" b="1" dirty="0"/>
              <a:t> </a:t>
            </a:r>
            <a:r>
              <a:rPr lang="en-GB" b="1" dirty="0" err="1"/>
              <a:t>yılda</a:t>
            </a:r>
            <a:r>
              <a:rPr lang="en-GB" b="1" dirty="0"/>
              <a:t> 1 </a:t>
            </a:r>
            <a:r>
              <a:rPr lang="en-GB" b="1" dirty="0" err="1"/>
              <a:t>defa</a:t>
            </a:r>
            <a:r>
              <a:rPr lang="en-GB" b="1" dirty="0"/>
              <a:t> </a:t>
            </a:r>
            <a:r>
              <a:rPr lang="en-GB" dirty="0" err="1"/>
              <a:t>kontrol</a:t>
            </a:r>
            <a:r>
              <a:rPr lang="en-GB" dirty="0"/>
              <a:t> </a:t>
            </a:r>
            <a:r>
              <a:rPr lang="en-GB" dirty="0" err="1"/>
              <a:t>edilmelidir</a:t>
            </a:r>
            <a:r>
              <a:rPr lang="en-GB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 err="1"/>
              <a:t>Referans</a:t>
            </a:r>
            <a:r>
              <a:rPr lang="en-GB" dirty="0"/>
              <a:t> </a:t>
            </a:r>
            <a:r>
              <a:rPr lang="en-GB" dirty="0" err="1"/>
              <a:t>olarak</a:t>
            </a:r>
            <a:r>
              <a:rPr lang="en-GB" dirty="0"/>
              <a:t> ISO </a:t>
            </a:r>
            <a:r>
              <a:rPr lang="en-GB" dirty="0" err="1"/>
              <a:t>standartlarından</a:t>
            </a:r>
            <a:r>
              <a:rPr lang="en-GB" dirty="0"/>
              <a:t> </a:t>
            </a:r>
            <a:r>
              <a:rPr lang="en-GB" dirty="0" err="1"/>
              <a:t>yararlanılabilir</a:t>
            </a:r>
            <a:r>
              <a:rPr lang="en-GB" dirty="0"/>
              <a:t>.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406FFE3-CBC2-D782-7049-6AF295C83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866" y="3170238"/>
            <a:ext cx="6294268" cy="31471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15F5F4B-57A1-0D99-A357-817C325B9E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07" t="34175" r="16732" b="35275"/>
          <a:stretch/>
        </p:blipFill>
        <p:spPr>
          <a:xfrm>
            <a:off x="668099" y="655245"/>
            <a:ext cx="533226" cy="23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6772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58AB308-26F2-7BFF-439D-864E00FEF711}"/>
              </a:ext>
            </a:extLst>
          </p:cNvPr>
          <p:cNvSpPr/>
          <p:nvPr/>
        </p:nvSpPr>
        <p:spPr>
          <a:xfrm>
            <a:off x="1114567" y="351943"/>
            <a:ext cx="3457433" cy="53008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66C9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タイトル 4">
            <a:extLst>
              <a:ext uri="{FF2B5EF4-FFF2-40B4-BE49-F238E27FC236}">
                <a16:creationId xmlns:a16="http://schemas.microsoft.com/office/drawing/2014/main" id="{F6803612-1BD4-4523-4EF5-F282CC8CD0F7}"/>
              </a:ext>
            </a:extLst>
          </p:cNvPr>
          <p:cNvSpPr txBox="1">
            <a:spLocks/>
          </p:cNvSpPr>
          <p:nvPr/>
        </p:nvSpPr>
        <p:spPr>
          <a:xfrm>
            <a:off x="1195831" y="401542"/>
            <a:ext cx="3521110" cy="43088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kumimoji="1" sz="6600" b="1" i="0" kern="1200">
                <a:solidFill>
                  <a:schemeClr val="tx1"/>
                </a:solidFill>
                <a:latin typeface="+mn-lt"/>
                <a:ea typeface="+mn-ea"/>
                <a:cs typeface="ヒラギノ角ゴ Pro W6" panose="020B0600000000000000" pitchFamily="34" charset="-128"/>
              </a:defRPr>
            </a:lvl1pPr>
          </a:lstStyle>
          <a:p>
            <a:r>
              <a:rPr lang="en-US" altLang="ja-JP" sz="2800"/>
              <a:t>EKLER</a:t>
            </a:r>
            <a:endParaRPr lang="ja-JP" altLang="en-US" sz="28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BF8E7F4-EE79-55AC-3585-50CFDEC906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669" y="351943"/>
            <a:ext cx="489957" cy="530087"/>
          </a:xfrm>
          <a:prstGeom prst="rect">
            <a:avLst/>
          </a:prstGeom>
        </p:spPr>
      </p:pic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328FBAAF-B335-0F78-9445-76CE7186877A}"/>
              </a:ext>
            </a:extLst>
          </p:cNvPr>
          <p:cNvSpPr txBox="1">
            <a:spLocks/>
          </p:cNvSpPr>
          <p:nvPr/>
        </p:nvSpPr>
        <p:spPr>
          <a:xfrm>
            <a:off x="724647" y="1496603"/>
            <a:ext cx="8347695" cy="436529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1" sz="1800" b="0" i="0" kern="1200" baseline="0">
                <a:solidFill>
                  <a:schemeClr val="tx1"/>
                </a:solidFill>
                <a:latin typeface="+mn-lt"/>
                <a:ea typeface="+mn-ea"/>
                <a:cs typeface="Hiragino Kaku Gothic Pro W6" charset="-128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sz="1600" dirty="0"/>
              <a:t>EK-1: </a:t>
            </a:r>
            <a:r>
              <a:rPr lang="en-US" altLang="ja-JP" sz="1600" dirty="0" err="1"/>
              <a:t>Deprem</a:t>
            </a:r>
            <a:r>
              <a:rPr lang="en-US" altLang="ja-JP" sz="1600" dirty="0"/>
              <a:t> </a:t>
            </a:r>
            <a:r>
              <a:rPr lang="en-US" altLang="ja-JP" sz="1600" dirty="0" err="1"/>
              <a:t>Komitesi</a:t>
            </a:r>
            <a:r>
              <a:rPr lang="en-US" altLang="ja-JP" sz="1600" dirty="0"/>
              <a:t> </a:t>
            </a:r>
            <a:r>
              <a:rPr lang="en-US" altLang="ja-JP" sz="1600" dirty="0" err="1"/>
              <a:t>Örnek</a:t>
            </a:r>
            <a:r>
              <a:rPr lang="en-US" altLang="ja-JP" sz="1600" dirty="0"/>
              <a:t> </a:t>
            </a:r>
            <a:r>
              <a:rPr lang="en-US" altLang="ja-JP" sz="1600" dirty="0" err="1"/>
              <a:t>Toplantı</a:t>
            </a:r>
            <a:r>
              <a:rPr lang="en-US" altLang="ja-JP" sz="1600" dirty="0"/>
              <a:t> </a:t>
            </a:r>
            <a:r>
              <a:rPr lang="en-US" altLang="ja-JP" sz="1600" dirty="0" err="1"/>
              <a:t>Tutanağı</a:t>
            </a:r>
            <a:r>
              <a:rPr lang="en-US" altLang="ja-JP" sz="1600" dirty="0"/>
              <a:t>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3-5</a:t>
            </a:r>
          </a:p>
          <a:p>
            <a:r>
              <a:rPr lang="en-US" altLang="ja-JP" sz="1600" dirty="0"/>
              <a:t>EK-2: </a:t>
            </a:r>
            <a:r>
              <a:rPr lang="en-US" altLang="ja-JP" sz="1600" dirty="0" err="1"/>
              <a:t>Yıllık</a:t>
            </a:r>
            <a:r>
              <a:rPr lang="en-US" altLang="ja-JP" sz="1600" dirty="0"/>
              <a:t> </a:t>
            </a:r>
            <a:r>
              <a:rPr lang="en-US" altLang="ja-JP" sz="1600" dirty="0" err="1"/>
              <a:t>Denetleme</a:t>
            </a:r>
            <a:r>
              <a:rPr lang="en-US" altLang="ja-JP" sz="1600" dirty="0"/>
              <a:t> </a:t>
            </a:r>
            <a:r>
              <a:rPr lang="en-US" altLang="ja-JP" sz="1600" dirty="0" err="1"/>
              <a:t>Planı</a:t>
            </a:r>
            <a:r>
              <a:rPr lang="en-US" altLang="ja-JP" sz="1600" dirty="0"/>
              <a:t>		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6</a:t>
            </a:r>
          </a:p>
          <a:p>
            <a:r>
              <a:rPr lang="en-US" sz="1600" dirty="0"/>
              <a:t>EK-3: </a:t>
            </a:r>
            <a:r>
              <a:rPr lang="en-US" altLang="ja-JP" sz="1600" dirty="0" err="1"/>
              <a:t>Deprem</a:t>
            </a:r>
            <a:r>
              <a:rPr lang="en-US" altLang="ja-JP" sz="1600" dirty="0"/>
              <a:t> </a:t>
            </a:r>
            <a:r>
              <a:rPr lang="en-US" altLang="ja-JP" sz="1600" dirty="0" err="1"/>
              <a:t>Kontrol</a:t>
            </a:r>
            <a:r>
              <a:rPr lang="en-US" altLang="ja-JP" sz="1600" dirty="0"/>
              <a:t> </a:t>
            </a:r>
            <a:r>
              <a:rPr lang="en-US" altLang="ja-JP" sz="1600" dirty="0" err="1"/>
              <a:t>Listesi</a:t>
            </a:r>
            <a:r>
              <a:rPr lang="en-US" altLang="ja-JP" sz="1600" dirty="0"/>
              <a:t>	 	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8-10</a:t>
            </a:r>
          </a:p>
          <a:p>
            <a:r>
              <a:rPr lang="en-US" sz="1600" dirty="0"/>
              <a:t>EK-4: </a:t>
            </a:r>
            <a:r>
              <a:rPr lang="en-US" altLang="ja-JP" sz="1600" dirty="0" err="1"/>
              <a:t>Acil</a:t>
            </a:r>
            <a:r>
              <a:rPr lang="en-US" altLang="ja-JP" sz="1600" dirty="0"/>
              <a:t> Durum </a:t>
            </a:r>
            <a:r>
              <a:rPr lang="en-US" altLang="ja-JP" sz="1600" dirty="0" err="1"/>
              <a:t>İletişim</a:t>
            </a:r>
            <a:r>
              <a:rPr lang="en-US" altLang="ja-JP" sz="1600" dirty="0"/>
              <a:t> </a:t>
            </a:r>
            <a:r>
              <a:rPr lang="en-US" altLang="ja-JP" sz="1600" dirty="0" err="1"/>
              <a:t>Zinciri</a:t>
            </a:r>
            <a:r>
              <a:rPr lang="en-US" altLang="ja-JP" sz="1600" dirty="0"/>
              <a:t>	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26</a:t>
            </a:r>
          </a:p>
          <a:p>
            <a:r>
              <a:rPr lang="en-US" sz="1600" dirty="0"/>
              <a:t>EK-5: </a:t>
            </a:r>
            <a:r>
              <a:rPr lang="en-GB" altLang="ja-JP" sz="1600" dirty="0" err="1"/>
              <a:t>Tatbikat</a:t>
            </a:r>
            <a:r>
              <a:rPr lang="en-GB" altLang="ja-JP" sz="1600" dirty="0"/>
              <a:t> </a:t>
            </a:r>
            <a:r>
              <a:rPr lang="en-GB" altLang="ja-JP" sz="1600" dirty="0" err="1"/>
              <a:t>Gözlemci</a:t>
            </a:r>
            <a:r>
              <a:rPr lang="en-GB" altLang="ja-JP" sz="1600" dirty="0"/>
              <a:t> </a:t>
            </a:r>
            <a:r>
              <a:rPr lang="en-GB" altLang="ja-JP" sz="1600" dirty="0" err="1"/>
              <a:t>Kontrol</a:t>
            </a:r>
            <a:r>
              <a:rPr lang="en-GB" altLang="ja-JP" sz="1600" dirty="0"/>
              <a:t> Listesi	   	</a:t>
            </a:r>
            <a:r>
              <a:rPr lang="en-US" altLang="ja-JP" sz="1600" dirty="0"/>
              <a:t> 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27-28</a:t>
            </a:r>
          </a:p>
          <a:p>
            <a:r>
              <a:rPr lang="en-US" sz="1600" dirty="0"/>
              <a:t>EK-6: </a:t>
            </a:r>
            <a:r>
              <a:rPr lang="en-GB" altLang="ja-JP" sz="1600" dirty="0" err="1"/>
              <a:t>Tatbikat</a:t>
            </a:r>
            <a:r>
              <a:rPr lang="en-GB" altLang="ja-JP" sz="1600" dirty="0"/>
              <a:t> </a:t>
            </a:r>
            <a:r>
              <a:rPr lang="en-GB" altLang="ja-JP" sz="1600" dirty="0" err="1"/>
              <a:t>Gözlemci</a:t>
            </a:r>
            <a:r>
              <a:rPr lang="en-GB" altLang="ja-JP" sz="1600" dirty="0"/>
              <a:t> </a:t>
            </a:r>
            <a:r>
              <a:rPr lang="en-GB" altLang="ja-JP" sz="1600" dirty="0" err="1"/>
              <a:t>Raporu</a:t>
            </a:r>
            <a:r>
              <a:rPr lang="en-GB" altLang="ja-JP" sz="1600" dirty="0"/>
              <a:t> </a:t>
            </a:r>
            <a:r>
              <a:rPr lang="en-US" altLang="ja-JP" sz="1600" dirty="0"/>
              <a:t>	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29-30</a:t>
            </a:r>
          </a:p>
          <a:p>
            <a:r>
              <a:rPr lang="en-US" sz="1600" dirty="0"/>
              <a:t>EK-7: </a:t>
            </a:r>
            <a:r>
              <a:rPr lang="en-US" sz="1600" dirty="0" err="1"/>
              <a:t>Acil</a:t>
            </a:r>
            <a:r>
              <a:rPr lang="en-US" sz="1600" dirty="0"/>
              <a:t> Durum </a:t>
            </a:r>
            <a:r>
              <a:rPr lang="en-US" sz="1600" dirty="0" err="1"/>
              <a:t>Müdahele</a:t>
            </a:r>
            <a:r>
              <a:rPr lang="en-US" sz="1600" dirty="0"/>
              <a:t> </a:t>
            </a:r>
            <a:r>
              <a:rPr lang="en-US" sz="1600" dirty="0" err="1"/>
              <a:t>Ekipman</a:t>
            </a:r>
            <a:r>
              <a:rPr lang="en-US" sz="1600" dirty="0"/>
              <a:t> </a:t>
            </a:r>
            <a:r>
              <a:rPr lang="en-US" sz="1600" dirty="0" err="1"/>
              <a:t>Formu</a:t>
            </a:r>
            <a:r>
              <a:rPr lang="en-US" sz="1600" dirty="0"/>
              <a:t>	  	      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36-38</a:t>
            </a:r>
            <a:endParaRPr lang="en-US" sz="1600" dirty="0"/>
          </a:p>
          <a:p>
            <a:r>
              <a:rPr lang="en-US" sz="1600" dirty="0"/>
              <a:t>EK-8: Bina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Binaya</a:t>
            </a:r>
            <a:r>
              <a:rPr lang="en-US" sz="1600" dirty="0"/>
              <a:t> </a:t>
            </a:r>
            <a:r>
              <a:rPr lang="en-US" sz="1600" dirty="0" err="1"/>
              <a:t>Yeniden</a:t>
            </a:r>
            <a:r>
              <a:rPr lang="en-US" sz="1600" dirty="0"/>
              <a:t> </a:t>
            </a:r>
            <a:r>
              <a:rPr lang="en-US" sz="1600" dirty="0" err="1"/>
              <a:t>Giriş</a:t>
            </a:r>
            <a:r>
              <a:rPr lang="en-US" sz="1600" dirty="0"/>
              <a:t> </a:t>
            </a:r>
            <a:r>
              <a:rPr lang="en-US" sz="1600" dirty="0" err="1"/>
              <a:t>Senaryosu</a:t>
            </a:r>
            <a:r>
              <a:rPr lang="en-US" sz="1600" dirty="0"/>
              <a:t>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59-60</a:t>
            </a:r>
          </a:p>
          <a:p>
            <a:r>
              <a:rPr lang="en-US" sz="1600" dirty="0"/>
              <a:t>EK-9: </a:t>
            </a: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Sensörü</a:t>
            </a:r>
            <a:r>
              <a:rPr lang="en-US" sz="1600" dirty="0"/>
              <a:t> </a:t>
            </a:r>
            <a:r>
              <a:rPr lang="en-US" sz="1600" dirty="0" err="1"/>
              <a:t>Kontrol</a:t>
            </a:r>
            <a:r>
              <a:rPr lang="en-US" sz="1600" dirty="0"/>
              <a:t> </a:t>
            </a:r>
            <a:r>
              <a:rPr lang="en-US" sz="1600" dirty="0" err="1"/>
              <a:t>Formu</a:t>
            </a:r>
            <a:r>
              <a:rPr lang="en-US" sz="1600" dirty="0"/>
              <a:t>	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61-62</a:t>
            </a:r>
          </a:p>
          <a:p>
            <a:r>
              <a:rPr lang="en-US" sz="1600" dirty="0"/>
              <a:t>EK-10: </a:t>
            </a:r>
            <a:r>
              <a:rPr lang="en-US" sz="1600" dirty="0" err="1"/>
              <a:t>Deprem</a:t>
            </a:r>
            <a:r>
              <a:rPr lang="en-US" sz="1600" dirty="0"/>
              <a:t> </a:t>
            </a:r>
            <a:r>
              <a:rPr lang="en-US" sz="1600" dirty="0" err="1"/>
              <a:t>Stoğu</a:t>
            </a:r>
            <a:r>
              <a:rPr lang="en-US" sz="1600" dirty="0"/>
              <a:t> </a:t>
            </a:r>
            <a:r>
              <a:rPr lang="en-US" sz="1600" dirty="0" err="1"/>
              <a:t>Prosedürü</a:t>
            </a:r>
            <a:r>
              <a:rPr lang="en-US" sz="1600" dirty="0"/>
              <a:t>				</a:t>
            </a:r>
            <a:r>
              <a:rPr lang="en-US" altLang="ja-JP" sz="1600" dirty="0" err="1"/>
              <a:t>Madde</a:t>
            </a:r>
            <a:r>
              <a:rPr lang="en-US" altLang="ja-JP" sz="1600" dirty="0"/>
              <a:t>: 75</a:t>
            </a:r>
            <a:endParaRPr lang="en-US" sz="1600" dirty="0"/>
          </a:p>
          <a:p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55208002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84224856-DCC4-41C2-8589-31AD135EB533}"/>
              </a:ext>
            </a:extLst>
          </p:cNvPr>
          <p:cNvSpPr txBox="1"/>
          <p:nvPr/>
        </p:nvSpPr>
        <p:spPr>
          <a:xfrm>
            <a:off x="2287756" y="2710867"/>
            <a:ext cx="4553527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72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Teşekkürler</a:t>
            </a:r>
            <a:endParaRPr lang="en-US" sz="7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5C2CCA-1497-48A7-B570-9AD6C6FA445B}"/>
              </a:ext>
            </a:extLst>
          </p:cNvPr>
          <p:cNvSpPr txBox="1"/>
          <p:nvPr/>
        </p:nvSpPr>
        <p:spPr>
          <a:xfrm>
            <a:off x="7109138" y="26765"/>
            <a:ext cx="2034862" cy="4121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9F5638F-6146-4FF7-BA0F-FD7C992475CA}"/>
              </a:ext>
            </a:extLst>
          </p:cNvPr>
          <p:cNvSpPr/>
          <p:nvPr/>
        </p:nvSpPr>
        <p:spPr>
          <a:xfrm>
            <a:off x="8659954" y="5960634"/>
            <a:ext cx="474177" cy="432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349362"/>
      </p:ext>
    </p:extLst>
  </p:cSld>
  <p:clrMapOvr>
    <a:masterClrMapping/>
  </p:clrMapOvr>
</p:sld>
</file>

<file path=ppt/theme/theme1.xml><?xml version="1.0" encoding="utf-8"?>
<a:theme xmlns:a="http://schemas.openxmlformats.org/drawingml/2006/main" name="ホワイト">
  <a:themeElements>
    <a:clrScheme name="ユーザー定義 2">
      <a:dk1>
        <a:srgbClr val="000000"/>
      </a:dk1>
      <a:lt1>
        <a:srgbClr val="FFFFFF"/>
      </a:lt1>
      <a:dk2>
        <a:srgbClr val="868686"/>
      </a:dk2>
      <a:lt2>
        <a:srgbClr val="DEDEDE"/>
      </a:lt2>
      <a:accent1>
        <a:srgbClr val="F09600"/>
      </a:accent1>
      <a:accent2>
        <a:srgbClr val="00A5D7"/>
      </a:accent2>
      <a:accent3>
        <a:srgbClr val="AAC800"/>
      </a:accent3>
      <a:accent4>
        <a:srgbClr val="F05900"/>
      </a:accent4>
      <a:accent5>
        <a:srgbClr val="006FD7"/>
      </a:accent5>
      <a:accent6>
        <a:srgbClr val="78C800"/>
      </a:accent6>
      <a:hlink>
        <a:srgbClr val="00376B"/>
      </a:hlink>
      <a:folHlink>
        <a:srgbClr val="6A6A6A"/>
      </a:folHlink>
    </a:clrScheme>
    <a:fontScheme name="ユーザー定義 4">
      <a:majorFont>
        <a:latin typeface="Arial"/>
        <a:ea typeface="Meiryo UI"/>
        <a:cs typeface=""/>
      </a:majorFont>
      <a:minorFont>
        <a:latin typeface="Arial"/>
        <a:ea typeface="Meiryo UI"/>
        <a:cs typeface=""/>
      </a:minorFont>
    </a:fontScheme>
    <a:fmtScheme name="ホワイ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12601</TotalTime>
  <Words>3993</Words>
  <Application>Microsoft Office PowerPoint</Application>
  <PresentationFormat>Ekran Gösterisi (4:3)</PresentationFormat>
  <Paragraphs>837</Paragraphs>
  <Slides>69</Slides>
  <Notes>3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69</vt:i4>
      </vt:variant>
    </vt:vector>
  </HeadingPairs>
  <TitlesOfParts>
    <vt:vector size="79" baseType="lpstr">
      <vt:lpstr>Meiryo UI</vt:lpstr>
      <vt:lpstr>游ゴシック</vt:lpstr>
      <vt:lpstr>游ゴシック</vt:lpstr>
      <vt:lpstr>Arial</vt:lpstr>
      <vt:lpstr>Arial</vt:lpstr>
      <vt:lpstr>Calibri</vt:lpstr>
      <vt:lpstr>Hiragino Kaku Gothic Pro W6</vt:lpstr>
      <vt:lpstr>Wingdings</vt:lpstr>
      <vt:lpstr>ホワイト</vt:lpstr>
      <vt:lpstr>Worksheet</vt:lpstr>
      <vt:lpstr>Deprem Risk Yönetimi Kılavuzu </vt:lpstr>
      <vt:lpstr>Feragat</vt:lpstr>
      <vt:lpstr>Amaç ve Prensipler</vt:lpstr>
      <vt:lpstr>İçindekiler</vt:lpstr>
      <vt:lpstr>PowerPoint Sunusu</vt:lpstr>
      <vt:lpstr>1. Farkındalık </vt:lpstr>
      <vt:lpstr>1. Farkındalık</vt:lpstr>
      <vt:lpstr>1. Farkındalık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Microsoft Office ユーザー</dc:creator>
  <cp:lastModifiedBy>Sevgi Özçelik</cp:lastModifiedBy>
  <cp:revision>725</cp:revision>
  <cp:lastPrinted>2018-03-30T04:41:40Z</cp:lastPrinted>
  <dcterms:created xsi:type="dcterms:W3CDTF">2018-03-29T18:51:13Z</dcterms:created>
  <dcterms:modified xsi:type="dcterms:W3CDTF">2023-11-14T06:30:13Z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0x010100C568DB52D9D0A14D9B2FDCC96666E9F2007948130EC3DB064584E219954237AF3900372D67F081982D42A1926D86CD0F2F8E</vt:lpwstr>
  </property>
  <property fmtid="{D5CDD505-2E9C-101B-9397-08002B2CF9AE}" pid="3" name="PublishingRollupImage">
    <vt:lpwstr/>
  </property>
  <property fmtid="{D5CDD505-2E9C-101B-9397-08002B2CF9AE}" pid="4" name="PublishingContactEmail">
    <vt:lpwstr/>
  </property>
  <property fmtid="{D5CDD505-2E9C-101B-9397-08002B2CF9AE}" pid="5" name="PublishingVariationRelationshipLinkFieldID">
    <vt:lpwstr/>
  </property>
  <property fmtid="{D5CDD505-2E9C-101B-9397-08002B2CF9AE}" pid="6" name="SeoKeywords">
    <vt:lpwstr/>
  </property>
  <property fmtid="{D5CDD505-2E9C-101B-9397-08002B2CF9AE}" pid="7" name="PublishingVariationGroupID">
    <vt:lpwstr/>
  </property>
  <property fmtid="{D5CDD505-2E9C-101B-9397-08002B2CF9AE}" pid="8" name="Audience">
    <vt:lpwstr/>
  </property>
  <property fmtid="{D5CDD505-2E9C-101B-9397-08002B2CF9AE}" pid="9" name="PublishingIsFurlPage">
    <vt:lpwstr>0</vt:lpwstr>
  </property>
  <property fmtid="{D5CDD505-2E9C-101B-9397-08002B2CF9AE}" pid="10" name="PublishingExpirationDate">
    <vt:lpwstr/>
  </property>
  <property fmtid="{D5CDD505-2E9C-101B-9397-08002B2CF9AE}" pid="11" name="SeoBrowserTitle">
    <vt:lpwstr/>
  </property>
  <property fmtid="{D5CDD505-2E9C-101B-9397-08002B2CF9AE}" pid="12" name="PublishingContactPicture">
    <vt:lpwstr/>
  </property>
  <property fmtid="{D5CDD505-2E9C-101B-9397-08002B2CF9AE}" pid="13" name="PublishingStartDate">
    <vt:lpwstr/>
  </property>
  <property fmtid="{D5CDD505-2E9C-101B-9397-08002B2CF9AE}" pid="14" name="RobotsNoIndex">
    <vt:lpwstr/>
  </property>
  <property fmtid="{D5CDD505-2E9C-101B-9397-08002B2CF9AE}" pid="15" name="SeoMetaDescription">
    <vt:lpwstr/>
  </property>
  <property fmtid="{D5CDD505-2E9C-101B-9397-08002B2CF9AE}" pid="16" name="PublishingContact">
    <vt:lpwstr/>
  </property>
  <property fmtid="{D5CDD505-2E9C-101B-9397-08002B2CF9AE}" pid="17" name="PublishingContactName">
    <vt:lpwstr/>
  </property>
  <property fmtid="{D5CDD505-2E9C-101B-9397-08002B2CF9AE}" pid="18" name="Comments">
    <vt:lpwstr/>
  </property>
</Properties>
</file>