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85" r:id="rId2"/>
    <p:sldId id="316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28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4E55"/>
    <a:srgbClr val="33C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6" autoAdjust="0"/>
    <p:restoredTop sz="90226" autoAdjust="0"/>
  </p:normalViewPr>
  <p:slideViewPr>
    <p:cSldViewPr snapToGrid="0">
      <p:cViewPr varScale="1">
        <p:scale>
          <a:sx n="101" d="100"/>
          <a:sy n="101" d="100"/>
        </p:scale>
        <p:origin x="13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tr-TR" smtClean="0"/>
              <a:t>14.1.2016</a:t>
            </a: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79013-B602-4A64-A4B2-612D139915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03067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tr-TR" smtClean="0"/>
              <a:t>14.1.2016</a:t>
            </a:r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867DD-A0F0-4175-AA24-F5241D90B5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959653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Değerli</a:t>
            </a:r>
            <a:r>
              <a:rPr lang="tr-TR" sz="1600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….. , </a:t>
            </a:r>
          </a:p>
          <a:p>
            <a:r>
              <a:rPr lang="tr-TR" sz="1600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Sevgili ……,</a:t>
            </a:r>
          </a:p>
          <a:p>
            <a:endParaRPr lang="tr-TR" sz="1600" baseline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tr-TR" sz="1600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Sizlerle bir arada bulunduğum için büyük mutluluk duyuyorum.</a:t>
            </a:r>
          </a:p>
          <a:p>
            <a:r>
              <a:rPr lang="tr-TR" sz="1600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Sizleri şahsım ve tüm ihracatçılarımız adına selamlıyorum.</a:t>
            </a:r>
          </a:p>
          <a:p>
            <a:endParaRPr lang="tr-TR" sz="1600" baseline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tr-TR" sz="1600" baseline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66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4078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0368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1733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456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21FCB0-6B68-465A-8FDE-74A38E9384B2}" type="datetime1">
              <a:rPr lang="tr-TR" smtClean="0"/>
              <a:t>1.3.2016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4810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01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6" r:id="rId3"/>
    <p:sldLayoutId id="2147483667" r:id="rId4"/>
    <p:sldLayoutId id="2147483668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chemeClr val="accent6">
              <a:lumMod val="60000"/>
              <a:lumOff val="4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774" b="62451"/>
          <a:stretch/>
        </p:blipFill>
        <p:spPr>
          <a:xfrm>
            <a:off x="0" y="2233874"/>
            <a:ext cx="9144000" cy="123842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31619" y="3967674"/>
            <a:ext cx="7884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2016 - ŞUBAT</a:t>
            </a:r>
          </a:p>
          <a:p>
            <a:pPr algn="ctr"/>
            <a:r>
              <a:rPr lang="tr-TR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İHRACAT RAKAMLARI </a:t>
            </a:r>
          </a:p>
          <a:p>
            <a:pPr algn="ctr"/>
            <a:r>
              <a:rPr lang="tr-TR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BASIN AÇIKLAMASI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</a:t>
            </a:fld>
            <a:endParaRPr lang="tr-TR"/>
          </a:p>
        </p:txBody>
      </p:sp>
      <p:sp>
        <p:nvSpPr>
          <p:cNvPr id="6" name="TextBox 10"/>
          <p:cNvSpPr txBox="1"/>
          <p:nvPr/>
        </p:nvSpPr>
        <p:spPr>
          <a:xfrm>
            <a:off x="631619" y="5220187"/>
            <a:ext cx="7884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Mart 2016</a:t>
            </a:r>
          </a:p>
        </p:txBody>
      </p:sp>
    </p:spTree>
    <p:extLst>
      <p:ext uri="{BB962C8B-B14F-4D97-AF65-F5344CB8AC3E}">
        <p14:creationId xmlns:p14="http://schemas.microsoft.com/office/powerpoint/2010/main" val="48406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/>
          <p:nvPr/>
        </p:nvSpPr>
        <p:spPr>
          <a:xfrm>
            <a:off x="0" y="2945938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Teşekkürler.</a:t>
            </a:r>
            <a:endParaRPr lang="en-US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2734856" y="4503639"/>
            <a:ext cx="3672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twitter.com/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turkihracat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ikdörtgen 3"/>
          <p:cNvSpPr/>
          <p:nvPr/>
        </p:nvSpPr>
        <p:spPr>
          <a:xfrm>
            <a:off x="2734856" y="5137560"/>
            <a:ext cx="5328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facebook.com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/IhracatcilarMeclisi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4" descr="C:\Users\kubraulutas\Desktop\untitl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886" y="4538358"/>
            <a:ext cx="460971" cy="34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Users\kubraulutas\Desktop\facebook_ic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002" y="5057487"/>
            <a:ext cx="576214" cy="43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400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i.sozcu.com.tr/wp-content/uploads/2016/01/29/ihracat_shutter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763" y="1127925"/>
            <a:ext cx="8088474" cy="4678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527763" y="1217630"/>
            <a:ext cx="54769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İhracatımız 14 Ay Sonra Artış Gösterdi.</a:t>
            </a:r>
          </a:p>
        </p:txBody>
      </p:sp>
    </p:spTree>
    <p:extLst>
      <p:ext uri="{BB962C8B-B14F-4D97-AF65-F5344CB8AC3E}">
        <p14:creationId xmlns:p14="http://schemas.microsoft.com/office/powerpoint/2010/main" val="204713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2"/>
          <p:cNvSpPr txBox="1">
            <a:spLocks/>
          </p:cNvSpPr>
          <p:nvPr/>
        </p:nvSpPr>
        <p:spPr>
          <a:xfrm>
            <a:off x="6409184" y="6356350"/>
            <a:ext cx="1923009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971600" y="302832"/>
            <a:ext cx="817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tr-T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 ŞUBAT </a:t>
            </a:r>
            <a:r>
              <a:rPr lang="fi-FI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AYI İHRACAT RAKAMLARI (’000 $)</a:t>
            </a:r>
            <a:endParaRPr lang="fi-FI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oup 9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8769832"/>
              </p:ext>
            </p:extLst>
          </p:nvPr>
        </p:nvGraphicFramePr>
        <p:xfrm>
          <a:off x="486420" y="1606363"/>
          <a:ext cx="8171160" cy="4030125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805115"/>
                <a:gridCol w="1229223"/>
                <a:gridCol w="1299512"/>
                <a:gridCol w="883159"/>
                <a:gridCol w="954151"/>
              </a:tblGrid>
              <a:tr h="36327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ŞUBAT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111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(%)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1.656.364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1.719.438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1.187.098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1.229.709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39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167.106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143.585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3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302.160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346.144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8.523.751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8.826.803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3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871.858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899.111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63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1.176.292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1.144.660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6.475.602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6.783.032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20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281.267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243.995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5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O P L A M 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10.461.382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10.790.236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667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2"/>
          <p:cNvSpPr txBox="1">
            <a:spLocks/>
          </p:cNvSpPr>
          <p:nvPr/>
        </p:nvSpPr>
        <p:spPr>
          <a:xfrm>
            <a:off x="6409184" y="6356350"/>
            <a:ext cx="1923009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971600" y="86015"/>
            <a:ext cx="817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tr-T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tr-T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ŞUBAT </a:t>
            </a:r>
            <a:r>
              <a:rPr lang="sv-S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AYI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NDA</a:t>
            </a:r>
            <a:r>
              <a:rPr lang="sv-SE" sz="2200" b="1" dirty="0">
                <a:latin typeface="Arial" panose="020B0604020202020204" pitchFamily="34" charset="0"/>
                <a:cs typeface="Arial" panose="020B0604020202020204" pitchFamily="34" charset="0"/>
              </a:rPr>
              <a:t> EN FAZLA</a:t>
            </a:r>
          </a:p>
          <a:p>
            <a:pPr algn="r"/>
            <a:r>
              <a:rPr lang="sv-S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İHRACAT YAPAN İLK 5 SEKTÖR (‘000 $)</a:t>
            </a:r>
            <a:endParaRPr lang="sv-SE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9156829"/>
              </p:ext>
            </p:extLst>
          </p:nvPr>
        </p:nvGraphicFramePr>
        <p:xfrm>
          <a:off x="757898" y="2062365"/>
          <a:ext cx="7913662" cy="2555355"/>
        </p:xfrm>
        <a:graphic>
          <a:graphicData uri="http://schemas.openxmlformats.org/drawingml/2006/table">
            <a:tbl>
              <a:tblPr/>
              <a:tblGrid>
                <a:gridCol w="672323"/>
                <a:gridCol w="3011887"/>
                <a:gridCol w="1245193"/>
                <a:gridCol w="1258302"/>
                <a:gridCol w="836628"/>
                <a:gridCol w="889329"/>
              </a:tblGrid>
              <a:tr h="59341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 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232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Otomotiv Endüstrisi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1.703.300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1.985.994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3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Hazıgiyim ve Konfeksiyon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1.264.258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1.424.937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2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Kimyevi Maddeler ve Mamulleri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1.176.292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1.144.660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32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Elektrik-Elektronik, Mak.ve Hiz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830.882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807.630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2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Çelik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937.971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747.316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6,9%</a:t>
                      </a:r>
                      <a:endParaRPr kumimoji="0" lang="tr-TR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10.461.382</a:t>
                      </a:r>
                    </a:p>
                  </a:txBody>
                  <a:tcPr marL="0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10.790.236</a:t>
                      </a:r>
                    </a:p>
                  </a:txBody>
                  <a:tcPr marL="0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100%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78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2"/>
          <p:cNvSpPr txBox="1">
            <a:spLocks/>
          </p:cNvSpPr>
          <p:nvPr/>
        </p:nvSpPr>
        <p:spPr>
          <a:xfrm>
            <a:off x="6409184" y="6356350"/>
            <a:ext cx="1923009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971600" y="76588"/>
            <a:ext cx="817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sv-S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tr-T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ŞUBAT </a:t>
            </a:r>
            <a:r>
              <a:rPr lang="sv-S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AYI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NDA</a:t>
            </a:r>
            <a:r>
              <a:rPr lang="sv-SE" sz="2200" b="1" dirty="0">
                <a:latin typeface="Arial" panose="020B0604020202020204" pitchFamily="34" charset="0"/>
                <a:cs typeface="Arial" panose="020B0604020202020204" pitchFamily="34" charset="0"/>
              </a:rPr>
              <a:t> EN FAZLA</a:t>
            </a:r>
          </a:p>
          <a:p>
            <a:pPr algn="r"/>
            <a:r>
              <a:rPr lang="sv-SE" sz="2200" b="1" dirty="0">
                <a:latin typeface="Arial" panose="020B0604020202020204" pitchFamily="34" charset="0"/>
                <a:cs typeface="Arial" panose="020B0604020202020204" pitchFamily="34" charset="0"/>
              </a:rPr>
              <a:t>İHRACAT YAPILAN İLK 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sv-S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200" b="1" dirty="0">
                <a:latin typeface="Arial" panose="020B0604020202020204" pitchFamily="34" charset="0"/>
                <a:cs typeface="Arial" panose="020B0604020202020204" pitchFamily="34" charset="0"/>
              </a:rPr>
              <a:t>ÜLKE (‘000 </a:t>
            </a:r>
            <a:r>
              <a:rPr lang="sv-SE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sv-SE" sz="22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4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2698341"/>
              </p:ext>
            </p:extLst>
          </p:nvPr>
        </p:nvGraphicFramePr>
        <p:xfrm>
          <a:off x="1547664" y="2204864"/>
          <a:ext cx="6048673" cy="2668269"/>
        </p:xfrm>
        <a:graphic>
          <a:graphicData uri="http://schemas.openxmlformats.org/drawingml/2006/table">
            <a:tbl>
              <a:tblPr/>
              <a:tblGrid>
                <a:gridCol w="432048"/>
                <a:gridCol w="2002826"/>
                <a:gridCol w="1343672"/>
                <a:gridCol w="1329604"/>
                <a:gridCol w="940523"/>
              </a:tblGrid>
              <a:tr h="58137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2016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ALMANYA 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1.013.106</a:t>
                      </a:r>
                    </a:p>
                  </a:txBody>
                  <a:tcPr marL="0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1.145.732</a:t>
                      </a:r>
                    </a:p>
                  </a:txBody>
                  <a:tcPr marL="0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İNGİLTERE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739.570</a:t>
                      </a:r>
                    </a:p>
                  </a:txBody>
                  <a:tcPr marL="0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706.367</a:t>
                      </a:r>
                    </a:p>
                  </a:txBody>
                  <a:tcPr marL="0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IRAK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732.447</a:t>
                      </a:r>
                    </a:p>
                  </a:txBody>
                  <a:tcPr marL="0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689.613</a:t>
                      </a:r>
                    </a:p>
                  </a:txBody>
                  <a:tcPr marL="0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-5,8%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İTALYA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509.667</a:t>
                      </a:r>
                    </a:p>
                  </a:txBody>
                  <a:tcPr marL="0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589.605</a:t>
                      </a:r>
                    </a:p>
                  </a:txBody>
                  <a:tcPr marL="0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FRANSA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457.749</a:t>
                      </a:r>
                    </a:p>
                  </a:txBody>
                  <a:tcPr marL="0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512.810</a:t>
                      </a:r>
                    </a:p>
                  </a:txBody>
                  <a:tcPr marL="0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 (TİM)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10.461.382</a:t>
                      </a:r>
                    </a:p>
                  </a:txBody>
                  <a:tcPr marL="0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10.790.236</a:t>
                      </a:r>
                    </a:p>
                  </a:txBody>
                  <a:tcPr marL="0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12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2"/>
          <p:cNvSpPr txBox="1">
            <a:spLocks/>
          </p:cNvSpPr>
          <p:nvPr/>
        </p:nvSpPr>
        <p:spPr>
          <a:xfrm>
            <a:off x="6409184" y="6356350"/>
            <a:ext cx="1923009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971600" y="19943"/>
            <a:ext cx="817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sv-S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tr-T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ŞUBAT </a:t>
            </a:r>
            <a:r>
              <a:rPr lang="sv-S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AYI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NDA</a:t>
            </a:r>
            <a:r>
              <a:rPr lang="sv-SE" sz="2200" b="1" dirty="0">
                <a:latin typeface="Arial" panose="020B0604020202020204" pitchFamily="34" charset="0"/>
                <a:cs typeface="Arial" panose="020B0604020202020204" pitchFamily="34" charset="0"/>
              </a:rPr>
              <a:t> EN FAZLA</a:t>
            </a:r>
          </a:p>
          <a:p>
            <a:pPr algn="r"/>
            <a:r>
              <a:rPr lang="sv-SE" sz="2200" b="1" dirty="0">
                <a:latin typeface="Arial" panose="020B0604020202020204" pitchFamily="34" charset="0"/>
                <a:cs typeface="Arial" panose="020B0604020202020204" pitchFamily="34" charset="0"/>
              </a:rPr>
              <a:t>İHRACAT YAPILAN İLK 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sv-S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200" b="1" dirty="0">
                <a:latin typeface="Arial" panose="020B0604020202020204" pitchFamily="34" charset="0"/>
                <a:cs typeface="Arial" panose="020B0604020202020204" pitchFamily="34" charset="0"/>
              </a:rPr>
              <a:t>ÜLKE (</a:t>
            </a:r>
            <a:r>
              <a:rPr lang="tr-T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 Değ.</a:t>
            </a:r>
            <a:r>
              <a:rPr lang="sv-S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sv-SE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7 Resim" descr="dunya_haritasi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7066" y="1429904"/>
            <a:ext cx="8280000" cy="4064336"/>
          </a:xfrm>
          <a:prstGeom prst="rect">
            <a:avLst/>
          </a:prstGeom>
        </p:spPr>
      </p:pic>
      <p:sp>
        <p:nvSpPr>
          <p:cNvPr id="5" name="8 Akış Çizelgesi: Öteki İşlem"/>
          <p:cNvSpPr/>
          <p:nvPr/>
        </p:nvSpPr>
        <p:spPr>
          <a:xfrm>
            <a:off x="4572000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1. Almanya</a:t>
            </a:r>
          </a:p>
          <a:p>
            <a:pPr algn="ctr"/>
            <a:r>
              <a:rPr lang="tr-TR" sz="1050" b="1" dirty="0" smtClean="0">
                <a:solidFill>
                  <a:schemeClr val="tx1"/>
                </a:solidFill>
              </a:rPr>
              <a:t>%13,1</a:t>
            </a:r>
            <a:endParaRPr lang="tr-TR" sz="1050" b="1" dirty="0">
              <a:solidFill>
                <a:schemeClr val="tx1"/>
              </a:solidFill>
            </a:endParaRPr>
          </a:p>
        </p:txBody>
      </p:sp>
      <p:sp>
        <p:nvSpPr>
          <p:cNvPr id="6" name="9 Akış Çizelgesi: Öteki İşlem"/>
          <p:cNvSpPr/>
          <p:nvPr/>
        </p:nvSpPr>
        <p:spPr>
          <a:xfrm>
            <a:off x="4898896" y="262180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3,</a:t>
            </a:r>
            <a:r>
              <a:rPr lang="tr-TR" sz="1050" b="1" dirty="0"/>
              <a:t> </a:t>
            </a:r>
            <a:r>
              <a:rPr lang="tr-TR" sz="1050" b="1" dirty="0" smtClean="0"/>
              <a:t>Irak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-%5,8 </a:t>
            </a:r>
          </a:p>
        </p:txBody>
      </p:sp>
      <p:sp>
        <p:nvSpPr>
          <p:cNvPr id="7" name="15 Akış Çizelgesi: Öteki İşlem"/>
          <p:cNvSpPr/>
          <p:nvPr/>
        </p:nvSpPr>
        <p:spPr>
          <a:xfrm>
            <a:off x="4283968" y="297396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4</a:t>
            </a:r>
            <a:r>
              <a:rPr lang="tr-TR" sz="1050" b="1" dirty="0" smtClean="0"/>
              <a:t>. İtalya</a:t>
            </a:r>
          </a:p>
          <a:p>
            <a:pPr algn="ctr"/>
            <a:r>
              <a:rPr lang="tr-TR" sz="1050" b="1" dirty="0" smtClean="0"/>
              <a:t>%15,7 </a:t>
            </a:r>
          </a:p>
        </p:txBody>
      </p:sp>
      <p:sp>
        <p:nvSpPr>
          <p:cNvPr id="8" name="18 Akış Çizelgesi: Öteki İşlem"/>
          <p:cNvSpPr/>
          <p:nvPr/>
        </p:nvSpPr>
        <p:spPr>
          <a:xfrm>
            <a:off x="3707904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2. İngiltere</a:t>
            </a:r>
          </a:p>
          <a:p>
            <a:pPr algn="ctr"/>
            <a:r>
              <a:rPr lang="tr-TR" sz="1050" b="1" dirty="0">
                <a:solidFill>
                  <a:srgbClr val="FF0000"/>
                </a:solidFill>
              </a:rPr>
              <a:t>-</a:t>
            </a:r>
            <a:r>
              <a:rPr lang="tr-TR" sz="1050" b="1" dirty="0" smtClean="0">
                <a:solidFill>
                  <a:srgbClr val="FF0000"/>
                </a:solidFill>
              </a:rPr>
              <a:t>%4,5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9" name="19 Akış Çizelgesi: Öteki İşlem"/>
          <p:cNvSpPr/>
          <p:nvPr/>
        </p:nvSpPr>
        <p:spPr>
          <a:xfrm>
            <a:off x="4080520" y="261236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5</a:t>
            </a:r>
            <a:r>
              <a:rPr lang="tr-TR" sz="1050" b="1" dirty="0" smtClean="0"/>
              <a:t>. Fransa</a:t>
            </a:r>
          </a:p>
          <a:p>
            <a:pPr algn="ctr"/>
            <a:r>
              <a:rPr lang="tr-TR" sz="1050" b="1" dirty="0" smtClean="0">
                <a:solidFill>
                  <a:schemeClr val="tx1"/>
                </a:solidFill>
              </a:rPr>
              <a:t>%-12 </a:t>
            </a:r>
          </a:p>
        </p:txBody>
      </p:sp>
    </p:spTree>
    <p:extLst>
      <p:ext uri="{BB962C8B-B14F-4D97-AF65-F5344CB8AC3E}">
        <p14:creationId xmlns:p14="http://schemas.microsoft.com/office/powerpoint/2010/main" val="429100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2"/>
          <p:cNvSpPr txBox="1">
            <a:spLocks/>
          </p:cNvSpPr>
          <p:nvPr/>
        </p:nvSpPr>
        <p:spPr>
          <a:xfrm>
            <a:off x="6409184" y="6356350"/>
            <a:ext cx="1923009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971600" y="67161"/>
            <a:ext cx="817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sv-S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tr-T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ŞUBAT </a:t>
            </a:r>
            <a:r>
              <a:rPr lang="sv-S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AYI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NDA</a:t>
            </a:r>
            <a:r>
              <a:rPr lang="sv-SE" sz="2200" b="1" dirty="0">
                <a:latin typeface="Arial" panose="020B0604020202020204" pitchFamily="34" charset="0"/>
                <a:cs typeface="Arial" panose="020B0604020202020204" pitchFamily="34" charset="0"/>
              </a:rPr>
              <a:t> EN FAZLA</a:t>
            </a:r>
          </a:p>
          <a:p>
            <a:pPr algn="r"/>
            <a:r>
              <a:rPr lang="sv-SE" sz="2200" b="1" dirty="0">
                <a:latin typeface="Arial" panose="020B0604020202020204" pitchFamily="34" charset="0"/>
                <a:cs typeface="Arial" panose="020B0604020202020204" pitchFamily="34" charset="0"/>
              </a:rPr>
              <a:t>İHRACAT YAPILAN İLK 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sv-SE" sz="2200" b="1" dirty="0">
                <a:latin typeface="Arial" panose="020B0604020202020204" pitchFamily="34" charset="0"/>
                <a:cs typeface="Arial" panose="020B0604020202020204" pitchFamily="34" charset="0"/>
              </a:rPr>
              <a:t> ÜLKE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 GRUBU</a:t>
            </a:r>
            <a:r>
              <a:rPr lang="sv-SE" sz="22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v-SE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‘000 $</a:t>
            </a:r>
            <a:r>
              <a:rPr lang="sv-SE" sz="22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4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1382868"/>
              </p:ext>
            </p:extLst>
          </p:nvPr>
        </p:nvGraphicFramePr>
        <p:xfrm>
          <a:off x="647564" y="2104896"/>
          <a:ext cx="7848872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432713"/>
                <a:gridCol w="1368152"/>
                <a:gridCol w="86409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Avrupa Birliği 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4.782.963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5.348.174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Ortadoğu 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2.200.679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2.122.855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Afrika 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897.518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1.052.367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17,3%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Bağımsız Devletler Topluluğu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949.385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690.253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-27,3%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Kuzey Amerika Serbest Ticaret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598.712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549.480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10.461.382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10.790.236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8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2"/>
          <p:cNvSpPr txBox="1">
            <a:spLocks/>
          </p:cNvSpPr>
          <p:nvPr/>
        </p:nvSpPr>
        <p:spPr>
          <a:xfrm>
            <a:off x="6409184" y="6356350"/>
            <a:ext cx="1923009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971600" y="86014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tr-TR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tr-TR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ŞUBAT </a:t>
            </a:r>
            <a:r>
              <a:rPr lang="sv-SE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</a:t>
            </a:r>
            <a:r>
              <a:rPr lang="tr-TR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NDA</a:t>
            </a:r>
            <a:r>
              <a:rPr lang="sv-SE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sv-SE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ÇOK İHRACAT </a:t>
            </a:r>
            <a:r>
              <a:rPr lang="tr-TR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GERÇEKLEŞTİREN </a:t>
            </a:r>
            <a:r>
              <a:rPr lang="sv-SE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İLK </a:t>
            </a:r>
            <a:r>
              <a:rPr lang="sv-SE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İL (‘000 $)</a:t>
            </a:r>
          </a:p>
        </p:txBody>
      </p:sp>
      <p:graphicFrame>
        <p:nvGraphicFramePr>
          <p:cNvPr id="4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0907329"/>
              </p:ext>
            </p:extLst>
          </p:nvPr>
        </p:nvGraphicFramePr>
        <p:xfrm>
          <a:off x="1475657" y="1528495"/>
          <a:ext cx="6192687" cy="4122878"/>
        </p:xfrm>
        <a:graphic>
          <a:graphicData uri="http://schemas.openxmlformats.org/drawingml/2006/table">
            <a:tbl>
              <a:tblPr/>
              <a:tblGrid>
                <a:gridCol w="393535"/>
                <a:gridCol w="2042481"/>
                <a:gridCol w="1531922"/>
                <a:gridCol w="1287078"/>
                <a:gridCol w="937671"/>
              </a:tblGrid>
              <a:tr h="5493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Değ.(%)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İSTANBUL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4.622.443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4.711.785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BURSA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967.747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1.058.831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KOCAELI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909.980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873.692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İZMIR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640.956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663.628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ANKARA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505.757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554.843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9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GAZIANTEP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476.117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531.776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MANISA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283.552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305.724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DENIZLI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212.544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206.299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SAKARYA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142.607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148.611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4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HATAY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125.595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131.269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685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10.461.382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10.790.236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66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2"/>
          <p:cNvSpPr txBox="1">
            <a:spLocks/>
          </p:cNvSpPr>
          <p:nvPr/>
        </p:nvSpPr>
        <p:spPr>
          <a:xfrm>
            <a:off x="6409184" y="6356350"/>
            <a:ext cx="1923009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480925"/>
              </p:ext>
            </p:extLst>
          </p:nvPr>
        </p:nvGraphicFramePr>
        <p:xfrm>
          <a:off x="350519" y="1844041"/>
          <a:ext cx="8412481" cy="328279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693338"/>
                <a:gridCol w="1189947"/>
                <a:gridCol w="1189947"/>
                <a:gridCol w="831900"/>
                <a:gridCol w="1404229"/>
                <a:gridCol w="1432560"/>
                <a:gridCol w="670560"/>
              </a:tblGrid>
              <a:tr h="65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(1000 KG)</a:t>
                      </a:r>
                      <a:endParaRPr lang="tr-TR" sz="1400" dirty="0"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Şubat 15</a:t>
                      </a:r>
                      <a:endParaRPr lang="tr-TR" sz="1400" dirty="0"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aseline="0" dirty="0" smtClean="0"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Şubat 16</a:t>
                      </a:r>
                      <a:endParaRPr lang="tr-TR" sz="1400" dirty="0"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Değ%</a:t>
                      </a:r>
                      <a:endParaRPr lang="tr-TR" sz="1400" dirty="0"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Ocak-Şubat 15</a:t>
                      </a:r>
                      <a:endParaRPr lang="tr-TR" sz="1400" dirty="0"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aseline="0" dirty="0" smtClean="0"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Ocak-Şubat 16</a:t>
                      </a:r>
                      <a:endParaRPr lang="tr-TR" sz="1400" dirty="0"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Değ%</a:t>
                      </a:r>
                      <a:endParaRPr lang="tr-TR" sz="1400" dirty="0"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.I. TARIM</a:t>
                      </a:r>
                      <a:endParaRPr lang="tr-TR" sz="1400" dirty="0"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1.146.931</a:t>
                      </a:r>
                      <a:endParaRPr lang="tr-TR" sz="14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1.501.694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30,9%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2.443.895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b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2.697.435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10,4%</a:t>
                      </a:r>
                      <a:endParaRPr lang="tr-TR" sz="14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.II. SANAYİ</a:t>
                      </a:r>
                      <a:endParaRPr lang="tr-TR" sz="1400" dirty="0"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5.059.388</a:t>
                      </a:r>
                      <a:endParaRPr lang="tr-TR" sz="14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5.811.537</a:t>
                      </a:r>
                      <a:endParaRPr lang="tr-TR" sz="14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14,9%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9.873.474</a:t>
                      </a:r>
                      <a:endParaRPr lang="tr-TR" sz="14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10.684.320</a:t>
                      </a:r>
                      <a:endParaRPr lang="tr-TR" sz="1400" b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8,2%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3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TARIM+SANAYİ</a:t>
                      </a:r>
                      <a:endParaRPr lang="tr-TR" sz="1400" dirty="0"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6.206.319</a:t>
                      </a:r>
                      <a:endParaRPr lang="tr-TR" sz="1400" b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7.313.232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17,8%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12.317.369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13.381.756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8,6%</a:t>
                      </a:r>
                      <a:endParaRPr lang="tr-TR" sz="14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.III. MADENCİLİK</a:t>
                      </a:r>
                      <a:endParaRPr lang="tr-TR" sz="1400" dirty="0"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1.386.457</a:t>
                      </a:r>
                      <a:endParaRPr lang="tr-TR" sz="14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2.263.009</a:t>
                      </a:r>
                      <a:endParaRPr lang="tr-TR" sz="14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63,2%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2.764.441</a:t>
                      </a:r>
                      <a:endParaRPr lang="tr-TR" sz="14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3.626.301</a:t>
                      </a:r>
                      <a:endParaRPr lang="tr-TR" sz="14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31,2%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  <a:endParaRPr lang="tr-TR" sz="1400" dirty="0"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7.592.776</a:t>
                      </a:r>
                      <a:endParaRPr lang="tr-TR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9.576.241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26,1%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15.081.810</a:t>
                      </a:r>
                      <a:endParaRPr lang="tr-TR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17.008.056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12,8%</a:t>
                      </a:r>
                      <a:endParaRPr lang="tr-T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Metin kutusu 5"/>
          <p:cNvSpPr txBox="1"/>
          <p:nvPr/>
        </p:nvSpPr>
        <p:spPr>
          <a:xfrm>
            <a:off x="971600" y="349966"/>
            <a:ext cx="817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200" b="1" dirty="0" smtClean="0"/>
              <a:t>201</a:t>
            </a:r>
            <a:r>
              <a:rPr lang="tr-TR" sz="2200" b="1" dirty="0"/>
              <a:t>6</a:t>
            </a:r>
            <a:r>
              <a:rPr lang="sv-SE" sz="2200" b="1" dirty="0" smtClean="0"/>
              <a:t> </a:t>
            </a:r>
            <a:r>
              <a:rPr lang="tr-TR" sz="2200" b="1" dirty="0"/>
              <a:t>– </a:t>
            </a:r>
            <a:r>
              <a:rPr lang="tr-TR" sz="2200" b="1" dirty="0" smtClean="0"/>
              <a:t>ŞUBAT </a:t>
            </a:r>
            <a:r>
              <a:rPr lang="sv-SE" sz="2200" b="1" dirty="0" smtClean="0"/>
              <a:t>AYI</a:t>
            </a:r>
            <a:r>
              <a:rPr lang="tr-TR" sz="2200" b="1" dirty="0" smtClean="0"/>
              <a:t> İHRACATI (‘000 </a:t>
            </a:r>
            <a:r>
              <a:rPr lang="tr-TR" sz="2200" b="1" dirty="0" smtClean="0">
                <a:solidFill>
                  <a:srgbClr val="FF0000"/>
                </a:solidFill>
              </a:rPr>
              <a:t>KG</a:t>
            </a:r>
            <a:r>
              <a:rPr lang="tr-TR" sz="2200" b="1" dirty="0" smtClean="0"/>
              <a:t>)</a:t>
            </a:r>
            <a:endParaRPr lang="sv-SE" sz="2200" b="1" dirty="0"/>
          </a:p>
        </p:txBody>
      </p:sp>
    </p:spTree>
    <p:extLst>
      <p:ext uri="{BB962C8B-B14F-4D97-AF65-F5344CB8AC3E}">
        <p14:creationId xmlns:p14="http://schemas.microsoft.com/office/powerpoint/2010/main" val="276783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dirty="0" smtClean="0">
            <a:solidFill>
              <a:schemeClr val="bg1">
                <a:lumMod val="65000"/>
              </a:schemeClr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3454</TotalTime>
  <Words>643</Words>
  <Application>Microsoft Office PowerPoint</Application>
  <PresentationFormat>Ekran Gösterisi (4:3)</PresentationFormat>
  <Paragraphs>313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Verdana</vt:lpstr>
      <vt:lpstr>Wingdings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</dc:creator>
  <cp:lastModifiedBy>MUSTAFA KARSU</cp:lastModifiedBy>
  <cp:revision>427</cp:revision>
  <dcterms:created xsi:type="dcterms:W3CDTF">2015-11-30T22:04:58Z</dcterms:created>
  <dcterms:modified xsi:type="dcterms:W3CDTF">2016-03-01T07:08:48Z</dcterms:modified>
</cp:coreProperties>
</file>