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7234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3" autoAdjust="0"/>
  </p:normalViewPr>
  <p:slideViewPr>
    <p:cSldViewPr>
      <p:cViewPr varScale="1">
        <p:scale>
          <a:sx n="80" d="100"/>
          <a:sy n="80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5654320301859849E-2"/>
          <c:y val="0.19936269707406262"/>
          <c:w val="0.67658814658453836"/>
          <c:h val="0.66428654391936237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0.81299999999999994</c:v>
                </c:pt>
                <c:pt idx="1">
                  <c:v>0.16</c:v>
                </c:pt>
                <c:pt idx="2">
                  <c:v>2.8000000000000001E-2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10237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1509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2014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190756582601932E-3"/>
                  <c:y val="1.373884787503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1111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Mamulleri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352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938688"/>
        <c:axId val="115462080"/>
      </c:barChart>
      <c:catAx>
        <c:axId val="37938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462080"/>
        <c:crosses val="autoZero"/>
        <c:auto val="1"/>
        <c:lblAlgn val="ctr"/>
        <c:lblOffset val="100"/>
        <c:noMultiLvlLbl val="0"/>
      </c:catAx>
      <c:valAx>
        <c:axId val="11546208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79386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038"/>
            <a:ext cx="5486400" cy="4376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60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60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01.11.2014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33968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hyperlink" Target="http://www.timtv.com.tr/" TargetMode="External"/><Relationship Id="rId4" Type="http://schemas.openxmlformats.org/officeDocument/2006/relationships/hyperlink" Target="http://www.tim.org.t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b="69128"/>
          <a:stretch/>
        </p:blipFill>
        <p:spPr>
          <a:xfrm>
            <a:off x="-397" y="2420888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5" y="980728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Ekim Ayı İhracat Verileri</a:t>
            </a:r>
            <a:r>
              <a:rPr lang="tr-T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</a:p>
          <a:p>
            <a:pPr algn="ctr"/>
            <a:r>
              <a:rPr lang="tr-TR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Kırklareli – 1 Kasım 2014</a:t>
            </a:r>
            <a:endParaRPr lang="tr-TR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3789040"/>
            <a:ext cx="4680000" cy="288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137034"/>
              </p:ext>
            </p:extLst>
          </p:nvPr>
        </p:nvGraphicFramePr>
        <p:xfrm>
          <a:off x="395536" y="2062364"/>
          <a:ext cx="8208913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608308"/>
                <a:gridCol w="1608308"/>
                <a:gridCol w="80838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AVRUPA BİRLİĞİ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5.203.813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5.630.168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8,2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ORTA DOĞU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2.282.214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2.352.641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BAĞIMSIZ DEVLETLER TOPLULUĞU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1.604.715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1.475.810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8,0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AFRİKA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941.611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1.066.931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13,3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KUZEY AMERİKA SERBEST TİCARET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491.334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644.412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31,2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11.812.904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12.598.705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YAPAN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33776"/>
              </p:ext>
            </p:extLst>
          </p:nvPr>
        </p:nvGraphicFramePr>
        <p:xfrm>
          <a:off x="1695251" y="1400704"/>
          <a:ext cx="5665603" cy="4559197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587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5.111.869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5.687.235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KOCAELİ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982.052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1.063.146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1.010.243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987.788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İZMİR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730.789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710.080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579.081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592.935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GAZİANTEP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534.586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569.742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MANİSA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399.712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436.226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DENİZLİ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238.688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275.771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SAKARYA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221.552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184.836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MERSİN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148.113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164.149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KIRKLARELİ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26.167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79,2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11.812.904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12.598.705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%Değ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Kocaeli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%8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Bursa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</a:t>
            </a:r>
            <a:r>
              <a:rPr lang="tr-TR" sz="105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/>
              <a:t>%11</a:t>
            </a:r>
            <a:endParaRPr lang="tr-TR" sz="1050" b="1" dirty="0"/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Ankara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2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%9</a:t>
            </a:r>
            <a:endParaRPr lang="tr-TR" sz="1050" b="1" dirty="0"/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-%16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2771800" y="2674528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 Sakarya</a:t>
            </a:r>
          </a:p>
          <a:p>
            <a:pPr algn="ctr"/>
            <a:r>
              <a:rPr lang="tr-TR" sz="1050" b="1" dirty="0" smtClean="0"/>
              <a:t> </a:t>
            </a:r>
            <a:r>
              <a:rPr lang="tr-TR" sz="1050" b="1" dirty="0">
                <a:solidFill>
                  <a:srgbClr val="FF0000"/>
                </a:solidFill>
              </a:rPr>
              <a:t>-%17</a:t>
            </a: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43010" y="44738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Mersin</a:t>
            </a:r>
          </a:p>
          <a:p>
            <a:pPr algn="ctr"/>
            <a:r>
              <a:rPr lang="tr-TR" sz="1050" b="1" dirty="0" smtClean="0"/>
              <a:t>%11</a:t>
            </a:r>
            <a:endParaRPr lang="tr-TR" sz="1050" b="1" dirty="0"/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</a:t>
            </a:r>
            <a:r>
              <a:rPr lang="tr-TR" sz="10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20 Akış Çizelgesi: Öteki İşlem"/>
          <p:cNvSpPr/>
          <p:nvPr/>
        </p:nvSpPr>
        <p:spPr>
          <a:xfrm>
            <a:off x="1011754" y="2048594"/>
            <a:ext cx="1183982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32. </a:t>
            </a:r>
            <a:r>
              <a:rPr lang="tr-TR" sz="1100" b="1" dirty="0" smtClean="0">
                <a:solidFill>
                  <a:schemeClr val="tx1"/>
                </a:solidFill>
              </a:rPr>
              <a:t>Kırklareli %79</a:t>
            </a:r>
            <a:endParaRPr lang="tr-TR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Kasım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–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Kırklareli ||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TİM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Ekim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Ayı İhracat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Verileri</a:t>
            </a:r>
            <a:endParaRPr lang="tr-TR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793" y="764704"/>
            <a:ext cx="9144793" cy="1859557"/>
          </a:xfrm>
          <a:prstGeom prst="rect">
            <a:avLst/>
          </a:prstGeom>
        </p:spPr>
      </p:pic>
      <p:sp>
        <p:nvSpPr>
          <p:cNvPr id="11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5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 descr="C:\Users\kubraulutas\Desktop\untitl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5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TÜRKİYE İHRACAT MARATONUMUZ DEVAM EDİYOR..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BUGÜNE </a:t>
            </a:r>
            <a:r>
              <a:rPr lang="tr-T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KADAR </a:t>
            </a:r>
            <a:r>
              <a:rPr lang="tr-T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FARKLI İLİMİZDE* ve 15 FARKLI İLÇEMİZDE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118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BASIN TOPLANTISI DÜZENLEDİK</a:t>
            </a:r>
          </a:p>
        </p:txBody>
      </p:sp>
      <p:pic>
        <p:nvPicPr>
          <p:cNvPr id="4" name="Picture 2" descr="http://www.adiyamanli.org/images/turkiyearkeolo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87810"/>
            <a:ext cx="7620000" cy="3181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ikdörtgen 1"/>
          <p:cNvSpPr/>
          <p:nvPr/>
        </p:nvSpPr>
        <p:spPr>
          <a:xfrm>
            <a:off x="1979712" y="5014917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İhracat Basın Açıklaması için Talepte Bulunan İl ve İlçeler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Giresun, Kayseri, Adana, Akçakoca-Düzce, 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Sinop, Yozgat, Konya, Ankara, Aydın, Burdur </a:t>
            </a:r>
            <a:endParaRPr lang="en-US" sz="1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27184" y="6145559"/>
            <a:ext cx="5829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Not: Bazı illerimizde birden fazla sayıda basın toplantısı gerçekleştirilmiştir.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53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038542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339965"/>
                <a:gridCol w="1188770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EKİM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1.821.905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2.013.939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1.285.622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1.481.005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172.494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181.394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363.789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351.541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9.606.256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10.236.584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1.063.295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1.110.969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1.394.133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1.508.600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7.148.828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7.617.015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384.744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348.182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11.812.904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12.598.705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5481369"/>
              </p:ext>
            </p:extLst>
          </p:nvPr>
        </p:nvGraphicFramePr>
        <p:xfrm>
          <a:off x="611560" y="1988840"/>
          <a:ext cx="38884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3635323163"/>
              </p:ext>
            </p:extLst>
          </p:nvPr>
        </p:nvGraphicFramePr>
        <p:xfrm>
          <a:off x="4716016" y="1400582"/>
          <a:ext cx="3960440" cy="4420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03367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 – EKİM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16.889.368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17.998.276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11.714.006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12.391.325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1.609.603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1.874.781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3.565.760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3.732.170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97.579.606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103.522.643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10.220.526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10.940.078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14.266.090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14.904.124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73.092.989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77.678.441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4.174.997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3.893.638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118.643.971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125.414.558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5.541.781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5.726.233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124.185.752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131.140.791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343243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Eylül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dö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TUİK,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Ekim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339521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2012/2013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20.698.259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22.450.002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14.460.527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15.573.722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1.947.936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2.253.332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4.289.795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4.622.948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117.461.553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124.961.972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12.313.507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13.244.958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17.247.918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18.069.196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87.900.128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93.647.818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4.999.673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4.753.494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143.159.484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152.165.469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7.384.796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6.351.407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150.544.281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158.516.876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13276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174054"/>
              </p:ext>
            </p:extLst>
          </p:nvPr>
        </p:nvGraphicFramePr>
        <p:xfrm>
          <a:off x="827584" y="2062364"/>
          <a:ext cx="7487540" cy="2734789"/>
        </p:xfrm>
        <a:graphic>
          <a:graphicData uri="http://schemas.openxmlformats.org/drawingml/2006/table">
            <a:tbl>
              <a:tblPr/>
              <a:tblGrid>
                <a:gridCol w="657543"/>
                <a:gridCol w="2794953"/>
                <a:gridCol w="1327150"/>
                <a:gridCol w="1327150"/>
                <a:gridCol w="667067"/>
                <a:gridCol w="713677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1.749.418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1.713.229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1.394.133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1.508.600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1.334.106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1.503.680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Elektronik,Mak.ve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Bil.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1.054.290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1.053.840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1.044.197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1.052.746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11.812.904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12.598.705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353674"/>
              </p:ext>
            </p:extLst>
          </p:nvPr>
        </p:nvGraphicFramePr>
        <p:xfrm>
          <a:off x="1634844" y="1412776"/>
          <a:ext cx="5654089" cy="4419873"/>
        </p:xfrm>
        <a:graphic>
          <a:graphicData uri="http://schemas.openxmlformats.org/drawingml/2006/table">
            <a:tbl>
              <a:tblPr/>
              <a:tblGrid>
                <a:gridCol w="432048"/>
                <a:gridCol w="1778304"/>
                <a:gridCol w="1280440"/>
                <a:gridCol w="1267034"/>
                <a:gridCol w="89626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1.123.190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1.249.253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783.493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833.760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1.053.982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815.673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22,6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508.769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554.720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397.356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504.301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621.848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493.881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508.241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482.706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382.898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395.572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MISIR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206.773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369.785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210.067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361.442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72,1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11.812.904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12.598.705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EKİM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%Değ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%11</a:t>
            </a:r>
            <a:endParaRPr lang="tr-TR" sz="1050" b="1" dirty="0"/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ABD </a:t>
            </a:r>
          </a:p>
          <a:p>
            <a:pPr algn="ctr"/>
            <a:r>
              <a:rPr lang="tr-TR" sz="1050" b="1" dirty="0" smtClean="0"/>
              <a:t>%27</a:t>
            </a:r>
            <a:endParaRPr lang="tr-TR" sz="1050" b="1" dirty="0"/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220072" y="3045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10.İran </a:t>
            </a:r>
          </a:p>
          <a:p>
            <a:pPr algn="ctr"/>
            <a:r>
              <a:rPr lang="tr-TR" sz="1050" b="1" dirty="0" smtClean="0"/>
              <a:t>%72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54704" y="268592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8</a:t>
            </a:r>
            <a:r>
              <a:rPr lang="tr-TR" sz="1050" b="1" dirty="0" smtClean="0"/>
              <a:t>. İspanya %</a:t>
            </a:r>
            <a:r>
              <a:rPr lang="tr-TR" sz="1050" b="1" dirty="0"/>
              <a:t>3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343239" y="3309348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 Mısır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%79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İtalya 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9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İngiltere </a:t>
            </a:r>
            <a:r>
              <a:rPr lang="tr-TR" sz="1050" b="1" dirty="0"/>
              <a:t>%6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1100</TotalTime>
  <Words>1032</Words>
  <Application>Microsoft Office PowerPoint</Application>
  <PresentationFormat>On-screen Show (4:3)</PresentationFormat>
  <Paragraphs>500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PPT_TIM_SABLON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442</cp:revision>
  <cp:lastPrinted>2014-07-01T06:57:54Z</cp:lastPrinted>
  <dcterms:created xsi:type="dcterms:W3CDTF">2013-06-18T07:12:31Z</dcterms:created>
  <dcterms:modified xsi:type="dcterms:W3CDTF">2014-11-01T08:20:04Z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