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81" r:id="rId5"/>
    <p:sldId id="280" r:id="rId6"/>
    <p:sldId id="262" r:id="rId7"/>
    <p:sldId id="263" r:id="rId8"/>
    <p:sldId id="264" r:id="rId9"/>
    <p:sldId id="285" r:id="rId10"/>
    <p:sldId id="265" r:id="rId11"/>
    <p:sldId id="287" r:id="rId12"/>
    <p:sldId id="288" r:id="rId13"/>
    <p:sldId id="266" r:id="rId14"/>
    <p:sldId id="267" r:id="rId15"/>
    <p:sldId id="282" r:id="rId16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563" autoAdjust="0"/>
  </p:normalViewPr>
  <p:slideViewPr>
    <p:cSldViewPr>
      <p:cViewPr>
        <p:scale>
          <a:sx n="81" d="100"/>
          <a:sy n="81" d="100"/>
        </p:scale>
        <p:origin x="-105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291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Ana </a:t>
            </a:r>
            <a:r>
              <a:rPr lang="en-US" sz="1600" dirty="0" err="1" smtClean="0"/>
              <a:t>Üretim</a:t>
            </a:r>
            <a:r>
              <a:rPr lang="en-US" sz="1600" dirty="0" smtClean="0"/>
              <a:t> </a:t>
            </a:r>
            <a:r>
              <a:rPr lang="en-US" sz="1600" dirty="0" err="1" smtClean="0"/>
              <a:t>Gruplarının</a:t>
            </a:r>
            <a:r>
              <a:rPr lang="tr-TR" sz="1600" baseline="0" dirty="0" smtClean="0"/>
              <a:t> </a:t>
            </a:r>
          </a:p>
          <a:p>
            <a:pPr>
              <a:defRPr sz="1600"/>
            </a:pPr>
            <a:r>
              <a:rPr lang="en-US" sz="1600" dirty="0" err="1" smtClean="0"/>
              <a:t>İhracattan</a:t>
            </a:r>
            <a:r>
              <a:rPr lang="en-US" sz="1600" dirty="0" smtClean="0"/>
              <a:t> </a:t>
            </a:r>
            <a:r>
              <a:rPr lang="en-US" sz="1600" dirty="0" err="1" smtClean="0"/>
              <a:t>Aldığı</a:t>
            </a:r>
            <a:r>
              <a:rPr lang="en-US" sz="1600" dirty="0" smtClean="0"/>
              <a:t> </a:t>
            </a:r>
            <a:r>
              <a:rPr lang="en-US" sz="1600" smtClean="0"/>
              <a:t>Pay</a:t>
            </a:r>
            <a:r>
              <a:rPr lang="tr-TR" sz="1600" smtClean="0"/>
              <a:t> %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066262184860119E-2"/>
          <c:y val="0.19936269707406262"/>
          <c:w val="0.74517620470153523"/>
          <c:h val="0.73162754643423455"/>
        </c:manualLayout>
      </c:layout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Ana Üretim Gruplarınını İhracattan Aldığı Pay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Sayfa1!$A$2:$A$4</c:f>
              <c:strCache>
                <c:ptCount val="3"/>
                <c:pt idx="0">
                  <c:v>Sanayi</c:v>
                </c:pt>
                <c:pt idx="1">
                  <c:v>Tarım</c:v>
                </c:pt>
                <c:pt idx="2">
                  <c:v>Madencilik</c:v>
                </c:pt>
              </c:strCache>
            </c:strRef>
          </c:cat>
          <c:val>
            <c:numRef>
              <c:f>Sayfa1!$B$2:$B$4</c:f>
              <c:numCache>
                <c:formatCode>0.0%</c:formatCode>
                <c:ptCount val="3"/>
                <c:pt idx="0">
                  <c:v>0.82499999999999996</c:v>
                </c:pt>
                <c:pt idx="1">
                  <c:v>0.14499999999999999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684945499882892"/>
          <c:y val="0.1795520194725839"/>
          <c:w val="0.23702176095660152"/>
          <c:h val="0.23572759592368517"/>
        </c:manualLayout>
      </c:layout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66788095669752E-2"/>
          <c:y val="1.9163948839801461E-2"/>
          <c:w val="0.66596547752004542"/>
          <c:h val="0.869360467338798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Sanayi Mamulleri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7268</c:v>
                </c:pt>
              </c:numCache>
            </c:numRef>
          </c:val>
        </c:ser>
        <c:ser>
          <c:idx val="1"/>
          <c:order val="1"/>
          <c:tx>
            <c:strRef>
              <c:f>Sayfa1!$D$1</c:f>
              <c:strCache>
                <c:ptCount val="1"/>
                <c:pt idx="0">
                  <c:v>Kimyevi Mamuller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1437</c:v>
                </c:pt>
              </c:numCache>
            </c:numRef>
          </c:val>
        </c:ser>
        <c:ser>
          <c:idx val="2"/>
          <c:order val="2"/>
          <c:tx>
            <c:strRef>
              <c:f>Sayfa1!$C$1</c:f>
              <c:strCache>
                <c:ptCount val="1"/>
                <c:pt idx="0">
                  <c:v>Bitkisel Ürünler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1179</c:v>
                </c:pt>
              </c:numCache>
            </c:numRef>
          </c:val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Tarıma Dayalı İşlenmiş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496369090361E-2"/>
                  <c:y val="1.3738809610479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Sayfa1!$E$2</c:f>
              <c:numCache>
                <c:formatCode>General</c:formatCode>
                <c:ptCount val="1"/>
                <c:pt idx="0">
                  <c:v>1050</c:v>
                </c:pt>
              </c:numCache>
            </c:numRef>
          </c:val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Ağaç ve Orman Ürünleri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496369090304E-2"/>
                  <c:y val="2.2357864275602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Sayfa1!$F$2</c:f>
              <c:numCache>
                <c:formatCode>General</c:formatCode>
                <c:ptCount val="1"/>
                <c:pt idx="0">
                  <c:v>364</c:v>
                </c:pt>
              </c:numCache>
            </c:numRef>
          </c:val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Hayvansal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826857621880502E-2"/>
                  <c:y val="0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Sayfa1!$G$2</c:f>
              <c:numCache>
                <c:formatCode>General</c:formatCode>
                <c:ptCount val="1"/>
                <c:pt idx="0">
                  <c:v>172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007680"/>
        <c:axId val="34083200"/>
      </c:barChart>
      <c:catAx>
        <c:axId val="340076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083200"/>
        <c:crosses val="autoZero"/>
        <c:auto val="1"/>
        <c:lblAlgn val="ctr"/>
        <c:lblOffset val="100"/>
        <c:noMultiLvlLbl val="0"/>
      </c:catAx>
      <c:valAx>
        <c:axId val="340832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one"/>
        <c:crossAx val="340076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3469976550224574"/>
          <c:y val="4.8140695382913351E-2"/>
          <c:w val="0.42873286896694018"/>
          <c:h val="0.8123390668006143"/>
        </c:manualLayout>
      </c:layout>
      <c:overlay val="0"/>
      <c:txPr>
        <a:bodyPr/>
        <a:lstStyle/>
        <a:p>
          <a:pPr>
            <a:defRPr sz="1600" b="1"/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3C7E2-CBCD-4BB2-9C27-0FA8C70F0C60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412C8-AA48-4E66-801E-CB1A89563C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148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E9CE-271F-4E95-8C30-0938AD9362E5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300"/>
            <a:ext cx="5438140" cy="44689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CEB0A-A26C-47FE-91B7-04A21DB9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9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CEB0A-A26C-47FE-91B7-04A21DB9DB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8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60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35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01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5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2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47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923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C6B6-E011-4CDE-9F9B-F8E551FC8DA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619270"/>
            <a:ext cx="2895600" cy="23011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3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8EFB0-FC1C-40E9-99F9-0E095B593A85}" type="datetime1">
              <a:rPr lang="tr-TR" smtClean="0"/>
              <a:t>01.05.2015</a:t>
            </a:fld>
            <a:endParaRPr lang="tr-TR"/>
          </a:p>
        </p:txBody>
      </p:sp>
      <p:sp>
        <p:nvSpPr>
          <p:cNvPr id="14" name="5 Slayt Numarası Yer Tutucusu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9DFD20-98DF-4CC9-B4C8-49935F09413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6"/>
          <p:cNvCxnSpPr/>
          <p:nvPr userDrawn="1"/>
        </p:nvCxnSpPr>
        <p:spPr>
          <a:xfrm>
            <a:off x="1662426" y="323851"/>
            <a:ext cx="7469849" cy="0"/>
          </a:xfrm>
          <a:prstGeom prst="line">
            <a:avLst/>
          </a:prstGeom>
          <a:ln w="107950" cmpd="thinThick">
            <a:gradFill>
              <a:gsLst>
                <a:gs pos="30000">
                  <a:schemeClr val="bg1">
                    <a:lumMod val="85000"/>
                  </a:schemeClr>
                </a:gs>
                <a:gs pos="59000">
                  <a:srgbClr val="382EB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sim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3" y="53851"/>
            <a:ext cx="1626923" cy="540000"/>
          </a:xfrm>
          <a:prstGeom prst="rect">
            <a:avLst/>
          </a:prstGeom>
        </p:spPr>
      </p:pic>
      <p:pic>
        <p:nvPicPr>
          <p:cNvPr id="17" name="Resim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782506"/>
            <a:ext cx="9144000" cy="110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9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4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4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6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8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6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6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5207-FC8F-4C1D-A343-563EFE07684B}" type="datetimeFigureOut">
              <a:rPr lang="tr-TR" smtClean="0"/>
              <a:pPr/>
              <a:t>01.05.2015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9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.org.tr/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www.timtv.com.t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/>
          <a:srcRect b="69128"/>
          <a:stretch/>
        </p:blipFill>
        <p:spPr>
          <a:xfrm>
            <a:off x="-397" y="2073499"/>
            <a:ext cx="9144793" cy="185955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07"/>
          <a:stretch/>
        </p:blipFill>
        <p:spPr>
          <a:xfrm>
            <a:off x="0" y="5313083"/>
            <a:ext cx="9144000" cy="15557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9256" y="1389378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Nisan Ayı İhracat Rakamları </a:t>
            </a:r>
          </a:p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Toplantısı</a:t>
            </a: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Mayıs 2015</a:t>
            </a:r>
          </a:p>
          <a:p>
            <a:pPr algn="ctr"/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Bayburt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 t="13817" r="6500" b="16699"/>
          <a:stretch/>
        </p:blipFill>
        <p:spPr bwMode="auto">
          <a:xfrm>
            <a:off x="35496" y="4741680"/>
            <a:ext cx="3240000" cy="19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NİSAN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‘000 $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133905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Avrupa Birliği 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5.861.034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5.249.354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-10,4%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Orta Doğu </a:t>
                      </a: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2.567.474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2.435.531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-5,1%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Afrika Ülkeleri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1.238.762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1.209.185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Bağımsız Devletler Topluluğu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1.430.331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1.072.700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-25,0%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Kuzey Amerika Serbest Ticaret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581.302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617.113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13.106.654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11.823.581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OCAK-NİSAN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LARINDA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(‘000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66006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Avrupa Birliği 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22.651.704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19.973.197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-11,8%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Orta Doğu </a:t>
                      </a: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9.782.800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9.181.831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Afrika Ülkeleri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4.794.075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4.093.464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-14,6%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Bağımsız Devletler Topluluğu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5.382.543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4.034.943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-25,0%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Kuzey Amerika Serbest Ticaret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2.189.503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2.401.852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+TÜİK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53.240.378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48.951.319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8,1%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70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OCAK-NİSAN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LARINDA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10 AB ÜLKESİNE EURO BAZINDA İHRACAT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sv-S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07208"/>
              </p:ext>
            </p:extLst>
          </p:nvPr>
        </p:nvGraphicFramePr>
        <p:xfrm>
          <a:off x="971599" y="1457399"/>
          <a:ext cx="6984776" cy="4451364"/>
        </p:xfrm>
        <a:graphic>
          <a:graphicData uri="http://schemas.openxmlformats.org/drawingml/2006/table">
            <a:tbl>
              <a:tblPr/>
              <a:tblGrid>
                <a:gridCol w="455529"/>
                <a:gridCol w="2568808"/>
                <a:gridCol w="1369824"/>
                <a:gridCol w="1517312"/>
                <a:gridCol w="1073303"/>
              </a:tblGrid>
              <a:tr h="5605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€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3.604.889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3.843.277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2.255.500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2.662.768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1.777.339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1.928.343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8,5%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1.585.526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1.672.433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1.131.982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1.401.166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23,8%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HOLLANDA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857.906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881.104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ROMANYA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731.203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767.557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BELÇİKA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729.302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759.089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POLONYA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598.515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700.843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BULGARİSTAN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482.968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475.109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-1,6%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GENEL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TİM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+TÜİK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38.782.327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43.863.189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13,1%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1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NİSAN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ÇOK İHRACAT YAPAN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10 İL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497453"/>
              </p:ext>
            </p:extLst>
          </p:nvPr>
        </p:nvGraphicFramePr>
        <p:xfrm>
          <a:off x="1695251" y="1400704"/>
          <a:ext cx="5665603" cy="4220637"/>
        </p:xfrm>
        <a:graphic>
          <a:graphicData uri="http://schemas.openxmlformats.org/drawingml/2006/table">
            <a:tbl>
              <a:tblPr/>
              <a:tblGrid>
                <a:gridCol w="360040"/>
                <a:gridCol w="2081401"/>
                <a:gridCol w="1188770"/>
                <a:gridCol w="1177530"/>
                <a:gridCol w="857862"/>
              </a:tblGrid>
              <a:tr h="3721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İSTANBUL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5.751.053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5.288.074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-8,1%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KOCAELI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1.068.232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1.029.157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-3,7%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BURSA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1.172.610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1.018.804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-13,1%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İZMİR</a:t>
                      </a:r>
                      <a:endParaRPr lang="tr-TR" sz="16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767.118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671.366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-12,5%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ANKARA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661.219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615.701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-6,9%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GAZIANTEP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592.521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538.110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-9,2%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MANISA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372.870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294.123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-21,1%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DENIZLI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278.914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236.575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-15,2%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HATAY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167.957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188.085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SAKARYA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264.902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172.046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-35,1%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0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13.106.654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11.823.581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NİSAN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8 Resim" descr="turkiye_harit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53878"/>
            <a:ext cx="7344816" cy="4586867"/>
          </a:xfrm>
          <a:prstGeom prst="rect">
            <a:avLst/>
          </a:prstGeom>
        </p:spPr>
      </p:pic>
      <p:sp>
        <p:nvSpPr>
          <p:cNvPr id="8" name="11 Akış Çizelgesi: Öteki İşlem"/>
          <p:cNvSpPr/>
          <p:nvPr/>
        </p:nvSpPr>
        <p:spPr>
          <a:xfrm>
            <a:off x="2411760" y="222861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2. Kocaeli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" name="12 Akış Çizelgesi: Öteki İşlem"/>
          <p:cNvSpPr/>
          <p:nvPr/>
        </p:nvSpPr>
        <p:spPr>
          <a:xfrm>
            <a:off x="1763688" y="298926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3</a:t>
            </a:r>
            <a:r>
              <a:rPr lang="tr-TR" sz="1050" b="1" dirty="0" smtClean="0"/>
              <a:t>. Bursa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 %13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0" name="15 Akış Çizelgesi: Öteki İşlem"/>
          <p:cNvSpPr/>
          <p:nvPr/>
        </p:nvSpPr>
        <p:spPr>
          <a:xfrm>
            <a:off x="1763688" y="251235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İstanbul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1" name="9 Akış Çizelgesi: Öteki İşlem"/>
          <p:cNvSpPr/>
          <p:nvPr/>
        </p:nvSpPr>
        <p:spPr>
          <a:xfrm>
            <a:off x="579706" y="365601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İzmir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-%13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059832" y="310119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5. Ankara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-%7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1493062" y="340142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7. Manisa    </a:t>
            </a:r>
            <a:r>
              <a:rPr lang="tr-TR" sz="1050" b="1" dirty="0" smtClean="0">
                <a:solidFill>
                  <a:srgbClr val="FF0000"/>
                </a:solidFill>
              </a:rPr>
              <a:t>-%21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4" name="16 Akış Çizelgesi: Öteki İşlem"/>
          <p:cNvSpPr/>
          <p:nvPr/>
        </p:nvSpPr>
        <p:spPr>
          <a:xfrm>
            <a:off x="1979712" y="395251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8. Denizli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-%15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2643565" y="2739748"/>
            <a:ext cx="1008112" cy="31473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Sakarya</a:t>
            </a:r>
          </a:p>
          <a:p>
            <a:pPr algn="ctr"/>
            <a:r>
              <a:rPr lang="tr-TR" sz="1050" b="1" dirty="0" smtClean="0"/>
              <a:t> </a:t>
            </a:r>
            <a:r>
              <a:rPr lang="tr-TR" sz="1050" b="1" dirty="0" smtClean="0">
                <a:solidFill>
                  <a:srgbClr val="FF0000"/>
                </a:solidFill>
              </a:rPr>
              <a:t>-%35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4193704" y="506471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9</a:t>
            </a:r>
            <a:r>
              <a:rPr lang="tr-TR" sz="1050" b="1" dirty="0" smtClean="0"/>
              <a:t>. Hatay</a:t>
            </a:r>
          </a:p>
          <a:p>
            <a:pPr algn="ctr"/>
            <a:r>
              <a:rPr lang="tr-TR" sz="1050" b="1" dirty="0" smtClean="0">
                <a:solidFill>
                  <a:srgbClr val="00B0F0"/>
                </a:solidFill>
              </a:rPr>
              <a:t>%12</a:t>
            </a:r>
            <a:endParaRPr lang="tr-TR" sz="1050" b="1" dirty="0">
              <a:solidFill>
                <a:srgbClr val="00B0F0"/>
              </a:solidFill>
            </a:endParaRP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30945" y="436510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6. Gaziantep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Teşekkürler.</a:t>
            </a:r>
            <a:endParaRPr lang="en-US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915816" y="4778499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twitter.com/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turkihracat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ikdörtgen 3"/>
          <p:cNvSpPr/>
          <p:nvPr/>
        </p:nvSpPr>
        <p:spPr>
          <a:xfrm>
            <a:off x="2915816" y="541242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facebook.com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/IhracatcilarMeclisi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ikdörtgen 10"/>
          <p:cNvSpPr/>
          <p:nvPr/>
        </p:nvSpPr>
        <p:spPr>
          <a:xfrm>
            <a:off x="467544" y="3429000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tr-TR" sz="28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  <a:hlinkClick r:id="rId3"/>
            </a:endParaRPr>
          </a:p>
          <a:p>
            <a:pPr eaLnBrk="0" hangingPunct="0"/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3"/>
              </a:rPr>
              <a:t>www.tim.org.tr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| 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4"/>
              </a:rPr>
              <a:t>www.timtv.com.tr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endParaRPr lang="tr-TR" sz="2800" b="1" i="1" dirty="0" smtClean="0">
              <a:solidFill>
                <a:srgbClr val="000099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10" name="Picture 4" descr="C:\Users\kubraulutas\Desktop\untitl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46" y="4813218"/>
            <a:ext cx="460971" cy="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kubraulutas\Desktop\facebook_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2" y="5332347"/>
            <a:ext cx="576214" cy="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175846" y="3764235"/>
            <a:ext cx="2140570" cy="600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1720" y="44625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Mayıs 2015 || TİM Nisan Ayı </a:t>
            </a:r>
          </a:p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Verileri Sunumu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NİSAN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(’000 $)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2550712"/>
              </p:ext>
            </p:extLst>
          </p:nvPr>
        </p:nvGraphicFramePr>
        <p:xfrm>
          <a:off x="473766" y="1606363"/>
          <a:ext cx="8171160" cy="40301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05115"/>
                <a:gridCol w="1229223"/>
                <a:gridCol w="1299512"/>
                <a:gridCol w="883159"/>
                <a:gridCol w="954151"/>
              </a:tblGrid>
              <a:tr h="36327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NİSAN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(%)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1.849.234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1.716.230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-7,2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14,5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1.250.645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1.179.068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-5,7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10,0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9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203.889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172.731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-15,3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1,5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394.701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364.432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-7,7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3,1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10.845.224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9.756.423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-10,0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82,5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1.149.033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1.050.333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-8,6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8,9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1.481.193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1.437.212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-3,0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12,2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8.214.998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7.268.878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-11,5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61,5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412.196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350.928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-14,9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13.106.654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11.823.581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-9,8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7620" marR="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7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NİSAN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SEKTÖRLERİN KIRILIMLARI 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7 Grafik"/>
          <p:cNvGraphicFramePr/>
          <p:nvPr>
            <p:extLst>
              <p:ext uri="{D42A27DB-BD31-4B8C-83A1-F6EECF244321}">
                <p14:modId xmlns:p14="http://schemas.microsoft.com/office/powerpoint/2010/main" val="1899264567"/>
              </p:ext>
            </p:extLst>
          </p:nvPr>
        </p:nvGraphicFramePr>
        <p:xfrm>
          <a:off x="611560" y="1628800"/>
          <a:ext cx="38884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8 Grafik"/>
          <p:cNvGraphicFramePr/>
          <p:nvPr>
            <p:extLst>
              <p:ext uri="{D42A27DB-BD31-4B8C-83A1-F6EECF244321}">
                <p14:modId xmlns:p14="http://schemas.microsoft.com/office/powerpoint/2010/main" val="3586568625"/>
              </p:ext>
            </p:extLst>
          </p:nvPr>
        </p:nvGraphicFramePr>
        <p:xfrm>
          <a:off x="4644008" y="1400582"/>
          <a:ext cx="4032448" cy="4620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81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NİSAN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DÖNEMİ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113427"/>
              </p:ext>
            </p:extLst>
          </p:nvPr>
        </p:nvGraphicFramePr>
        <p:xfrm>
          <a:off x="312554" y="1236616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772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OCAK – NİSAN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2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7.459.233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6.970.199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5.196.528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4.954.897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792.692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683.938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-13,7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1.470.014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1.331.364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-9,4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41.154.492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36.113.556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73,8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4.361.681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3.821.604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5.779.927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5.160.208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-10,7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31.012.884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27.131.744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1.503.308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1.185.123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-21,2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50.117.034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44.268.878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-11,7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3.123.344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4.682.441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49,9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53.240.378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48.951.319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-8,1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249365"/>
              </p:ext>
            </p:extLst>
          </p:nvPr>
        </p:nvGraphicFramePr>
        <p:xfrm>
          <a:off x="107504" y="6165304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-Mart ayları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Ü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Nisan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88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12 AYLIK DÖNEMDE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7684191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3539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SON 12 AYLIK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2013/2014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2014/2015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22.078.430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21.991.532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-0,4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15.335.350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15.445.717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2.160.374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2.166.079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4.582.705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4.379.736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121.625.837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119.012.030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77,8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12.889.437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12.553.167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17.592.259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17.162.569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91.144.141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89.296.293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4.974.113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4.327.603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-13,0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148.678.380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145.331.164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94,9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6.907.162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7.734.898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155.585.542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153.066.063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-1,6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8988"/>
              </p:ext>
            </p:extLst>
          </p:nvPr>
        </p:nvGraphicFramePr>
        <p:xfrm>
          <a:off x="107504" y="6165304"/>
          <a:ext cx="6768752" cy="576064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 12 aylık dönemde 11 ay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için T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UİK,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son ay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kullanılmıştır.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NİSAN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YAPAN İLK 5 SEKTÖR (‘000 $)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955260"/>
              </p:ext>
            </p:extLst>
          </p:nvPr>
        </p:nvGraphicFramePr>
        <p:xfrm>
          <a:off x="611561" y="2062364"/>
          <a:ext cx="7763303" cy="2734789"/>
        </p:xfrm>
        <a:graphic>
          <a:graphicData uri="http://schemas.openxmlformats.org/drawingml/2006/table">
            <a:tbl>
              <a:tblPr/>
              <a:tblGrid>
                <a:gridCol w="648071"/>
                <a:gridCol w="2903244"/>
                <a:gridCol w="1365137"/>
                <a:gridCol w="1365137"/>
                <a:gridCol w="747610"/>
                <a:gridCol w="734104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Otomotiv Endüstrisi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2.085.927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1.843.349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-11,6%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15,6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Kimyevi Maddeler ve Mamulleri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1.481.193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1.437.212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12,2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Hazırgiyim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ve Konfeksiyon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1.543.768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1.391.142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-9,9%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11,8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Çelik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1.200.628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987.239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-17,8%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Elektrik-Elektronik, Mak.ve </a:t>
                      </a: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Hiz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1.079.057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886.310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-17,9%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7,5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13.106.654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11.823.581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NİSAN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(‘000 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1736495"/>
              </p:ext>
            </p:extLst>
          </p:nvPr>
        </p:nvGraphicFramePr>
        <p:xfrm>
          <a:off x="1331640" y="1457399"/>
          <a:ext cx="6120681" cy="4419873"/>
        </p:xfrm>
        <a:graphic>
          <a:graphicData uri="http://schemas.openxmlformats.org/drawingml/2006/table">
            <a:tbl>
              <a:tblPr/>
              <a:tblGrid>
                <a:gridCol w="504056"/>
                <a:gridCol w="2002826"/>
                <a:gridCol w="1343672"/>
                <a:gridCol w="1329604"/>
                <a:gridCol w="94052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1.243.302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1.124.312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-9,6%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837.508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769.633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-8,1%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IRAK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1.003.232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768.446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-23,4%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627.458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549.487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ABD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500.624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509.404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561.256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479.669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-14,5%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452.966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406.171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-10,3%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SUUDİ ARABİSTAN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312.403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384.378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MISIR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242.620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329.825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35,9%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RUSYA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539.737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319.548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-40,8%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13.106.654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11.823.581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NİSAN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 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Resim" descr="dunya_haritasi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066" y="1429904"/>
            <a:ext cx="8280000" cy="4064336"/>
          </a:xfrm>
          <a:prstGeom prst="rect">
            <a:avLst/>
          </a:prstGeom>
        </p:spPr>
      </p:pic>
      <p:sp>
        <p:nvSpPr>
          <p:cNvPr id="9" name="8 Akış Çizelgesi: Öteki İşlem"/>
          <p:cNvSpPr/>
          <p:nvPr/>
        </p:nvSpPr>
        <p:spPr>
          <a:xfrm>
            <a:off x="4572000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Almanya </a:t>
            </a:r>
            <a:r>
              <a:rPr lang="tr-TR" sz="1050" b="1" dirty="0" smtClean="0">
                <a:solidFill>
                  <a:srgbClr val="FF0000"/>
                </a:solidFill>
              </a:rPr>
              <a:t>-%10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0" name="9 Akış Çizelgesi: Öteki İşlem"/>
          <p:cNvSpPr/>
          <p:nvPr/>
        </p:nvSpPr>
        <p:spPr>
          <a:xfrm>
            <a:off x="1547664" y="256490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5. ABD </a:t>
            </a:r>
          </a:p>
          <a:p>
            <a:pPr algn="ctr"/>
            <a:r>
              <a:rPr lang="tr-TR" sz="1050" b="1" dirty="0" smtClean="0"/>
              <a:t>%</a:t>
            </a:r>
            <a:r>
              <a:rPr lang="tr-TR" sz="1050" b="1" dirty="0"/>
              <a:t>2</a:t>
            </a:r>
          </a:p>
        </p:txBody>
      </p:sp>
      <p:sp>
        <p:nvSpPr>
          <p:cNvPr id="11" name="12 Akış Çizelgesi: Öteki İşlem"/>
          <p:cNvSpPr/>
          <p:nvPr/>
        </p:nvSpPr>
        <p:spPr>
          <a:xfrm>
            <a:off x="4499992" y="335168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9. Mısır</a:t>
            </a:r>
          </a:p>
          <a:p>
            <a:pPr algn="ctr"/>
            <a:r>
              <a:rPr lang="tr-TR" sz="1050" b="1" dirty="0" smtClean="0"/>
              <a:t>%36</a:t>
            </a:r>
            <a:endParaRPr lang="tr-TR" sz="1050" b="1" dirty="0"/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419872" y="2685928"/>
            <a:ext cx="898928" cy="3463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7</a:t>
            </a:r>
            <a:r>
              <a:rPr lang="tr-TR" sz="1050" b="1" dirty="0" smtClean="0"/>
              <a:t>. İspanya    </a:t>
            </a:r>
            <a:r>
              <a:rPr lang="tr-TR" sz="1050" b="1" dirty="0" smtClean="0">
                <a:solidFill>
                  <a:srgbClr val="FF0000"/>
                </a:solidFill>
              </a:rPr>
              <a:t>-%10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5364088" y="3094154"/>
            <a:ext cx="1080120" cy="4796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8</a:t>
            </a:r>
            <a:r>
              <a:rPr lang="tr-TR" sz="1050" b="1" dirty="0" smtClean="0"/>
              <a:t>. </a:t>
            </a:r>
            <a:r>
              <a:rPr lang="tr-TR" sz="1050" b="1" dirty="0" err="1" smtClean="0"/>
              <a:t>S.Arabistan</a:t>
            </a:r>
            <a:r>
              <a:rPr lang="tr-TR" sz="1050" b="1" dirty="0" smtClean="0"/>
              <a:t> </a:t>
            </a:r>
            <a:r>
              <a:rPr lang="tr-TR" sz="1050" b="1" dirty="0" smtClean="0">
                <a:solidFill>
                  <a:schemeClr val="tx1"/>
                </a:solidFill>
              </a:rPr>
              <a:t>%23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14" name="15 Akış Çizelgesi: Öteki İşlem"/>
          <p:cNvSpPr/>
          <p:nvPr/>
        </p:nvSpPr>
        <p:spPr>
          <a:xfrm>
            <a:off x="4283968" y="297396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İtalya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5561119" y="208405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Rusya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-%41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3707904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2. İngiltere </a:t>
            </a:r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48064" y="26722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3. Irak 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-%23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8" name="16 Akış Çizelgesi: Öteki İşlem"/>
          <p:cNvSpPr/>
          <p:nvPr/>
        </p:nvSpPr>
        <p:spPr>
          <a:xfrm>
            <a:off x="4211960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6</a:t>
            </a:r>
            <a:r>
              <a:rPr lang="tr-TR" sz="1050" b="1" dirty="0" smtClean="0"/>
              <a:t>.  Fransa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-%15</a:t>
            </a:r>
            <a:endParaRPr lang="tr-TR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OCAK-NİSAN DÖNEMİNDE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(‘000 $)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658511"/>
              </p:ext>
            </p:extLst>
          </p:nvPr>
        </p:nvGraphicFramePr>
        <p:xfrm>
          <a:off x="1331640" y="1457399"/>
          <a:ext cx="6624735" cy="4440973"/>
        </p:xfrm>
        <a:graphic>
          <a:graphicData uri="http://schemas.openxmlformats.org/drawingml/2006/table">
            <a:tbl>
              <a:tblPr/>
              <a:tblGrid>
                <a:gridCol w="545566"/>
                <a:gridCol w="2167764"/>
                <a:gridCol w="1454327"/>
                <a:gridCol w="1439100"/>
                <a:gridCol w="1017978"/>
              </a:tblGrid>
              <a:tr h="5605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4.948.792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4.289.097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-13,3%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IRAK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4.010.729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3.060.783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-23,7%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3.096.350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2.971.650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-4,0%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2.439.931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2.152.031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-11,8%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ABD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1.854.157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2.046.595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2.176.611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1.866.436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-14,3%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1.553.985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1.563.701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RUSYA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1.977.261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1.257.372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-36,4%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B.A.E.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1.119.866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1.247.869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SUUDİ ARABİSTAN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1.032.031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1.177.959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 + TÜİK)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53.240.378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48.951.319</a:t>
                      </a:r>
                    </a:p>
                  </a:txBody>
                  <a:tcPr marL="7620" marR="72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8,1%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8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IM_SABLON 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PPT_TIM_SABLON 1</Template>
  <TotalTime>1778</TotalTime>
  <Words>1326</Words>
  <Application>Microsoft Office PowerPoint</Application>
  <PresentationFormat>Ekran Gösterisi (4:3)</PresentationFormat>
  <Paragraphs>651</Paragraphs>
  <Slides>15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PPT_TIM_SABLON 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Metin Tabalu</dc:creator>
  <cp:lastModifiedBy>acer</cp:lastModifiedBy>
  <cp:revision>862</cp:revision>
  <cp:lastPrinted>2015-04-01T05:37:12Z</cp:lastPrinted>
  <dcterms:created xsi:type="dcterms:W3CDTF">2013-06-18T07:12:31Z</dcterms:created>
  <dcterms:modified xsi:type="dcterms:W3CDTF">2015-05-01T07:34:49Z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e88e9a67-f06f-43e3-b520-a31af5cd3350</vt:lpwstr>
  </property>
  <property fmtid="{D5CDD505-2E9C-101B-9397-08002B2CF9AE}" pid="3" name="TuprasClassification">
    <vt:lpwstr>GENEL</vt:lpwstr>
  </property>
</Properties>
</file>