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1" r:id="rId5"/>
    <p:sldId id="280" r:id="rId6"/>
    <p:sldId id="262" r:id="rId7"/>
    <p:sldId id="263" r:id="rId8"/>
    <p:sldId id="264" r:id="rId9"/>
    <p:sldId id="285" r:id="rId10"/>
    <p:sldId id="265" r:id="rId11"/>
    <p:sldId id="287" r:id="rId12"/>
    <p:sldId id="288" r:id="rId13"/>
    <p:sldId id="266" r:id="rId14"/>
    <p:sldId id="267" r:id="rId15"/>
    <p:sldId id="282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>
        <p:scale>
          <a:sx n="81" d="100"/>
          <a:sy n="81" d="100"/>
        </p:scale>
        <p:origin x="-105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0.82499999999999996</c:v>
                </c:pt>
                <c:pt idx="1">
                  <c:v>0.14499999999999999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7268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1437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1179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61E-2"/>
                  <c:y val="1.373880961047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1050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364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007680"/>
        <c:axId val="34083200"/>
      </c:barChart>
      <c:catAx>
        <c:axId val="3400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83200"/>
        <c:crosses val="autoZero"/>
        <c:auto val="1"/>
        <c:lblAlgn val="ctr"/>
        <c:lblOffset val="100"/>
        <c:noMultiLvlLbl val="0"/>
      </c:catAx>
      <c:valAx>
        <c:axId val="340832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40076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01.05.2015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01.05.2015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Nisan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Mayıs 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Bayburt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133905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5.861.034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5.249.354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 Doğu 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2.567.474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2.435.531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1.238.762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1.209.185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1.430.331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1.072.700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-25,0%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581.302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617.113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13.106.654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11.823.581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OCAK-NİSAN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66006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22.651.704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19.973.197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 Doğu 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9.782.800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9.181.831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4.794.075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4.093.464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5.382.543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4.034.943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-25,0%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2.189.503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2.401.852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53.240.378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48.951.319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8,1%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OCAK-NİSAN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AB ÜLKESİNE EURO BAZINDA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v-SE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07208"/>
              </p:ext>
            </p:extLst>
          </p:nvPr>
        </p:nvGraphicFramePr>
        <p:xfrm>
          <a:off x="971599" y="1457399"/>
          <a:ext cx="6984776" cy="4451364"/>
        </p:xfrm>
        <a:graphic>
          <a:graphicData uri="http://schemas.openxmlformats.org/drawingml/2006/table">
            <a:tbl>
              <a:tblPr/>
              <a:tblGrid>
                <a:gridCol w="455529"/>
                <a:gridCol w="2568808"/>
                <a:gridCol w="1369824"/>
                <a:gridCol w="1517312"/>
                <a:gridCol w="1073303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3.604.889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3.843.277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2.255.500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2.662.768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1.777.339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1.928.343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1.585.526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1.672.433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1.131.982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1.401.166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HOLLANDA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857.906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881.104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731.203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767.557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BELÇİKA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729.302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759.089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POLONYA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598.515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700.843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BULGARİSTAN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482.968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475.109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GENEL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38.782.327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43.863.189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13,1%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497453"/>
              </p:ext>
            </p:extLst>
          </p:nvPr>
        </p:nvGraphicFramePr>
        <p:xfrm>
          <a:off x="1695251" y="1400704"/>
          <a:ext cx="5665603" cy="422063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721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5.751.053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5.288.074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-8,1%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KOCAELI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1.068.232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1.029.157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1.172.610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1.018.804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İZMİR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767.118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671.366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-12,5%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661.219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615.701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-6,9%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GAZIANTEP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592.521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538.110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-9,2%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MANISA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372.870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294.123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DENIZLI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278.914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236.575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-15,2%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HATAY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167.957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188.085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264.902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172.046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-35,1%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13.106.654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11.823.581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643565" y="2739748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Sakarya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-%35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193704" y="506471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Hatay</a:t>
            </a:r>
          </a:p>
          <a:p>
            <a:pPr algn="ctr"/>
            <a:r>
              <a:rPr lang="tr-TR" sz="1050" b="1" dirty="0" smtClean="0">
                <a:solidFill>
                  <a:srgbClr val="00B0F0"/>
                </a:solidFill>
              </a:rPr>
              <a:t>%12</a:t>
            </a:r>
            <a:endParaRPr lang="tr-TR" sz="1050" b="1" dirty="0">
              <a:solidFill>
                <a:srgbClr val="00B0F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Mayıs 2015 || TİM Nisan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NİSAN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550712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NİSAN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1.849.234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1.716.230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-7,2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14,5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1.250.645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1.179.068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-5,7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203.889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172.731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-15,3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394.701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364.432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-7,7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10.845.224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9.756.423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-10,0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82,5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1.149.033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1.050.333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-8,6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8,9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1.481.193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1.437.212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-3,0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8.214.998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7.268.878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-11,5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61,5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412.196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350.928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-14,9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13.106.654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11.823.581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-9,8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7620" marR="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NİSAN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1899264567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3586568625"/>
              </p:ext>
            </p:extLst>
          </p:nvPr>
        </p:nvGraphicFramePr>
        <p:xfrm>
          <a:off x="4644008" y="1400582"/>
          <a:ext cx="4032448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113427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NİSAN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7.459.233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6.970.199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5.196.528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4.954.897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792.692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683.938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1.470.014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1.331.364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41.154.492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36.113.556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4.361.681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3.821.604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5.779.927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5.160.208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31.012.884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27.131.744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1.503.308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1.185.123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-21,2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50.117.034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44.268.878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3.123.344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4.682.441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53.240.378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48.951.319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49365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-Mart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Nisan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684191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22.078.430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21.991.532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15.335.350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15.445.717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2.160.374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2.166.079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4.582.705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4.379.736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121.625.837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119.012.030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12.889.437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12.553.167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17.592.259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17.162.569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91.144.141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89.296.293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4.974.113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4.327.603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148.678.380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145.331.164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6.907.162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7.734.898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155.585.542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153.066.063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55260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2.085.927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1.843.349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1.481.193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1.437.212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1.543.768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1.391.142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1.200.628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987.239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1.079.057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886.310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13.106.654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11.823.581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736495"/>
              </p:ext>
            </p:extLst>
          </p:nvPr>
        </p:nvGraphicFramePr>
        <p:xfrm>
          <a:off x="1331640" y="1457399"/>
          <a:ext cx="6120681" cy="441987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1.243.302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1.124.312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837.508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769.633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1.003.232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768.446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-23,4%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627.458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549.487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500.624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509.404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561.256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479.669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452.966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406.171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312.403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384.378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MISIR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242.620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329.825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539.737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319.548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-40,8%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13.106.654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11.823.581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NİSAN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ABD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2</a:t>
            </a: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4499992" y="335168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Mısır</a:t>
            </a:r>
          </a:p>
          <a:p>
            <a:pPr algn="ctr"/>
            <a:r>
              <a:rPr lang="tr-TR" sz="1050" b="1" dirty="0" smtClean="0"/>
              <a:t>%36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5364088" y="3094154"/>
            <a:ext cx="1080120" cy="4796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</a:t>
            </a:r>
            <a:r>
              <a:rPr lang="tr-TR" sz="1050" b="1" dirty="0" err="1" smtClean="0"/>
              <a:t>S.Arabistan</a:t>
            </a:r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chemeClr val="tx1"/>
                </a:solidFill>
              </a:rPr>
              <a:t>%23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OCAK-NİSAN DÖNEMİNDE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658511"/>
              </p:ext>
            </p:extLst>
          </p:nvPr>
        </p:nvGraphicFramePr>
        <p:xfrm>
          <a:off x="1331640" y="1457399"/>
          <a:ext cx="6624735" cy="4440973"/>
        </p:xfrm>
        <a:graphic>
          <a:graphicData uri="http://schemas.openxmlformats.org/drawingml/2006/table">
            <a:tbl>
              <a:tblPr/>
              <a:tblGrid>
                <a:gridCol w="545566"/>
                <a:gridCol w="2167764"/>
                <a:gridCol w="1454327"/>
                <a:gridCol w="1439100"/>
                <a:gridCol w="1017978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4.948.792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4.289.097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4.010.729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3.060.783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-23,7%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3.096.350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2.971.650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2.439.931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2.152.031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1.854.157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2.046.595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2.176.611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1.866.436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1.553.985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1.563.701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1.977.261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1.257.372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-36,4%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B.A.E.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1.119.866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1.247.869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1.032.031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1.177.959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53.240.378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48.951.319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8,1%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1778</TotalTime>
  <Words>1326</Words>
  <Application>Microsoft Office PowerPoint</Application>
  <PresentationFormat>Ekran Gösterisi (4:3)</PresentationFormat>
  <Paragraphs>651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acer</cp:lastModifiedBy>
  <cp:revision>862</cp:revision>
  <cp:lastPrinted>2015-04-01T05:37:12Z</cp:lastPrinted>
  <dcterms:created xsi:type="dcterms:W3CDTF">2013-06-18T07:12:31Z</dcterms:created>
  <dcterms:modified xsi:type="dcterms:W3CDTF">2015-05-01T07:34:49Z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