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1" r:id="rId5"/>
    <p:sldId id="280" r:id="rId6"/>
    <p:sldId id="262" r:id="rId7"/>
    <p:sldId id="289" r:id="rId8"/>
    <p:sldId id="290" r:id="rId9"/>
    <p:sldId id="291" r:id="rId10"/>
    <p:sldId id="292" r:id="rId11"/>
    <p:sldId id="293" r:id="rId12"/>
    <p:sldId id="288" r:id="rId13"/>
    <p:sldId id="294" r:id="rId14"/>
    <p:sldId id="295" r:id="rId15"/>
    <p:sldId id="282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6" d="100"/>
          <a:sy n="86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0.82799999999999996</c:v>
                </c:pt>
                <c:pt idx="1">
                  <c:v>0.13800000000000001</c:v>
                </c:pt>
                <c:pt idx="2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4.6297633596267082E-2"/>
          <c:w val="0.66596547752004542"/>
          <c:h val="0.842226718398810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7.273</a:t>
                    </a:r>
                    <a:endParaRPr lang="tr-T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7268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1.426</a:t>
                    </a:r>
                    <a:endParaRPr lang="tr-T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1437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1.152</a:t>
                    </a:r>
                    <a:endParaRPr lang="tr-T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1179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61E-2"/>
                  <c:y val="1.373880961047943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991</a:t>
                    </a:r>
                    <a:endParaRPr lang="tr-T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1050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609091053375E-2"/>
                  <c:y val="1.9609341083375569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356</a:t>
                    </a:r>
                    <a:endParaRPr lang="tr-T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364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947799450854E-2"/>
                  <c:y val="2.98821498465982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tr-TR" dirty="0" smtClean="0"/>
                      <a:t>111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endParaRPr lang="tr-TR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75458704"/>
        <c:axId val="-1075460336"/>
      </c:barChart>
      <c:catAx>
        <c:axId val="-107545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75460336"/>
        <c:crosses val="autoZero"/>
        <c:auto val="1"/>
        <c:lblAlgn val="ctr"/>
        <c:lblOffset val="100"/>
        <c:noMultiLvlLbl val="0"/>
      </c:catAx>
      <c:valAx>
        <c:axId val="-10754603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-1075458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1.7.2015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1.7.2015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Haziran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Temmuz 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Gebze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HAZİRAN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272019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5.797.734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5.481.117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2.229.830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2.304.129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1.096.318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1.034.758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1.387.370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979.485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-29,4%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615.091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627.331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12.507.495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11.703.832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OCAK-HAZİRAN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519049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34.383.962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30.073.967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14.709.477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13.646.929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7.054.986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6.222.681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8.228.175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5.990.624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-27,2%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3.428.096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3.545.161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79.694.902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73.261.245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OCAK-HAZİRAN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AB ÜLKESİNE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BAZINDA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v-S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7976"/>
              </p:ext>
            </p:extLst>
          </p:nvPr>
        </p:nvGraphicFramePr>
        <p:xfrm>
          <a:off x="971599" y="1457399"/>
          <a:ext cx="6984776" cy="4451364"/>
        </p:xfrm>
        <a:graphic>
          <a:graphicData uri="http://schemas.openxmlformats.org/drawingml/2006/table">
            <a:tbl>
              <a:tblPr/>
              <a:tblGrid>
                <a:gridCol w="455529"/>
                <a:gridCol w="2568808"/>
                <a:gridCol w="1369824"/>
                <a:gridCol w="1517312"/>
                <a:gridCol w="1073303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5.489.033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5.734.559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3.451.838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3.993.738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2.688.422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2.885.015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2.452.727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2.535.907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1.721.907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2.069.665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HOLLANDA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1.284.271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1.346.961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1.119.991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1.199.020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BELÇİKA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1.112.497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1.115.550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POLONYA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885.180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1.007.284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BULGARİSTAN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739.450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718.848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GENEL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58.137.512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65.593.379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HAZİRAN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997310"/>
              </p:ext>
            </p:extLst>
          </p:nvPr>
        </p:nvGraphicFramePr>
        <p:xfrm>
          <a:off x="1695251" y="1340768"/>
          <a:ext cx="5665603" cy="4220637"/>
        </p:xfrm>
        <a:graphic>
          <a:graphicData uri="http://schemas.openxmlformats.org/drawingml/2006/table">
            <a:tbl>
              <a:tblPr/>
              <a:tblGrid>
                <a:gridCol w="360040"/>
                <a:gridCol w="1868637"/>
                <a:gridCol w="1401534"/>
                <a:gridCol w="1177530"/>
                <a:gridCol w="857862"/>
              </a:tblGrid>
              <a:tr h="372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5.592.175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5.256.865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1.145.802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1.129.943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KOCAELİ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1.060.912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994.444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İZMİR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812.295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705.499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ANKARA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646.275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570.829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GAZİANTEP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513.806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536.595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MANİSA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334.178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346.334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DENİZLİ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251.042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206.864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SAKARYA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211.816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166.609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lnSpc>
                          <a:spcPct val="100000"/>
                        </a:lnSpc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ADANA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144.247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137.768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12.507.495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11.703.832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HAZİRAN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2</a:t>
            </a:r>
            <a:r>
              <a:rPr lang="tr-TR" sz="1050" b="1" dirty="0" smtClean="0">
                <a:solidFill>
                  <a:prstClr val="black"/>
                </a:solidFill>
              </a:rPr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</a:t>
            </a:r>
            <a:r>
              <a:rPr lang="tr-TR" sz="10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7. Manisa    </a:t>
            </a:r>
            <a:r>
              <a:rPr lang="tr-TR" sz="1050" b="1" dirty="0">
                <a:solidFill>
                  <a:srgbClr val="0070C0"/>
                </a:solidFill>
              </a:rPr>
              <a:t>%4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643565" y="2739748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Sakarya</a:t>
            </a:r>
          </a:p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106906" y="4290091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Adana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6. Gaziantep </a:t>
            </a:r>
          </a:p>
          <a:p>
            <a:pPr algn="ctr"/>
            <a:r>
              <a:rPr lang="tr-TR" sz="1050" b="1" dirty="0">
                <a:solidFill>
                  <a:srgbClr val="0070C0"/>
                </a:solidFill>
              </a:rPr>
              <a:t>%4</a:t>
            </a:r>
          </a:p>
        </p:txBody>
      </p:sp>
    </p:spTree>
    <p:extLst>
      <p:ext uri="{BB962C8B-B14F-4D97-AF65-F5344CB8AC3E}">
        <p14:creationId xmlns:p14="http://schemas.microsoft.com/office/powerpoint/2010/main" val="42577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Temmuz 2015 || TİM Haziran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HAZİRAN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7142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HAZİRAN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1.669.521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1.617.938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1.127.278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1.151.748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158.085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110.629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384.158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355.561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10.433.937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9.690.378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1.056.087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990.752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1.518.869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1.426.430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7.858.981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7.273.197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404.038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395.516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12.507.495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11.703.832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HAZİRAN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1167633943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3196696761"/>
              </p:ext>
            </p:extLst>
          </p:nvPr>
        </p:nvGraphicFramePr>
        <p:xfrm>
          <a:off x="4644008" y="1340768"/>
          <a:ext cx="4032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HAZİRAN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44869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HAZİRAN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10.936.995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10.150.523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7.528.996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7.216.140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1.137.283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918.982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2.270.717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2.015.401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62.677.693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54.562.145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6.547.020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5.749.768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8.884.845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7.965.656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47.245.827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40.846.722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2.372.617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1.986.156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75.987.305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66.698.823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3.707.597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6.562.421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79.694.902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73.261.245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77526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-Mayıs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Haziran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287089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22.136.885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21.691.525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15.306.440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15.371.959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2.182.665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2.056.533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4.647.780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4.263.033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123.068.108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115.925.513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13.003.198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12.295.328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17.799.695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16.862.312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92.265.216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86.767.873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4.904.366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4.258.362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150.109.360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141.875.400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6.253.523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8.931.624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156.362.883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150.807.023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HAZİRAN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98910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2.029.746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1.975.601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1.595.127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1.463.536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1.518.869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1.426.430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970.318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967.741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1.063.910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832.256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12.507.495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11.703.832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HAZİRAN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836105"/>
              </p:ext>
            </p:extLst>
          </p:nvPr>
        </p:nvGraphicFramePr>
        <p:xfrm>
          <a:off x="1331640" y="1457399"/>
          <a:ext cx="6120681" cy="441987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1.232.091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1.125.189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827.937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813.194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724.658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674.258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625.466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590.057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671.103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563.294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516.443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536.352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377.417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414.616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SUUDİ ARABİSTAN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240.694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385.515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İRAN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294.130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332.189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502.612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328.490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12.507.495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11.703.832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HAZİRAN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ABD 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</a:t>
            </a:r>
            <a:r>
              <a:rPr lang="tr-TR" sz="105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004048" y="2973960"/>
            <a:ext cx="792088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İran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%13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7</a:t>
            </a:r>
            <a:r>
              <a:rPr lang="tr-TR" sz="1050" b="1" dirty="0" smtClean="0">
                <a:solidFill>
                  <a:prstClr val="black"/>
                </a:solidFill>
              </a:rPr>
              <a:t>. İspanya    </a:t>
            </a:r>
            <a:r>
              <a:rPr lang="tr-TR" sz="1050" b="1" dirty="0" smtClean="0">
                <a:solidFill>
                  <a:srgbClr val="0070C0"/>
                </a:solidFill>
              </a:rPr>
              <a:t>%10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5561118" y="3284984"/>
            <a:ext cx="102710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S.Arabistan </a:t>
            </a:r>
            <a:r>
              <a:rPr lang="tr-TR" sz="1050" b="1" dirty="0" smtClean="0">
                <a:solidFill>
                  <a:srgbClr val="0070C0"/>
                </a:solidFill>
              </a:rPr>
              <a:t>%60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720080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OCAK-HAZİRAN DÖNEMİNDE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214477"/>
              </p:ext>
            </p:extLst>
          </p:nvPr>
        </p:nvGraphicFramePr>
        <p:xfrm>
          <a:off x="1115616" y="1484784"/>
          <a:ext cx="6984775" cy="4385007"/>
        </p:xfrm>
        <a:graphic>
          <a:graphicData uri="http://schemas.openxmlformats.org/drawingml/2006/table">
            <a:tbl>
              <a:tblPr/>
              <a:tblGrid>
                <a:gridCol w="575216"/>
                <a:gridCol w="2285577"/>
                <a:gridCol w="1533367"/>
                <a:gridCol w="1517312"/>
                <a:gridCol w="1073303"/>
              </a:tblGrid>
              <a:tr h="5514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9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7.524.366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6.404.929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4.731.780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4.460.605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5.760.114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4.366.411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3.685.289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3.222.274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2.904.766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3.028.748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3.362.198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2.832.354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2.360.390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2.311.609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İRAN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1.482.818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1.927.275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8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3.012.894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1.900.381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SUUDİ ARABİSTAN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1.560.496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1.898.107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7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79.694.902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73.261.245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1937</TotalTime>
  <Words>1321</Words>
  <Application>Microsoft Office PowerPoint</Application>
  <PresentationFormat>Ekran Gösterisi (4:3)</PresentationFormat>
  <Paragraphs>654</Paragraphs>
  <Slides>15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897</cp:revision>
  <cp:lastPrinted>2015-06-01T05:43:57Z</cp:lastPrinted>
  <dcterms:created xsi:type="dcterms:W3CDTF">2013-06-18T07:12:31Z</dcterms:created>
  <dcterms:modified xsi:type="dcterms:W3CDTF">2015-07-01T06:42:08Z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