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81" r:id="rId5"/>
    <p:sldId id="280" r:id="rId6"/>
    <p:sldId id="262" r:id="rId7"/>
    <p:sldId id="289" r:id="rId8"/>
    <p:sldId id="290" r:id="rId9"/>
    <p:sldId id="291" r:id="rId10"/>
    <p:sldId id="292" r:id="rId11"/>
    <p:sldId id="293" r:id="rId12"/>
    <p:sldId id="288" r:id="rId13"/>
    <p:sldId id="294" r:id="rId14"/>
    <p:sldId id="295" r:id="rId15"/>
    <p:sldId id="282" r:id="rId16"/>
  </p:sldIdLst>
  <p:sldSz cx="9144000" cy="6858000" type="screen4x3"/>
  <p:notesSz cx="6797675" cy="99282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0563" autoAdjust="0"/>
  </p:normalViewPr>
  <p:slideViewPr>
    <p:cSldViewPr>
      <p:cViewPr varScale="1">
        <p:scale>
          <a:sx n="86" d="100"/>
          <a:sy n="86" d="100"/>
        </p:scale>
        <p:origin x="1282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49" d="100"/>
          <a:sy n="49" d="100"/>
        </p:scale>
        <p:origin x="-2910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1600" dirty="0" smtClean="0"/>
              <a:t>Ana </a:t>
            </a:r>
            <a:r>
              <a:rPr lang="en-US" sz="1600" dirty="0" err="1" smtClean="0"/>
              <a:t>Üretim</a:t>
            </a:r>
            <a:r>
              <a:rPr lang="en-US" sz="1600" dirty="0" smtClean="0"/>
              <a:t> </a:t>
            </a:r>
            <a:r>
              <a:rPr lang="en-US" sz="1600" dirty="0" err="1" smtClean="0"/>
              <a:t>Gruplarının</a:t>
            </a:r>
            <a:r>
              <a:rPr lang="tr-TR" sz="1600" baseline="0" dirty="0" smtClean="0"/>
              <a:t> </a:t>
            </a:r>
          </a:p>
          <a:p>
            <a:pPr>
              <a:defRPr sz="1600"/>
            </a:pPr>
            <a:r>
              <a:rPr lang="en-US" sz="1600" dirty="0" err="1" smtClean="0"/>
              <a:t>İhracattan</a:t>
            </a:r>
            <a:r>
              <a:rPr lang="en-US" sz="1600" dirty="0" smtClean="0"/>
              <a:t> </a:t>
            </a:r>
            <a:r>
              <a:rPr lang="en-US" sz="1600" dirty="0" err="1" smtClean="0"/>
              <a:t>Aldığı</a:t>
            </a:r>
            <a:r>
              <a:rPr lang="en-US" sz="1600" dirty="0" smtClean="0"/>
              <a:t> </a:t>
            </a:r>
            <a:r>
              <a:rPr lang="en-US" sz="1600" smtClean="0"/>
              <a:t>Pay</a:t>
            </a:r>
            <a:r>
              <a:rPr lang="tr-TR" sz="1600" smtClean="0"/>
              <a:t> %</a:t>
            </a:r>
            <a:endParaRPr lang="en-US" sz="16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1.7066262184860119E-2"/>
          <c:y val="0.19936269707406262"/>
          <c:w val="0.74517620470153523"/>
          <c:h val="0.73162754643423455"/>
        </c:manualLayout>
      </c:layout>
      <c:doughnut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Ana Üretim Gruplarınını İhracattan Aldığı Pay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Sayfa1!$A$2:$A$4</c:f>
              <c:strCache>
                <c:ptCount val="3"/>
                <c:pt idx="0">
                  <c:v>Sanayi</c:v>
                </c:pt>
                <c:pt idx="1">
                  <c:v>Tarım</c:v>
                </c:pt>
                <c:pt idx="2">
                  <c:v>Madencilik</c:v>
                </c:pt>
              </c:strCache>
            </c:strRef>
          </c:cat>
          <c:val>
            <c:numRef>
              <c:f>Sayfa1!$B$2:$B$4</c:f>
              <c:numCache>
                <c:formatCode>0.0%</c:formatCode>
                <c:ptCount val="3"/>
                <c:pt idx="0">
                  <c:v>0.82799999999999996</c:v>
                </c:pt>
                <c:pt idx="1">
                  <c:v>0.13800000000000001</c:v>
                </c:pt>
                <c:pt idx="2">
                  <c:v>3.4000000000000002E-2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73684945499882892"/>
          <c:y val="0.1795520194725839"/>
          <c:w val="0.23702176095660152"/>
          <c:h val="0.23572759592368517"/>
        </c:manualLayout>
      </c:layout>
      <c:overlay val="0"/>
      <c:txPr>
        <a:bodyPr/>
        <a:lstStyle/>
        <a:p>
          <a:pPr>
            <a:defRPr sz="1200"/>
          </a:pPr>
          <a:endParaRPr lang="tr-TR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766788095669752E-2"/>
          <c:y val="4.6297633596267082E-2"/>
          <c:w val="0.66596547752004542"/>
          <c:h val="0.8422267183988104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Sanayi Mamulleri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tr-TR" dirty="0" smtClean="0"/>
                      <a:t>7.273</a:t>
                    </a:r>
                    <a:endParaRPr lang="tr-TR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Sayfa1!$B$2</c:f>
              <c:numCache>
                <c:formatCode>General</c:formatCode>
                <c:ptCount val="1"/>
                <c:pt idx="0">
                  <c:v>7268</c:v>
                </c:pt>
              </c:numCache>
            </c:numRef>
          </c:val>
        </c:ser>
        <c:ser>
          <c:idx val="1"/>
          <c:order val="1"/>
          <c:tx>
            <c:strRef>
              <c:f>Sayfa1!$D$1</c:f>
              <c:strCache>
                <c:ptCount val="1"/>
                <c:pt idx="0">
                  <c:v>Kimyevi Mamuller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tr-TR" dirty="0" smtClean="0"/>
                      <a:t>1.426</a:t>
                    </a:r>
                    <a:endParaRPr lang="tr-TR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Sayfa1!$D$2</c:f>
              <c:numCache>
                <c:formatCode>General</c:formatCode>
                <c:ptCount val="1"/>
                <c:pt idx="0">
                  <c:v>1437</c:v>
                </c:pt>
              </c:numCache>
            </c:numRef>
          </c:val>
        </c:ser>
        <c:ser>
          <c:idx val="2"/>
          <c:order val="2"/>
          <c:tx>
            <c:strRef>
              <c:f>Sayfa1!$C$1</c:f>
              <c:strCache>
                <c:ptCount val="1"/>
                <c:pt idx="0">
                  <c:v>Bitkisel Ürünler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tr-TR" dirty="0" smtClean="0"/>
                      <a:t>1.152</a:t>
                    </a:r>
                    <a:endParaRPr lang="tr-TR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Sayfa1!$C$2</c:f>
              <c:numCache>
                <c:formatCode>General</c:formatCode>
                <c:ptCount val="1"/>
                <c:pt idx="0">
                  <c:v>1179</c:v>
                </c:pt>
              </c:numCache>
            </c:numRef>
          </c:val>
        </c:ser>
        <c:ser>
          <c:idx val="3"/>
          <c:order val="3"/>
          <c:tx>
            <c:strRef>
              <c:f>Sayfa1!$E$1</c:f>
              <c:strCache>
                <c:ptCount val="1"/>
                <c:pt idx="0">
                  <c:v>Tarıma Dayalı İşlenmiş Ürünler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714496369090361E-2"/>
                  <c:y val="1.3738809610479437E-2"/>
                </c:manualLayout>
              </c:layout>
              <c:tx>
                <c:rich>
                  <a:bodyPr/>
                  <a:lstStyle/>
                  <a:p>
                    <a:r>
                      <a:rPr lang="tr-TR" dirty="0" smtClean="0"/>
                      <a:t>991</a:t>
                    </a:r>
                    <a:endParaRPr lang="tr-TR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Sayfa1!$E$2</c:f>
              <c:numCache>
                <c:formatCode>General</c:formatCode>
                <c:ptCount val="1"/>
                <c:pt idx="0">
                  <c:v>1050</c:v>
                </c:pt>
              </c:numCache>
            </c:numRef>
          </c:val>
        </c:ser>
        <c:ser>
          <c:idx val="4"/>
          <c:order val="4"/>
          <c:tx>
            <c:strRef>
              <c:f>Sayfa1!$F$1</c:f>
              <c:strCache>
                <c:ptCount val="1"/>
                <c:pt idx="0">
                  <c:v>Ağaç ve Orman Ürünleri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714609091053375E-2"/>
                  <c:y val="1.9609341083375569E-2"/>
                </c:manualLayout>
              </c:layout>
              <c:tx>
                <c:rich>
                  <a:bodyPr/>
                  <a:lstStyle/>
                  <a:p>
                    <a:r>
                      <a:rPr lang="tr-TR" dirty="0" smtClean="0"/>
                      <a:t>356</a:t>
                    </a:r>
                    <a:endParaRPr lang="tr-TR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Sayfa1!$F$2</c:f>
              <c:numCache>
                <c:formatCode>General</c:formatCode>
                <c:ptCount val="1"/>
                <c:pt idx="0">
                  <c:v>364</c:v>
                </c:pt>
              </c:numCache>
            </c:numRef>
          </c:val>
        </c:ser>
        <c:ser>
          <c:idx val="5"/>
          <c:order val="5"/>
          <c:tx>
            <c:strRef>
              <c:f>Sayfa1!$G$1</c:f>
              <c:strCache>
                <c:ptCount val="1"/>
                <c:pt idx="0">
                  <c:v>Hayvansal Ürünler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826947799450854E-2"/>
                  <c:y val="2.988214984659824E-2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solidFill>
                          <a:schemeClr val="bg1"/>
                        </a:solidFill>
                      </a:defRPr>
                    </a:pPr>
                    <a:r>
                      <a:rPr lang="tr-TR" dirty="0" smtClean="0"/>
                      <a:t>111</a:t>
                    </a:r>
                  </a:p>
                  <a:p>
                    <a:pPr>
                      <a:defRPr sz="1600">
                        <a:solidFill>
                          <a:schemeClr val="bg1"/>
                        </a:solidFill>
                      </a:defRPr>
                    </a:pPr>
                    <a:endParaRPr lang="tr-TR" dirty="0"/>
                  </a:p>
                </c:rich>
              </c:tx>
              <c:numFmt formatCode="#,##0" sourceLinked="0"/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Sayfa1!$G$2</c:f>
              <c:numCache>
                <c:formatCode>General</c:formatCode>
                <c:ptCount val="1"/>
                <c:pt idx="0">
                  <c:v>172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1075458704"/>
        <c:axId val="-1075460336"/>
      </c:barChart>
      <c:catAx>
        <c:axId val="-10754587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075460336"/>
        <c:crosses val="autoZero"/>
        <c:auto val="1"/>
        <c:lblAlgn val="ctr"/>
        <c:lblOffset val="100"/>
        <c:noMultiLvlLbl val="0"/>
      </c:catAx>
      <c:valAx>
        <c:axId val="-1075460336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one"/>
        <c:crossAx val="-107545870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3469976550224574"/>
          <c:y val="4.8140695382913351E-2"/>
          <c:w val="0.42873286896694018"/>
          <c:h val="0.8123390668006143"/>
        </c:manualLayout>
      </c:layout>
      <c:overlay val="0"/>
      <c:txPr>
        <a:bodyPr/>
        <a:lstStyle/>
        <a:p>
          <a:pPr>
            <a:defRPr sz="1600" b="1"/>
          </a:pPr>
          <a:endParaRPr lang="tr-T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D3C7E2-CBCD-4BB2-9C27-0FA8C70F0C60}" type="datetimeFigureOut">
              <a:rPr lang="tr-TR" smtClean="0"/>
              <a:pPr/>
              <a:t>1.7.2015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3009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3" y="943009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2412C8-AA48-4E66-801E-CB1A89563C2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61485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0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0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E9CE-271F-4E95-8C30-0938AD9362E5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300"/>
            <a:ext cx="5438140" cy="44689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598"/>
            <a:ext cx="2945659" cy="4960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598"/>
            <a:ext cx="2945659" cy="4960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5CEB0A-A26C-47FE-91B7-04A21DB9D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292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CEB0A-A26C-47FE-91B7-04A21DB9DB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6987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10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11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0606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12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0354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13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14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2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3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4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011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5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6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7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8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9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59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1.7.2015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1238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1.7.2015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8000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1.7.2015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74715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19230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8C6B6-E011-4CDE-9F9B-F8E551FC8DA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124200" y="6619270"/>
            <a:ext cx="2895600" cy="23011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13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E8EFB0-FC1C-40E9-99F9-0E095B593A85}" type="datetime1">
              <a:rPr lang="tr-TR" smtClean="0"/>
              <a:t>1.7.2015</a:t>
            </a:fld>
            <a:endParaRPr lang="tr-TR"/>
          </a:p>
        </p:txBody>
      </p:sp>
      <p:sp>
        <p:nvSpPr>
          <p:cNvPr id="14" name="5 Slayt Numarası Yer Tutucusu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tr-T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39DFD20-98DF-4CC9-B4C8-49935F09413E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5" name="Straight Connector 6"/>
          <p:cNvCxnSpPr/>
          <p:nvPr userDrawn="1"/>
        </p:nvCxnSpPr>
        <p:spPr>
          <a:xfrm>
            <a:off x="1662426" y="323851"/>
            <a:ext cx="7469849" cy="0"/>
          </a:xfrm>
          <a:prstGeom prst="line">
            <a:avLst/>
          </a:prstGeom>
          <a:ln w="107950" cmpd="thinThick">
            <a:gradFill>
              <a:gsLst>
                <a:gs pos="30000">
                  <a:schemeClr val="bg1">
                    <a:lumMod val="85000"/>
                  </a:schemeClr>
                </a:gs>
                <a:gs pos="59000">
                  <a:srgbClr val="382EB8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Resim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03" y="53851"/>
            <a:ext cx="1626923" cy="540000"/>
          </a:xfrm>
          <a:prstGeom prst="rect">
            <a:avLst/>
          </a:prstGeom>
        </p:spPr>
      </p:pic>
      <p:pic>
        <p:nvPicPr>
          <p:cNvPr id="17" name="Resim 4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782506"/>
            <a:ext cx="9144000" cy="1102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997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1.7.2015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5488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1.7.2015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0245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1.7.2015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095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1.7.2015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7660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1.7.2015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9862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1.7.2015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0692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1.7.2015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8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1.7.2015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9635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55207-FC8F-4C1D-A343-563EFE07684B}" type="datetimeFigureOut">
              <a:rPr lang="tr-TR" smtClean="0"/>
              <a:pPr/>
              <a:t>1.7.2015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2922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m.org.tr/" TargetMode="External"/><Relationship Id="rId7" Type="http://schemas.openxmlformats.org/officeDocument/2006/relationships/image" Target="../media/image10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hyperlink" Target="http://www.timtv.com.tr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/>
          <p:cNvPicPr>
            <a:picLocks noChangeAspect="1"/>
          </p:cNvPicPr>
          <p:nvPr/>
        </p:nvPicPr>
        <p:blipFill rotWithShape="1">
          <a:blip r:embed="rId3"/>
          <a:srcRect b="69128"/>
          <a:stretch/>
        </p:blipFill>
        <p:spPr>
          <a:xfrm>
            <a:off x="-397" y="2073499"/>
            <a:ext cx="9144793" cy="1859557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307"/>
          <a:stretch/>
        </p:blipFill>
        <p:spPr>
          <a:xfrm>
            <a:off x="0" y="5313083"/>
            <a:ext cx="9144000" cy="155576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19256" y="1389378"/>
            <a:ext cx="69127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2015 Haziran Ayı İhracat Rakamları </a:t>
            </a:r>
          </a:p>
          <a:p>
            <a:pPr algn="ctr"/>
            <a:r>
              <a:rPr lang="tr-TR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Basın Toplantısı</a:t>
            </a:r>
          </a:p>
          <a:p>
            <a:pPr algn="ctr"/>
            <a:endParaRPr lang="tr-TR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Temmuz 2015</a:t>
            </a:r>
          </a:p>
          <a:p>
            <a:pPr algn="ctr"/>
            <a:r>
              <a:rPr lang="tr-TR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Gebze</a:t>
            </a:r>
            <a:endParaRPr lang="tr-TR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45" t="13817" r="6500" b="16699"/>
          <a:stretch/>
        </p:blipFill>
        <p:spPr bwMode="auto">
          <a:xfrm>
            <a:off x="35496" y="4741680"/>
            <a:ext cx="3240000" cy="1999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940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HAZİRAN 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ÜLKE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GRUBU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sv-SE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‘000 $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graphicFrame>
        <p:nvGraphicFramePr>
          <p:cNvPr id="7" name="Group 6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0272019"/>
              </p:ext>
            </p:extLst>
          </p:nvPr>
        </p:nvGraphicFramePr>
        <p:xfrm>
          <a:off x="611560" y="2104896"/>
          <a:ext cx="7848872" cy="2734789"/>
        </p:xfrm>
        <a:graphic>
          <a:graphicData uri="http://schemas.openxmlformats.org/drawingml/2006/table">
            <a:tbl>
              <a:tblPr/>
              <a:tblGrid>
                <a:gridCol w="796844"/>
                <a:gridCol w="3387067"/>
                <a:gridCol w="1432713"/>
                <a:gridCol w="1368152"/>
                <a:gridCol w="864096"/>
              </a:tblGrid>
              <a:tr h="63507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SIRA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ÜLKE GRUBU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Avrupa Birliği Ülkeleri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5.797.734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effectLst/>
                          <a:latin typeface="Arial" panose="020B0604020202020204" pitchFamily="34" charset="0"/>
                        </a:rPr>
                        <a:t>5.481.117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-5,5%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66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Orta Doğu </a:t>
                      </a:r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Ülkeleri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2.229.830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2.304.129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3,3%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Afrika Ülkeleri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1.096.318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1.034.758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-5,6%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Bağımsız Devletler Topluluğu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effectLst/>
                          <a:latin typeface="Arial" panose="020B0604020202020204" pitchFamily="34" charset="0"/>
                        </a:rPr>
                        <a:t>1.387.370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979.485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-29,4%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Kuzey Amerika Serbest Ticaret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effectLst/>
                          <a:latin typeface="Arial" panose="020B0604020202020204" pitchFamily="34" charset="0"/>
                        </a:rPr>
                        <a:t>615.091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627.331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0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 O P L A M (TİM)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12.507.495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11.703.832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-6,4%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012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OCAK-HAZİRAN 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LARINDA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FAZLA</a:t>
            </a:r>
          </a:p>
          <a:p>
            <a:pPr algn="r"/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ÜLKE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GRUBU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sv-SE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‘000 </a:t>
            </a:r>
            <a:r>
              <a:rPr lang="tr-TR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sv-SE" sz="2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Group 6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7519049"/>
              </p:ext>
            </p:extLst>
          </p:nvPr>
        </p:nvGraphicFramePr>
        <p:xfrm>
          <a:off x="611560" y="2104896"/>
          <a:ext cx="7848872" cy="2734789"/>
        </p:xfrm>
        <a:graphic>
          <a:graphicData uri="http://schemas.openxmlformats.org/drawingml/2006/table">
            <a:tbl>
              <a:tblPr/>
              <a:tblGrid>
                <a:gridCol w="796844"/>
                <a:gridCol w="3387067"/>
                <a:gridCol w="1432713"/>
                <a:gridCol w="1368152"/>
                <a:gridCol w="864096"/>
              </a:tblGrid>
              <a:tr h="63507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SIRA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ÜLKE GRUBU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Avrupa Birliği Ülkeleri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34.383.962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effectLst/>
                          <a:latin typeface="Arial" panose="020B0604020202020204" pitchFamily="34" charset="0"/>
                        </a:rPr>
                        <a:t>30.073.967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-12,5%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66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Orta Doğu </a:t>
                      </a:r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Ülkeleri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14.709.477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effectLst/>
                          <a:latin typeface="Arial" panose="020B0604020202020204" pitchFamily="34" charset="0"/>
                        </a:rPr>
                        <a:t>13.646.929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-7,2%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Afrika Ülkeleri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7.054.986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6.222.681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-11,8%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effectLst/>
                          <a:latin typeface="Arial" panose="020B0604020202020204" pitchFamily="34" charset="0"/>
                        </a:rPr>
                        <a:t>Bağımsız Devletler Topluluğu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effectLst/>
                          <a:latin typeface="Arial" panose="020B0604020202020204" pitchFamily="34" charset="0"/>
                        </a:rPr>
                        <a:t>8.228.175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5.990.624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-27,2%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Kuzey Amerika Serbest Ticaret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effectLst/>
                          <a:latin typeface="Arial" panose="020B0604020202020204" pitchFamily="34" charset="0"/>
                        </a:rPr>
                        <a:t>3.428.096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3.545.161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0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 O P L A M (TİM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+TÜİK</a:t>
                      </a: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79.694.902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73.261.245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6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8,1%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880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OCAK-HAZİRAN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LARINDA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tr-T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İLK 10 AB ÜLKESİNE </a:t>
            </a:r>
            <a:r>
              <a:rPr lang="tr-TR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BAZINDA İHRACAT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sv-SE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</a:t>
            </a:r>
            <a:r>
              <a:rPr lang="sv-SE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 </a:t>
            </a:r>
            <a:r>
              <a:rPr lang="tr-TR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€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sv-S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Group 9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87976"/>
              </p:ext>
            </p:extLst>
          </p:nvPr>
        </p:nvGraphicFramePr>
        <p:xfrm>
          <a:off x="971599" y="1457399"/>
          <a:ext cx="6984776" cy="4451364"/>
        </p:xfrm>
        <a:graphic>
          <a:graphicData uri="http://schemas.openxmlformats.org/drawingml/2006/table">
            <a:tbl>
              <a:tblPr/>
              <a:tblGrid>
                <a:gridCol w="455529"/>
                <a:gridCol w="2568808"/>
                <a:gridCol w="1369824"/>
                <a:gridCol w="1517312"/>
                <a:gridCol w="1073303"/>
              </a:tblGrid>
              <a:tr h="56053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€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ÜLKE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2015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 Değ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82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ALMANYA 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5.489.033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5.734.559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İNGİLTERE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3.451.838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3.993.738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İTALYA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2.688.422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2.885.015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2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FRANSA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2.452.727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2.535.907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İSPANYA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1.721.907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2.069.665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HOLLANDA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1.284.271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1.346.961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ROMANYA 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1.119.991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1.199.020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BELÇİKA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1.112.497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1.115.550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POLONYA 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885.180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1.007.284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2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BULGARİSTAN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739.450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718.848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-2,8%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8490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7" marB="45727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GENEL </a:t>
                      </a: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TOPLAM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</a:t>
                      </a: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TİM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+TÜİK</a:t>
                      </a: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58.137.512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65.593.379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12,8%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114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HAZİRAN 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tr-TR" sz="2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ÇOK İHRACAT 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GERÇEKLEŞTİREN 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İLK 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İL (‘000 $)</a:t>
            </a:r>
          </a:p>
        </p:txBody>
      </p:sp>
      <p:graphicFrame>
        <p:nvGraphicFramePr>
          <p:cNvPr id="7" name="Group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3997310"/>
              </p:ext>
            </p:extLst>
          </p:nvPr>
        </p:nvGraphicFramePr>
        <p:xfrm>
          <a:off x="1695251" y="1340768"/>
          <a:ext cx="5665603" cy="4220637"/>
        </p:xfrm>
        <a:graphic>
          <a:graphicData uri="http://schemas.openxmlformats.org/drawingml/2006/table">
            <a:tbl>
              <a:tblPr/>
              <a:tblGrid>
                <a:gridCol w="360040"/>
                <a:gridCol w="1868637"/>
                <a:gridCol w="1401534"/>
                <a:gridCol w="1177530"/>
                <a:gridCol w="857862"/>
              </a:tblGrid>
              <a:tr h="37211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İL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 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 fontAlgn="b">
                        <a:lnSpc>
                          <a:spcPct val="100000"/>
                        </a:lnSpc>
                      </a:pP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İSTANBUL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5.592.175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5.256.865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>
                        <a:lnSpc>
                          <a:spcPct val="100000"/>
                        </a:lnSpc>
                      </a:pPr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BURSA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1.145.802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1.129.943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 fontAlgn="b">
                        <a:lnSpc>
                          <a:spcPct val="100000"/>
                        </a:lnSpc>
                      </a:pPr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KOCAELİ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1.060.912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994.444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>
                        <a:lnSpc>
                          <a:spcPct val="100000"/>
                        </a:lnSpc>
                      </a:pPr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İZMİR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812.295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705.499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-13,1%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 fontAlgn="b">
                        <a:lnSpc>
                          <a:spcPct val="100000"/>
                        </a:lnSpc>
                      </a:pPr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ANKARA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646.275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570.829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-11,7%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6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>
                        <a:lnSpc>
                          <a:spcPct val="100000"/>
                        </a:lnSpc>
                      </a:pPr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GAZİANTEP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513.806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536.595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 fontAlgn="b">
                        <a:lnSpc>
                          <a:spcPct val="100000"/>
                        </a:lnSpc>
                      </a:pPr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MANİSA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334.178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346.334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>
                        <a:lnSpc>
                          <a:spcPct val="100000"/>
                        </a:lnSpc>
                      </a:pPr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DENİZLİ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251.042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206.864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-17,6%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 fontAlgn="b">
                        <a:lnSpc>
                          <a:spcPct val="100000"/>
                        </a:lnSpc>
                      </a:pPr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SAKARYA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211.816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166.609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-21,3%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20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>
                        <a:lnSpc>
                          <a:spcPct val="100000"/>
                        </a:lnSpc>
                      </a:pP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ADANA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144.247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137.768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300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TOPLAM (TİM)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12.507.495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11.703.832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-6,4%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436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HAZİRAN 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GERÇEKLEŞTİREN 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İLK 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 (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Değ.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sv-SE" sz="2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8 Resim" descr="turkiye_haritas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1453878"/>
            <a:ext cx="7344816" cy="4586867"/>
          </a:xfrm>
          <a:prstGeom prst="rect">
            <a:avLst/>
          </a:prstGeom>
        </p:spPr>
      </p:pic>
      <p:sp>
        <p:nvSpPr>
          <p:cNvPr id="8" name="11 Akış Çizelgesi: Öteki İşlem"/>
          <p:cNvSpPr/>
          <p:nvPr/>
        </p:nvSpPr>
        <p:spPr>
          <a:xfrm>
            <a:off x="2411760" y="222861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3. Kocaeli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</a:t>
            </a:r>
            <a:r>
              <a:rPr lang="tr-TR" sz="1050" b="1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9" name="12 Akış Çizelgesi: Öteki İşlem"/>
          <p:cNvSpPr/>
          <p:nvPr/>
        </p:nvSpPr>
        <p:spPr>
          <a:xfrm>
            <a:off x="1763688" y="298926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>
                <a:solidFill>
                  <a:prstClr val="black"/>
                </a:solidFill>
              </a:rPr>
              <a:t>2</a:t>
            </a:r>
            <a:r>
              <a:rPr lang="tr-TR" sz="1050" b="1" dirty="0" smtClean="0">
                <a:solidFill>
                  <a:prstClr val="black"/>
                </a:solidFill>
              </a:rPr>
              <a:t>. Bursa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 %</a:t>
            </a:r>
            <a:r>
              <a:rPr lang="tr-TR" sz="105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" name="15 Akış Çizelgesi: Öteki İşlem"/>
          <p:cNvSpPr/>
          <p:nvPr/>
        </p:nvSpPr>
        <p:spPr>
          <a:xfrm>
            <a:off x="1763688" y="251235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1. İstanbul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</a:t>
            </a:r>
            <a:r>
              <a:rPr lang="tr-TR" sz="1050" b="1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1" name="9 Akış Çizelgesi: Öteki İşlem"/>
          <p:cNvSpPr/>
          <p:nvPr/>
        </p:nvSpPr>
        <p:spPr>
          <a:xfrm>
            <a:off x="579706" y="3656016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4. İzmir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-%13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2" name="13 Akış Çizelgesi: Öteki İşlem"/>
          <p:cNvSpPr/>
          <p:nvPr/>
        </p:nvSpPr>
        <p:spPr>
          <a:xfrm>
            <a:off x="3059832" y="310119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5. Ankara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-%12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3" name="14 Akış Çizelgesi: Öteki İşlem"/>
          <p:cNvSpPr/>
          <p:nvPr/>
        </p:nvSpPr>
        <p:spPr>
          <a:xfrm>
            <a:off x="1493062" y="3401422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7. Manisa    </a:t>
            </a:r>
            <a:r>
              <a:rPr lang="tr-TR" sz="1050" b="1" dirty="0">
                <a:solidFill>
                  <a:srgbClr val="0070C0"/>
                </a:solidFill>
              </a:rPr>
              <a:t>%4</a:t>
            </a:r>
          </a:p>
        </p:txBody>
      </p:sp>
      <p:sp>
        <p:nvSpPr>
          <p:cNvPr id="14" name="16 Akış Çizelgesi: Öteki İşlem"/>
          <p:cNvSpPr/>
          <p:nvPr/>
        </p:nvSpPr>
        <p:spPr>
          <a:xfrm>
            <a:off x="1979712" y="3952514"/>
            <a:ext cx="1080120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8. Denizli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-%18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5" name="17 Akış Çizelgesi: Öteki İşlem"/>
          <p:cNvSpPr/>
          <p:nvPr/>
        </p:nvSpPr>
        <p:spPr>
          <a:xfrm>
            <a:off x="2643565" y="2739748"/>
            <a:ext cx="1008112" cy="314736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>
                <a:solidFill>
                  <a:prstClr val="black"/>
                </a:solidFill>
              </a:rPr>
              <a:t>9</a:t>
            </a:r>
            <a:r>
              <a:rPr lang="tr-TR" sz="1050" b="1" dirty="0" smtClean="0">
                <a:solidFill>
                  <a:prstClr val="black"/>
                </a:solidFill>
              </a:rPr>
              <a:t>. Sakarya</a:t>
            </a:r>
          </a:p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 </a:t>
            </a:r>
            <a:r>
              <a:rPr lang="tr-TR" sz="1050" b="1" dirty="0" smtClean="0">
                <a:solidFill>
                  <a:srgbClr val="FF0000"/>
                </a:solidFill>
              </a:rPr>
              <a:t>-%21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6" name="18 Akış Çizelgesi: Öteki İşlem"/>
          <p:cNvSpPr/>
          <p:nvPr/>
        </p:nvSpPr>
        <p:spPr>
          <a:xfrm>
            <a:off x="4106906" y="4290091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10. Adana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</a:t>
            </a:r>
            <a:r>
              <a:rPr lang="tr-TR" sz="1050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7" name="19 Akış Çizelgesi: Öteki İşlem"/>
          <p:cNvSpPr/>
          <p:nvPr/>
        </p:nvSpPr>
        <p:spPr>
          <a:xfrm>
            <a:off x="5130945" y="4365104"/>
            <a:ext cx="1080120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6. Gaziantep </a:t>
            </a:r>
          </a:p>
          <a:p>
            <a:pPr algn="ctr"/>
            <a:r>
              <a:rPr lang="tr-TR" sz="1050" b="1" dirty="0">
                <a:solidFill>
                  <a:srgbClr val="0070C0"/>
                </a:solidFill>
              </a:rPr>
              <a:t>%4</a:t>
            </a:r>
          </a:p>
        </p:txBody>
      </p:sp>
    </p:spTree>
    <p:extLst>
      <p:ext uri="{BB962C8B-B14F-4D97-AF65-F5344CB8AC3E}">
        <p14:creationId xmlns:p14="http://schemas.microsoft.com/office/powerpoint/2010/main" val="425773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"/>
            <a:ext cx="9144000" cy="685594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15616" y="2492896"/>
            <a:ext cx="69127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Teşekkürler.</a:t>
            </a:r>
            <a:endParaRPr lang="en-US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2915816" y="4778499"/>
            <a:ext cx="36724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twitter.com/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turkihracat</a:t>
            </a:r>
            <a:endParaRPr lang="tr-T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Dikdörtgen 3"/>
          <p:cNvSpPr/>
          <p:nvPr/>
        </p:nvSpPr>
        <p:spPr>
          <a:xfrm>
            <a:off x="2915816" y="5412420"/>
            <a:ext cx="53285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facebook.com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/IhracatcilarMeclisi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Dikdörtgen 10"/>
          <p:cNvSpPr/>
          <p:nvPr/>
        </p:nvSpPr>
        <p:spPr>
          <a:xfrm>
            <a:off x="467544" y="3429000"/>
            <a:ext cx="59766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endParaRPr lang="tr-TR" sz="2800" dirty="0" smtClean="0">
              <a:solidFill>
                <a:srgbClr val="000099"/>
              </a:solidFill>
              <a:latin typeface="Verdana" pitchFamily="34" charset="0"/>
              <a:ea typeface="Verdana" pitchFamily="34" charset="0"/>
              <a:cs typeface="Verdana" pitchFamily="34" charset="0"/>
              <a:hlinkClick r:id="rId3"/>
            </a:endParaRPr>
          </a:p>
          <a:p>
            <a:pPr eaLnBrk="0" hangingPunct="0"/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  <a:hlinkClick r:id="rId3"/>
              </a:rPr>
              <a:t>www.tim.org.tr</a:t>
            </a:r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 | </a:t>
            </a:r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  <a:hlinkClick r:id="rId4"/>
              </a:rPr>
              <a:t>www.timtv.com.tr</a:t>
            </a:r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	</a:t>
            </a:r>
            <a:endParaRPr lang="tr-TR" sz="2800" b="1" i="1" dirty="0" smtClean="0">
              <a:solidFill>
                <a:srgbClr val="000099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pic>
        <p:nvPicPr>
          <p:cNvPr id="10" name="Picture 4" descr="C:\Users\kubraulutas\Desktop\untitled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4846" y="4813218"/>
            <a:ext cx="460971" cy="346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 descr="C:\Users\kubraulutas\Desktop\facebook_icon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962" y="5332347"/>
            <a:ext cx="576214" cy="432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"/>
          <a:stretch/>
        </p:blipFill>
        <p:spPr bwMode="auto">
          <a:xfrm>
            <a:off x="6175846" y="3764235"/>
            <a:ext cx="2140570" cy="6008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2051720" y="44625"/>
            <a:ext cx="70567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Temmuz 2015 || TİM Haziran Ayı </a:t>
            </a:r>
          </a:p>
          <a:p>
            <a:pPr algn="r"/>
            <a:r>
              <a:rPr lang="tr-TR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Verileri Sunumu</a:t>
            </a:r>
            <a:endParaRPr lang="en-US" sz="20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9450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HAZİRAN </a:t>
            </a:r>
            <a:r>
              <a:rPr lang="fi-F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 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fi-F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RAKAMLARI (’000 $)</a:t>
            </a:r>
            <a:endParaRPr lang="fi-FI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Group 9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67142"/>
              </p:ext>
            </p:extLst>
          </p:nvPr>
        </p:nvGraphicFramePr>
        <p:xfrm>
          <a:off x="473766" y="1606363"/>
          <a:ext cx="8171160" cy="4030125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3805115"/>
                <a:gridCol w="1229223"/>
                <a:gridCol w="1299512"/>
                <a:gridCol w="883159"/>
                <a:gridCol w="954151"/>
              </a:tblGrid>
              <a:tr h="363279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HAZİRAN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111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(%)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(15)(%)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I. TARIM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1.669.521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1.617.938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-3,1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13,8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BİTKİSEL ÜRÜNLER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1.127.278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1.151.748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9,8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399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HAYVANSAL ÜRÜNLER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158.085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110.629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-30,0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0,9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36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AĞAÇ VE ORMAN ÜRÜNLERİ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384.158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355.561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-7,4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II. SANAYİ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10.433.937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9.690.378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-7,1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82,8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3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TARIMA DAYALI İŞLENMİŞ ÜRÜNLER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1.056.087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990.752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-6,2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639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B. KİMYEVİ MADDELER VE MAM.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1.518.869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1.426.430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-6,1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12,2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SANAYİ MAMULLERİ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7.858.981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7.273.197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-7,5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62,1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204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III. MADENCİLİK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404.038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395.516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54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 O P L A M 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12.507.495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11.703.832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-6,4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377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HAZİRAN </a:t>
            </a:r>
            <a:r>
              <a:rPr lang="fi-F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 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 SEKTÖRLERİN KIRILIMLARI </a:t>
            </a:r>
            <a:endParaRPr lang="fi-FI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7 Grafik"/>
          <p:cNvGraphicFramePr/>
          <p:nvPr>
            <p:extLst>
              <p:ext uri="{D42A27DB-BD31-4B8C-83A1-F6EECF244321}">
                <p14:modId xmlns:p14="http://schemas.microsoft.com/office/powerpoint/2010/main" val="1167633943"/>
              </p:ext>
            </p:extLst>
          </p:nvPr>
        </p:nvGraphicFramePr>
        <p:xfrm>
          <a:off x="611560" y="1628800"/>
          <a:ext cx="388843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8 Grafik"/>
          <p:cNvGraphicFramePr/>
          <p:nvPr>
            <p:extLst>
              <p:ext uri="{D42A27DB-BD31-4B8C-83A1-F6EECF244321}">
                <p14:modId xmlns:p14="http://schemas.microsoft.com/office/powerpoint/2010/main" val="3196696761"/>
              </p:ext>
            </p:extLst>
          </p:nvPr>
        </p:nvGraphicFramePr>
        <p:xfrm>
          <a:off x="4644008" y="1340768"/>
          <a:ext cx="403244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6814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2015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OCAK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HAZİRAN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DÖNEMİ 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RAKAMLARI (‘000 $)</a:t>
            </a:r>
          </a:p>
        </p:txBody>
      </p:sp>
      <p:graphicFrame>
        <p:nvGraphicFramePr>
          <p:cNvPr id="7" name="Group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8444869"/>
              </p:ext>
            </p:extLst>
          </p:nvPr>
        </p:nvGraphicFramePr>
        <p:xfrm>
          <a:off x="312554" y="1236616"/>
          <a:ext cx="8456930" cy="4541520"/>
        </p:xfrm>
        <a:graphic>
          <a:graphicData uri="http://schemas.openxmlformats.org/drawingml/2006/table">
            <a:tbl>
              <a:tblPr/>
              <a:tblGrid>
                <a:gridCol w="3837305"/>
                <a:gridCol w="1344612"/>
                <a:gridCol w="1454150"/>
                <a:gridCol w="979488"/>
                <a:gridCol w="841375"/>
              </a:tblGrid>
              <a:tr h="27721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OCAK – HAZİRAN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126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(15)(%)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I. TARIM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10.936.995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10.150.523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13,9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BİTKİSEL ÜRÜNLER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7.528.996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7.216.140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-4,2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9,8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HAYVANSAL ÜRÜNLER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1.137.283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918.982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-19,2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AĞAÇ VE ORMAN ÜRÜNLERİ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2.270.717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2.015.401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-11,2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II. SANAYİ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62.677.693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54.562.145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74,5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TARIMA DAYALI İŞLENMİŞ ÜRÜNLER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6.547.020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5.749.768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-12,2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KİMYEVİ MADDELER VE MAM.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8.884.845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7.965.656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-10,3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SANAYİ MAMULLERİ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47.245.827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40.846.722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III. MADENCİLİK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2.372.617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1.986.156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-16,3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9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 O P L A M (TİM)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75.987.305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66.698.823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-12,2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91,0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İhracatçı Birlikleri Kaydından Muaf İhracat*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3.707.597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6.562.421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77,0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9,0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9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T O P L A M (TÜİK+TİM)*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79.694.902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73.261.245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-8,1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377526"/>
              </p:ext>
            </p:extLst>
          </p:nvPr>
        </p:nvGraphicFramePr>
        <p:xfrm>
          <a:off x="107504" y="6165304"/>
          <a:ext cx="6768752" cy="288032"/>
        </p:xfrm>
        <a:graphic>
          <a:graphicData uri="http://schemas.openxmlformats.org/drawingml/2006/table">
            <a:tbl>
              <a:tblPr/>
              <a:tblGrid>
                <a:gridCol w="6768752"/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*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Ocak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-Mayıs ayları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için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T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Ü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İK,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Haziran ayı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için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sadece 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TİM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mal ihracatı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verileri 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kullanılmıştır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.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888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 12 AYLIK DÖNEMDE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RAKAMLARI (‘000 $)</a:t>
            </a:r>
          </a:p>
        </p:txBody>
      </p:sp>
      <p:graphicFrame>
        <p:nvGraphicFramePr>
          <p:cNvPr id="7" name="Group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6287089"/>
              </p:ext>
            </p:extLst>
          </p:nvPr>
        </p:nvGraphicFramePr>
        <p:xfrm>
          <a:off x="312554" y="1289781"/>
          <a:ext cx="8456930" cy="4541520"/>
        </p:xfrm>
        <a:graphic>
          <a:graphicData uri="http://schemas.openxmlformats.org/drawingml/2006/table">
            <a:tbl>
              <a:tblPr/>
              <a:tblGrid>
                <a:gridCol w="3837305"/>
                <a:gridCol w="1344612"/>
                <a:gridCol w="1454150"/>
                <a:gridCol w="979488"/>
                <a:gridCol w="841375"/>
              </a:tblGrid>
              <a:tr h="23539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SON 12 AYLIK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01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2013/2014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2014/2015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(15)(%)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I. TARIM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22.136.885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21.691.525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14,4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BİTKİSEL ÜRÜNLER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15.306.440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15.371.959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HAYVANSAL ÜRÜNLER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2.182.665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2.056.533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AĞAÇ VE ORMAN ÜRÜNLERİ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4.647.780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4.263.033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-8,3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II. SANAYİ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123.068.108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115.925.513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76,9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TARIMA DAYALI İŞLENMİŞ ÜRÜNLER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13.003.198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12.295.328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-5,4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8,2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KİMYEVİ MADDELER VE MAM.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17.799.695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16.862.312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11,2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SANAYİ MAMULLERİ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92.265.216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86.767.873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-6,0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57,5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III. MADENCİLİK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4.904.366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4.258.362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-13,2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93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 O P L A M (TİM)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150.109.360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141.875.400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-5,5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94,1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İhracatçı Birlikleri Kaydından Muaf İhracat*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6.253.523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8.931.624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93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T O P L A M (TÜİK+TİM)*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156.362.883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150.807.023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-3,6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08988"/>
              </p:ext>
            </p:extLst>
          </p:nvPr>
        </p:nvGraphicFramePr>
        <p:xfrm>
          <a:off x="107504" y="6165304"/>
          <a:ext cx="6768752" cy="576064"/>
        </p:xfrm>
        <a:graphic>
          <a:graphicData uri="http://schemas.openxmlformats.org/drawingml/2006/table">
            <a:tbl>
              <a:tblPr/>
              <a:tblGrid>
                <a:gridCol w="6768752"/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 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Son 12 aylık dönemde 11 ay</a:t>
                      </a:r>
                      <a:r>
                        <a:rPr lang="tr-T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için T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UİK,</a:t>
                      </a:r>
                      <a:r>
                        <a:rPr lang="tr-T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son ay </a:t>
                      </a: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için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sadece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TİM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mal ihracatı</a:t>
                      </a:r>
                      <a:r>
                        <a:rPr lang="tr-T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verileri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kullanılmıştır.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012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HAZİRAN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YAPAN İLK 5 SEKTÖR (‘000 $)</a:t>
            </a:r>
            <a:endParaRPr lang="sv-S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Group 6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8398910"/>
              </p:ext>
            </p:extLst>
          </p:nvPr>
        </p:nvGraphicFramePr>
        <p:xfrm>
          <a:off x="611561" y="2062364"/>
          <a:ext cx="7763303" cy="2734789"/>
        </p:xfrm>
        <a:graphic>
          <a:graphicData uri="http://schemas.openxmlformats.org/drawingml/2006/table">
            <a:tbl>
              <a:tblPr/>
              <a:tblGrid>
                <a:gridCol w="648071"/>
                <a:gridCol w="2903244"/>
                <a:gridCol w="1365137"/>
                <a:gridCol w="1365137"/>
                <a:gridCol w="747610"/>
                <a:gridCol w="734104"/>
              </a:tblGrid>
              <a:tr h="63507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SIRA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 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Otomotiv Endüstrisi 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2.029.746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1.975.601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-2,7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16,9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66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Hazırgiyim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ve Konfeksiyon 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1.595.127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1.463.536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-8,2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12,5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Kimyevi Maddeler ve Mamulleri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1.518.869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1.426.430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-6,1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12,2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Elektrik-Elektronik, Mak.ve </a:t>
                      </a:r>
                      <a:r>
                        <a:rPr kumimoji="0" lang="tr-TR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Hiz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970.318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967.741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-0,3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8,3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Çelik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1.063.910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832.256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-21,8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7,1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0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 O P L A M (TİM)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12.507.495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11.703.832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-6,4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HAZİRAN 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10 ÜLKE (‘000 </a:t>
            </a:r>
            <a:r>
              <a:rPr lang="sv-SE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graphicFrame>
        <p:nvGraphicFramePr>
          <p:cNvPr id="7" name="Group 9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8836105"/>
              </p:ext>
            </p:extLst>
          </p:nvPr>
        </p:nvGraphicFramePr>
        <p:xfrm>
          <a:off x="1331640" y="1457399"/>
          <a:ext cx="6120681" cy="4419873"/>
        </p:xfrm>
        <a:graphic>
          <a:graphicData uri="http://schemas.openxmlformats.org/drawingml/2006/table">
            <a:tbl>
              <a:tblPr/>
              <a:tblGrid>
                <a:gridCol w="504056"/>
                <a:gridCol w="2002826"/>
                <a:gridCol w="1343672"/>
                <a:gridCol w="1329604"/>
                <a:gridCol w="940523"/>
              </a:tblGrid>
              <a:tr h="58137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ÜLKE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2015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 Değ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33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ALMANYA 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1.232.091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1.125.189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İNGİLTERE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827.937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813.194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IRAK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724.658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674.258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İTALYA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625.466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590.057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FRANSA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671.103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563.294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-16,1%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ABD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516.443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536.352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İSPANYA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377.417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414.616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SUUDİ ARABİSTAN 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240.694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385.515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İRAN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294.130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332.189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3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RUSYA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502.612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328.490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-34,6%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7" marB="45727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TOPLAM (TİM)</a:t>
                      </a:r>
                    </a:p>
                  </a:txBody>
                  <a:tcPr marL="36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12.507.495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11.703.832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-6,4%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355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HAZİRAN 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ÜLKE (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Değ.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sv-SE" sz="2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7 Resim" descr="dunya_haritasi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27066" y="1429904"/>
            <a:ext cx="8280000" cy="4064336"/>
          </a:xfrm>
          <a:prstGeom prst="rect">
            <a:avLst/>
          </a:prstGeom>
        </p:spPr>
      </p:pic>
      <p:sp>
        <p:nvSpPr>
          <p:cNvPr id="9" name="8 Akış Çizelgesi: Öteki İşlem"/>
          <p:cNvSpPr/>
          <p:nvPr/>
        </p:nvSpPr>
        <p:spPr>
          <a:xfrm>
            <a:off x="4572000" y="225388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1. Almanya </a:t>
            </a:r>
            <a:r>
              <a:rPr lang="tr-TR" sz="1050" b="1" dirty="0" smtClean="0">
                <a:solidFill>
                  <a:srgbClr val="FF0000"/>
                </a:solidFill>
              </a:rPr>
              <a:t>-%</a:t>
            </a:r>
            <a:r>
              <a:rPr lang="tr-TR" sz="105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10" name="9 Akış Çizelgesi: Öteki İşlem"/>
          <p:cNvSpPr/>
          <p:nvPr/>
        </p:nvSpPr>
        <p:spPr>
          <a:xfrm>
            <a:off x="1547664" y="256490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>
                <a:solidFill>
                  <a:prstClr val="black"/>
                </a:solidFill>
              </a:rPr>
              <a:t>6</a:t>
            </a:r>
            <a:r>
              <a:rPr lang="tr-TR" sz="1050" b="1" dirty="0" smtClean="0">
                <a:solidFill>
                  <a:prstClr val="black"/>
                </a:solidFill>
              </a:rPr>
              <a:t>. ABD </a:t>
            </a:r>
          </a:p>
          <a:p>
            <a:pPr algn="ctr"/>
            <a:r>
              <a:rPr lang="tr-TR" sz="1050" b="1" dirty="0" smtClean="0">
                <a:solidFill>
                  <a:srgbClr val="0070C0"/>
                </a:solidFill>
              </a:rPr>
              <a:t>%</a:t>
            </a:r>
            <a:r>
              <a:rPr lang="tr-TR" sz="1050" b="1" dirty="0">
                <a:solidFill>
                  <a:srgbClr val="0070C0"/>
                </a:solidFill>
              </a:rPr>
              <a:t>4</a:t>
            </a:r>
          </a:p>
        </p:txBody>
      </p:sp>
      <p:sp>
        <p:nvSpPr>
          <p:cNvPr id="11" name="12 Akış Çizelgesi: Öteki İşlem"/>
          <p:cNvSpPr/>
          <p:nvPr/>
        </p:nvSpPr>
        <p:spPr>
          <a:xfrm>
            <a:off x="5004048" y="2973960"/>
            <a:ext cx="792088" cy="311024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>
                <a:solidFill>
                  <a:prstClr val="black"/>
                </a:solidFill>
              </a:rPr>
              <a:t>9</a:t>
            </a:r>
            <a:r>
              <a:rPr lang="tr-TR" sz="1050" b="1" dirty="0" smtClean="0">
                <a:solidFill>
                  <a:prstClr val="black"/>
                </a:solidFill>
              </a:rPr>
              <a:t>. İran</a:t>
            </a:r>
          </a:p>
          <a:p>
            <a:pPr algn="ctr"/>
            <a:r>
              <a:rPr lang="tr-TR" sz="1050" b="1" dirty="0" smtClean="0">
                <a:solidFill>
                  <a:srgbClr val="0070C0"/>
                </a:solidFill>
              </a:rPr>
              <a:t>%13</a:t>
            </a:r>
            <a:endParaRPr lang="tr-TR" sz="1050" b="1" dirty="0">
              <a:solidFill>
                <a:srgbClr val="0070C0"/>
              </a:solidFill>
            </a:endParaRPr>
          </a:p>
        </p:txBody>
      </p:sp>
      <p:sp>
        <p:nvSpPr>
          <p:cNvPr id="12" name="13 Akış Çizelgesi: Öteki İşlem"/>
          <p:cNvSpPr/>
          <p:nvPr/>
        </p:nvSpPr>
        <p:spPr>
          <a:xfrm>
            <a:off x="3419872" y="2685928"/>
            <a:ext cx="898928" cy="346392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>
                <a:solidFill>
                  <a:prstClr val="black"/>
                </a:solidFill>
              </a:rPr>
              <a:t>7</a:t>
            </a:r>
            <a:r>
              <a:rPr lang="tr-TR" sz="1050" b="1" dirty="0" smtClean="0">
                <a:solidFill>
                  <a:prstClr val="black"/>
                </a:solidFill>
              </a:rPr>
              <a:t>. İspanya    </a:t>
            </a:r>
            <a:r>
              <a:rPr lang="tr-TR" sz="1050" b="1" dirty="0" smtClean="0">
                <a:solidFill>
                  <a:srgbClr val="0070C0"/>
                </a:solidFill>
              </a:rPr>
              <a:t>%10</a:t>
            </a:r>
            <a:endParaRPr lang="tr-TR" sz="1050" b="1" dirty="0">
              <a:solidFill>
                <a:srgbClr val="0070C0"/>
              </a:solidFill>
            </a:endParaRPr>
          </a:p>
        </p:txBody>
      </p:sp>
      <p:sp>
        <p:nvSpPr>
          <p:cNvPr id="13" name="14 Akış Çizelgesi: Öteki İşlem"/>
          <p:cNvSpPr/>
          <p:nvPr/>
        </p:nvSpPr>
        <p:spPr>
          <a:xfrm>
            <a:off x="5561118" y="3284984"/>
            <a:ext cx="102710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>
                <a:solidFill>
                  <a:prstClr val="black"/>
                </a:solidFill>
              </a:rPr>
              <a:t>8</a:t>
            </a:r>
            <a:r>
              <a:rPr lang="tr-TR" sz="1050" b="1" dirty="0" smtClean="0">
                <a:solidFill>
                  <a:prstClr val="black"/>
                </a:solidFill>
              </a:rPr>
              <a:t>. S.Arabistan </a:t>
            </a:r>
            <a:r>
              <a:rPr lang="tr-TR" sz="1050" b="1" dirty="0" smtClean="0">
                <a:solidFill>
                  <a:srgbClr val="0070C0"/>
                </a:solidFill>
              </a:rPr>
              <a:t>%60</a:t>
            </a:r>
            <a:endParaRPr lang="tr-TR" sz="1050" b="1" dirty="0">
              <a:solidFill>
                <a:srgbClr val="0070C0"/>
              </a:solidFill>
            </a:endParaRPr>
          </a:p>
        </p:txBody>
      </p:sp>
      <p:sp>
        <p:nvSpPr>
          <p:cNvPr id="14" name="15 Akış Çizelgesi: Öteki İşlem"/>
          <p:cNvSpPr/>
          <p:nvPr/>
        </p:nvSpPr>
        <p:spPr>
          <a:xfrm>
            <a:off x="4283968" y="2973960"/>
            <a:ext cx="720080" cy="311024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4. İtalya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</a:t>
            </a:r>
            <a:r>
              <a:rPr lang="tr-TR" sz="1050" b="1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5" name="17 Akış Çizelgesi: Öteki İşlem"/>
          <p:cNvSpPr/>
          <p:nvPr/>
        </p:nvSpPr>
        <p:spPr>
          <a:xfrm>
            <a:off x="5561119" y="2084057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10. Rusya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-%35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6" name="18 Akış Çizelgesi: Öteki İşlem"/>
          <p:cNvSpPr/>
          <p:nvPr/>
        </p:nvSpPr>
        <p:spPr>
          <a:xfrm>
            <a:off x="3707904" y="225388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2. İngiltere </a:t>
            </a:r>
            <a:r>
              <a:rPr lang="tr-TR" sz="1050" b="1" dirty="0" smtClean="0">
                <a:solidFill>
                  <a:srgbClr val="FF0000"/>
                </a:solidFill>
              </a:rPr>
              <a:t>-%</a:t>
            </a:r>
            <a:r>
              <a:rPr lang="tr-TR" sz="105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7" name="19 Akış Çizelgesi: Öteki İşlem"/>
          <p:cNvSpPr/>
          <p:nvPr/>
        </p:nvSpPr>
        <p:spPr>
          <a:xfrm>
            <a:off x="5148064" y="261392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3. Irak 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</a:t>
            </a:r>
            <a:r>
              <a:rPr lang="tr-TR" sz="1050" b="1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8" name="16 Akış Çizelgesi: Öteki İşlem"/>
          <p:cNvSpPr/>
          <p:nvPr/>
        </p:nvSpPr>
        <p:spPr>
          <a:xfrm>
            <a:off x="4211960" y="261392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>
                <a:solidFill>
                  <a:prstClr val="black"/>
                </a:solidFill>
              </a:rPr>
              <a:t>5</a:t>
            </a:r>
            <a:r>
              <a:rPr lang="tr-TR" sz="1050" b="1" dirty="0" smtClean="0">
                <a:solidFill>
                  <a:prstClr val="black"/>
                </a:solidFill>
              </a:rPr>
              <a:t>.  Fransa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-%16</a:t>
            </a:r>
            <a:endParaRPr lang="tr-TR" sz="105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9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OCAK-HAZİRAN DÖNEMİNDE 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FAZLA</a:t>
            </a:r>
          </a:p>
          <a:p>
            <a:pPr algn="r"/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10 ÜLKE (</a:t>
            </a:r>
            <a:r>
              <a:rPr lang="sv-SE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‘000 $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graphicFrame>
        <p:nvGraphicFramePr>
          <p:cNvPr id="7" name="Group 9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0214477"/>
              </p:ext>
            </p:extLst>
          </p:nvPr>
        </p:nvGraphicFramePr>
        <p:xfrm>
          <a:off x="1115616" y="1484784"/>
          <a:ext cx="6984775" cy="4385007"/>
        </p:xfrm>
        <a:graphic>
          <a:graphicData uri="http://schemas.openxmlformats.org/drawingml/2006/table">
            <a:tbl>
              <a:tblPr/>
              <a:tblGrid>
                <a:gridCol w="575216"/>
                <a:gridCol w="2285577"/>
                <a:gridCol w="1533367"/>
                <a:gridCol w="1517312"/>
                <a:gridCol w="1073303"/>
              </a:tblGrid>
              <a:tr h="55140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ÜLKE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2015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 Değ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291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ALMANYA 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7.524.366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6.404.929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-14,9%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81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İNGİLTERE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4.731.780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4.460.605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581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IRAK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5.760.114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4.366.411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-24,2%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91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İTALYA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3.685.289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3.222.274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-12,6%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581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ABD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2.904.766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3.028.748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81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FRANSA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3.362.198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2.832.354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-15,8%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581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İSPANYA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2.360.390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2.311.609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81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İRAN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1.482.818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1.927.275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581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RUSYA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3.012.894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1.900.381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-36,9%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91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SUUDİ ARABİSTAN 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1.560.496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1.898.107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7700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7" marB="45727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TOPLAM (TİM + TÜİK)</a:t>
                      </a:r>
                    </a:p>
                  </a:txBody>
                  <a:tcPr marL="36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79.694.902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73.261.245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6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8,1%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816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_TIM_SABLON 1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PPT_TIM_SABLON 1</Template>
  <TotalTime>1937</TotalTime>
  <Words>1321</Words>
  <Application>Microsoft Office PowerPoint</Application>
  <PresentationFormat>Ekran Gösterisi (4:3)</PresentationFormat>
  <Paragraphs>654</Paragraphs>
  <Slides>15</Slides>
  <Notes>14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0" baseType="lpstr">
      <vt:lpstr>Arial</vt:lpstr>
      <vt:lpstr>Calibri</vt:lpstr>
      <vt:lpstr>Verdana</vt:lpstr>
      <vt:lpstr>Wingdings</vt:lpstr>
      <vt:lpstr>PPT_TIM_SABLON 1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Metin Tabalu</dc:creator>
  <cp:lastModifiedBy>Metin TABALU</cp:lastModifiedBy>
  <cp:revision>897</cp:revision>
  <cp:lastPrinted>2015-06-01T05:43:57Z</cp:lastPrinted>
  <dcterms:created xsi:type="dcterms:W3CDTF">2013-06-18T07:12:31Z</dcterms:created>
  <dcterms:modified xsi:type="dcterms:W3CDTF">2015-07-01T06:42:08Z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e88e9a67-f06f-43e3-b520-a31af5cd3350</vt:lpwstr>
  </property>
  <property fmtid="{D5CDD505-2E9C-101B-9397-08002B2CF9AE}" pid="3" name="TuprasClassification">
    <vt:lpwstr>GENEL</vt:lpwstr>
  </property>
</Properties>
</file>