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6" r:id="rId3"/>
    <p:sldId id="258" r:id="rId4"/>
    <p:sldId id="281" r:id="rId5"/>
    <p:sldId id="280" r:id="rId6"/>
    <p:sldId id="262" r:id="rId7"/>
    <p:sldId id="289" r:id="rId8"/>
    <p:sldId id="290" r:id="rId9"/>
    <p:sldId id="292" r:id="rId10"/>
    <p:sldId id="294" r:id="rId11"/>
    <p:sldId id="295" r:id="rId12"/>
    <p:sldId id="282" r:id="rId13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563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29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dLbl>
              <c:idx val="2"/>
              <c:layout>
                <c:manualLayout>
                  <c:x val="1.7963539030642687E-2"/>
                  <c:y val="-3.0864510424767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47487521962582"/>
                      <c:h val="6.3287181053956948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0.79900000000000004</c:v>
                </c:pt>
                <c:pt idx="1">
                  <c:v>0.17599999999999999</c:v>
                </c:pt>
                <c:pt idx="2">
                  <c:v>2.5999999999999999E-2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726"/>
          <c:y val="0.16779408769395993"/>
          <c:w val="0.25988444699560126"/>
          <c:h val="0.30333574047328077"/>
        </c:manualLayout>
      </c:layout>
      <c:overlay val="0"/>
      <c:txPr>
        <a:bodyPr/>
        <a:lstStyle/>
        <a:p>
          <a:pPr>
            <a:defRPr sz="1400"/>
          </a:pPr>
          <a:endParaRPr lang="tr-TR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4.6297633596267082E-2"/>
          <c:w val="0.66596547752004542"/>
          <c:h val="0.8422267183988104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6883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1510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1301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97806592918304E-2"/>
                  <c:y val="2.7133737277054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950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Ürünleri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97806592918304E-2"/>
                  <c:y val="1.899361609393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343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9919666664021457E-2"/>
                  <c:y val="8.1401211831164059E-3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r">
                      <a:defRPr sz="1600">
                        <a:solidFill>
                          <a:schemeClr val="tx1"/>
                        </a:solidFill>
                      </a:defRPr>
                    </a:pPr>
                    <a:fld id="{C37CE562-1455-411B-87F9-C4CC29B7F0F3}" type="VALUE">
                      <a:rPr lang="en-US" sz="1600">
                        <a:solidFill>
                          <a:schemeClr val="bg1"/>
                        </a:solidFill>
                      </a:rPr>
                      <a:pPr algn="r">
                        <a:defRPr sz="1600">
                          <a:solidFill>
                            <a:schemeClr val="tx1"/>
                          </a:solidFill>
                        </a:defRPr>
                      </a:pPr>
                      <a:t>[DEĞER]</a:t>
                    </a:fld>
                    <a:endParaRPr lang="tr-TR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17468693954637"/>
                      <c:h val="6.2651799372719266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7700080"/>
        <c:axId val="147700640"/>
      </c:barChart>
      <c:catAx>
        <c:axId val="14770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7700640"/>
        <c:crosses val="autoZero"/>
        <c:auto val="1"/>
        <c:lblAlgn val="ctr"/>
        <c:lblOffset val="100"/>
        <c:noMultiLvlLbl val="0"/>
      </c:catAx>
      <c:valAx>
        <c:axId val="14770064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1477000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469976550224574"/>
          <c:y val="4.8140695382913351E-2"/>
          <c:w val="0.42873286896694018"/>
          <c:h val="0.8123390668006143"/>
        </c:manualLayout>
      </c:layout>
      <c:overlay val="0"/>
      <c:txPr>
        <a:bodyPr/>
        <a:lstStyle/>
        <a:p>
          <a:pPr>
            <a:defRPr sz="1600" b="1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CEB0A-A26C-47FE-91B7-04A21DB9DB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27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01.12.2015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9256" y="1389378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Kasım Ayı İhracat Rakamları </a:t>
            </a: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Açıklaması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Aralık 2015</a:t>
            </a: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Niğde</a:t>
            </a:r>
          </a:p>
          <a:p>
            <a:pPr algn="ctr"/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KASIM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570926"/>
              </p:ext>
            </p:extLst>
          </p:nvPr>
        </p:nvGraphicFramePr>
        <p:xfrm>
          <a:off x="1403648" y="1528495"/>
          <a:ext cx="6192687" cy="4449356"/>
        </p:xfrm>
        <a:graphic>
          <a:graphicData uri="http://schemas.openxmlformats.org/drawingml/2006/table">
            <a:tbl>
              <a:tblPr/>
              <a:tblGrid>
                <a:gridCol w="393535"/>
                <a:gridCol w="2042481"/>
                <a:gridCol w="1531922"/>
                <a:gridCol w="1287078"/>
                <a:gridCol w="937671"/>
              </a:tblGrid>
              <a:tr h="5493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Değ.(%)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İSTANBUL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5.756.725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4.889.001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-15,1%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BURSA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1.054.213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1.038.841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-1,5%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KOCAELİ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1.079.348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940.510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-12,9%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İZMIR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705.579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658.586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-6,7%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GAZİANTEP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606.781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589.977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-2,8%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9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ANKARA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626.545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566.498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-9,6%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MANISA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393.459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410.542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4,3%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DENİZLİ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240.101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204.913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-14,7%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ADANA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167.047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165.568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-0,9%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HATAY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200.177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164.501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-17,8%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NİĞDE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4.477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5.884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31,4%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85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12.783.381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11.436.954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3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503902" y="2292509"/>
            <a:ext cx="862681" cy="30626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3</a:t>
            </a:r>
            <a:r>
              <a:rPr lang="tr-TR" sz="1050" b="1" dirty="0" smtClean="0">
                <a:solidFill>
                  <a:prstClr val="black"/>
                </a:solidFill>
              </a:rPr>
              <a:t>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-%13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2</a:t>
            </a:r>
            <a:r>
              <a:rPr lang="tr-TR" sz="1050" b="1" dirty="0" smtClean="0">
                <a:solidFill>
                  <a:prstClr val="black"/>
                </a:solidFill>
              </a:rPr>
              <a:t>. Bursa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684907" y="367696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6</a:t>
            </a:r>
            <a:r>
              <a:rPr lang="tr-TR" sz="1050" b="1" dirty="0" smtClean="0">
                <a:solidFill>
                  <a:prstClr val="black"/>
                </a:solidFill>
              </a:rPr>
              <a:t>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7. Manisa    </a:t>
            </a:r>
            <a:r>
              <a:rPr lang="tr-TR" sz="1050" b="1" dirty="0" smtClean="0">
                <a:solidFill>
                  <a:schemeClr val="tx2"/>
                </a:solidFill>
              </a:rPr>
              <a:t>%</a:t>
            </a:r>
            <a:r>
              <a:rPr lang="tr-TR" sz="1050" b="1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8</a:t>
            </a:r>
            <a:r>
              <a:rPr lang="tr-TR" sz="1050" b="1" dirty="0" smtClean="0">
                <a:solidFill>
                  <a:prstClr val="black"/>
                </a:solidFill>
              </a:rPr>
              <a:t>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3362448" y="4545124"/>
            <a:ext cx="849512" cy="306263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9. Adana</a:t>
            </a:r>
          </a:p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9" y="2386054"/>
            <a:ext cx="864096" cy="32996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4266849" y="454512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 Hatay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-%18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5</a:t>
            </a:r>
            <a:r>
              <a:rPr lang="tr-TR" sz="1050" b="1" dirty="0" smtClean="0">
                <a:solidFill>
                  <a:prstClr val="black"/>
                </a:solidFill>
              </a:rPr>
              <a:t>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13 Akış Çizelgesi: Öteki İşlem"/>
          <p:cNvSpPr/>
          <p:nvPr/>
        </p:nvSpPr>
        <p:spPr>
          <a:xfrm>
            <a:off x="3779912" y="41490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54. Niğde</a:t>
            </a:r>
          </a:p>
          <a:p>
            <a:pPr algn="ctr"/>
            <a:r>
              <a:rPr lang="tr-TR" sz="1050" b="1" dirty="0" smtClean="0">
                <a:solidFill>
                  <a:schemeClr val="tx2"/>
                </a:solidFill>
              </a:rPr>
              <a:t>%31</a:t>
            </a:r>
            <a:endParaRPr lang="tr-TR" sz="105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7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Aralık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|| </a:t>
            </a:r>
            <a:r>
              <a:rPr lang="tr-TR" sz="2000" b="1" i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TİM Kasım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Ayı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Verileri Sunumu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KASIM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8583587"/>
              </p:ext>
            </p:extLst>
          </p:nvPr>
        </p:nvGraphicFramePr>
        <p:xfrm>
          <a:off x="486420" y="1606363"/>
          <a:ext cx="8171160" cy="4105973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229223"/>
                <a:gridCol w="1299512"/>
                <a:gridCol w="883159"/>
                <a:gridCol w="954151"/>
              </a:tblGrid>
              <a:tr h="3632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KASIM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2.192.775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2.008.629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1.618.050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1.510.949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-6,6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6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195.566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154.377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-21,1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379.159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343.303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-9,5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10.199.204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9.135.088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-10,4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79,9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1.091.164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950.963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1.492.112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1.301.024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7.615.928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6.883.101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60,2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391.401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293.237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-25,1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12.783.381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11.436.954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59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KASIM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3429405595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8 Grafik"/>
          <p:cNvGraphicFramePr/>
          <p:nvPr>
            <p:extLst>
              <p:ext uri="{D42A27DB-BD31-4B8C-83A1-F6EECF244321}">
                <p14:modId xmlns:p14="http://schemas.microsoft.com/office/powerpoint/2010/main" val="3134788560"/>
              </p:ext>
            </p:extLst>
          </p:nvPr>
        </p:nvGraphicFramePr>
        <p:xfrm>
          <a:off x="4644008" y="1340768"/>
          <a:ext cx="40324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KASIM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2138"/>
              </p:ext>
            </p:extLst>
          </p:nvPr>
        </p:nvGraphicFramePr>
        <p:xfrm>
          <a:off x="343535" y="1236616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OCAK – KASIM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20.172.824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18.821.862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13.998.069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13.434.835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2.067.352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1.656.884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-19,9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4.107.403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3.730.143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113.591.816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99.774.714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12.025.246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10.535.043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16.370.638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14.145.216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85.195.933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75.094.455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4.276.608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3.591.744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-16,0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138.041.248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122.188.319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6.299.638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9.754.005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144.340.886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131.942.324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339656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-Ekim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Kasım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8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782931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SON 12 AYLIK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22.373.133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21.126.192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15.573.326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15.121.221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2.252.514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1.864.119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-17,2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4.547.293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4.140.851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123.969.880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110.217.135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75,9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13.110.331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11.602.436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-11,5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17.969.115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15.553.652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92.890.433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83.061.046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57,2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4.696.740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3.956.677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-15,8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151.039.753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135.300.003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93,2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6.475.991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9.911.593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53,1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157.515.744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145.211.596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745527"/>
              </p:ext>
            </p:extLst>
          </p:nvPr>
        </p:nvGraphicFramePr>
        <p:xfrm>
          <a:off x="611561" y="2062364"/>
          <a:ext cx="7763303" cy="2734789"/>
        </p:xfrm>
        <a:graphic>
          <a:graphicData uri="http://schemas.openxmlformats.org/drawingml/2006/table">
            <a:tbl>
              <a:tblPr/>
              <a:tblGrid>
                <a:gridCol w="648071"/>
                <a:gridCol w="2903244"/>
                <a:gridCol w="1365137"/>
                <a:gridCol w="1365137"/>
                <a:gridCol w="747610"/>
                <a:gridCol w="734104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1.839.051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1.920.563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4,4%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1.504.078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1.409.702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-6,3%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1.492.112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1.301.024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-12,8%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 Mak.ve Hiz.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1.003.276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938.358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-6,5%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Tekstil ve Hammaddeleri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731.786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662.740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-9,4%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12.783.381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11.436.954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KASIM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609197"/>
              </p:ext>
            </p:extLst>
          </p:nvPr>
        </p:nvGraphicFramePr>
        <p:xfrm>
          <a:off x="1331640" y="1457399"/>
          <a:ext cx="6120681" cy="4380799"/>
        </p:xfrm>
        <a:graphic>
          <a:graphicData uri="http://schemas.openxmlformats.org/drawingml/2006/table">
            <a:tbl>
              <a:tblPr/>
              <a:tblGrid>
                <a:gridCol w="504056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ALMANYA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1.220.304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1.163.322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-4,7%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İNGİLTERE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826.296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850.699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3,0%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928.777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787.042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-15,3%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İTALYA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627.724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612.826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-2,4%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ABD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542.802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507.905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-6,4%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478.380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489.836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İSPANYA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402.699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438.960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9,0%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RUSYA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511.202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331.064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-35,2%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İRAN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557.404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306.169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-45,1%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MISIR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282.715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281.599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-0,4%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54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12.783.381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11.436.954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063309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5</a:t>
            </a:r>
            <a:r>
              <a:rPr lang="tr-TR" sz="1050" b="1" dirty="0" smtClean="0">
                <a:solidFill>
                  <a:prstClr val="black"/>
                </a:solidFill>
              </a:rPr>
              <a:t>. ABD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-%6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258502" y="2580624"/>
            <a:ext cx="897674" cy="34432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9.İran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-%45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295815" y="2445821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7</a:t>
            </a:r>
            <a:r>
              <a:rPr lang="tr-TR" sz="1050" b="1" dirty="0" smtClean="0">
                <a:solidFill>
                  <a:prstClr val="black"/>
                </a:solidFill>
              </a:rPr>
              <a:t>. İspanya    </a:t>
            </a:r>
            <a:r>
              <a:rPr lang="tr-TR" sz="1050" b="1" dirty="0" smtClean="0">
                <a:solidFill>
                  <a:schemeClr val="tx2"/>
                </a:solidFill>
              </a:rPr>
              <a:t>%</a:t>
            </a:r>
            <a:r>
              <a:rPr lang="tr-TR" sz="1050" b="1" dirty="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625752" y="3246347"/>
            <a:ext cx="904652" cy="36765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 Mısır</a:t>
            </a:r>
          </a:p>
          <a:p>
            <a:pPr algn="ctr"/>
            <a:r>
              <a:rPr lang="tr-TR" sz="1050" b="1" dirty="0" smtClean="0">
                <a:solidFill>
                  <a:schemeClr val="tx2"/>
                </a:solidFill>
              </a:rPr>
              <a:t>%0</a:t>
            </a:r>
            <a:endParaRPr lang="tr-TR" sz="1050" b="1" dirty="0">
              <a:solidFill>
                <a:schemeClr val="tx2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053481" y="2836384"/>
            <a:ext cx="912565" cy="34342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4</a:t>
            </a:r>
            <a:r>
              <a:rPr lang="tr-TR" sz="1050" b="1" dirty="0" smtClean="0">
                <a:solidFill>
                  <a:prstClr val="black"/>
                </a:solidFill>
              </a:rPr>
              <a:t>. İtalya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30404" y="203594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8</a:t>
            </a:r>
            <a:r>
              <a:rPr lang="tr-TR" sz="1050" b="1" dirty="0" smtClean="0">
                <a:solidFill>
                  <a:prstClr val="black"/>
                </a:solidFill>
              </a:rPr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2970" y="208783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2. İngiltere </a:t>
            </a:r>
            <a:r>
              <a:rPr lang="tr-TR" sz="1050" b="1" dirty="0" smtClean="0">
                <a:solidFill>
                  <a:schemeClr val="tx2"/>
                </a:solidFill>
              </a:rPr>
              <a:t>%</a:t>
            </a:r>
            <a:r>
              <a:rPr lang="tr-TR" sz="1050" b="1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359480" y="2936945"/>
            <a:ext cx="769026" cy="348039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3. Irak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193704" y="244787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6</a:t>
            </a:r>
            <a:r>
              <a:rPr lang="tr-TR" sz="1050" b="1" dirty="0" smtClean="0">
                <a:solidFill>
                  <a:prstClr val="black"/>
                </a:solidFill>
              </a:rPr>
              <a:t>.  Fransa</a:t>
            </a:r>
          </a:p>
          <a:p>
            <a:pPr algn="ctr"/>
            <a:r>
              <a:rPr lang="tr-TR" sz="1050" b="1" dirty="0" smtClean="0">
                <a:solidFill>
                  <a:schemeClr val="tx2"/>
                </a:solidFill>
              </a:rPr>
              <a:t>%2</a:t>
            </a:r>
            <a:endParaRPr lang="tr-TR" sz="105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9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KASIM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239165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Avrupa Birliği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5.592.599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5.539.770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-0,9%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Orta Doğu </a:t>
                      </a:r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2.636.781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2.135.356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-19,0%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Afrika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1.039.028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1.045.820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Bağımsız Devletler Topluluğu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1.469.575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937.768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-36,2%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Kuzey 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Amerika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657.054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583.296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-11,2%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12.783.381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11.436.954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-10,5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1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2419</TotalTime>
  <Words>1055</Words>
  <Application>Microsoft Office PowerPoint</Application>
  <PresentationFormat>Ekran Gösterisi (4:3)</PresentationFormat>
  <Paragraphs>493</Paragraphs>
  <Slides>12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PPT_TIM_SABLON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Gokhan Ezgin</cp:lastModifiedBy>
  <cp:revision>1158</cp:revision>
  <cp:lastPrinted>2015-06-01T05:43:57Z</cp:lastPrinted>
  <dcterms:created xsi:type="dcterms:W3CDTF">2013-06-18T07:12:31Z</dcterms:created>
  <dcterms:modified xsi:type="dcterms:W3CDTF">2015-12-01T06:01:58Z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