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6" r:id="rId3"/>
    <p:sldId id="258" r:id="rId4"/>
    <p:sldId id="281" r:id="rId5"/>
    <p:sldId id="280" r:id="rId6"/>
    <p:sldId id="262" r:id="rId7"/>
    <p:sldId id="289" r:id="rId8"/>
    <p:sldId id="290" r:id="rId9"/>
    <p:sldId id="291" r:id="rId10"/>
    <p:sldId id="292" r:id="rId11"/>
    <p:sldId id="293" r:id="rId12"/>
    <p:sldId id="288" r:id="rId13"/>
    <p:sldId id="294" r:id="rId14"/>
    <p:sldId id="295" r:id="rId15"/>
    <p:sldId id="282" r:id="rId16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0563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9" d="100"/>
          <a:sy n="49" d="100"/>
        </p:scale>
        <p:origin x="-291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Ana </a:t>
            </a:r>
            <a:r>
              <a:rPr lang="en-US" sz="1600" dirty="0" err="1" smtClean="0"/>
              <a:t>Üretim</a:t>
            </a:r>
            <a:r>
              <a:rPr lang="en-US" sz="1600" dirty="0" smtClean="0"/>
              <a:t> </a:t>
            </a:r>
            <a:r>
              <a:rPr lang="en-US" sz="1600" dirty="0" err="1" smtClean="0"/>
              <a:t>Gruplarının</a:t>
            </a:r>
            <a:r>
              <a:rPr lang="tr-TR" sz="1600" baseline="0" dirty="0" smtClean="0"/>
              <a:t> </a:t>
            </a:r>
          </a:p>
          <a:p>
            <a:pPr>
              <a:defRPr sz="1600"/>
            </a:pPr>
            <a:r>
              <a:rPr lang="en-US" sz="1600" dirty="0" err="1" smtClean="0"/>
              <a:t>İhracattan</a:t>
            </a:r>
            <a:r>
              <a:rPr lang="en-US" sz="1600" dirty="0" smtClean="0"/>
              <a:t> </a:t>
            </a:r>
            <a:r>
              <a:rPr lang="en-US" sz="1600" dirty="0" err="1" smtClean="0"/>
              <a:t>Aldığı</a:t>
            </a:r>
            <a:r>
              <a:rPr lang="en-US" sz="1600" dirty="0" smtClean="0"/>
              <a:t> </a:t>
            </a:r>
            <a:r>
              <a:rPr lang="en-US" sz="1600" smtClean="0"/>
              <a:t>Pay</a:t>
            </a:r>
            <a:r>
              <a:rPr lang="tr-TR" sz="1600" smtClean="0"/>
              <a:t> %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066262184860119E-2"/>
          <c:y val="0.19936269707406262"/>
          <c:w val="0.74517620470153523"/>
          <c:h val="0.73162754643423455"/>
        </c:manualLayout>
      </c:layout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Ana Üretim Gruplarınını İhracattan Aldığı Pay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Sayfa1!$A$2:$A$4</c:f>
              <c:strCache>
                <c:ptCount val="3"/>
                <c:pt idx="0">
                  <c:v>Sanayi</c:v>
                </c:pt>
                <c:pt idx="1">
                  <c:v>Tarım</c:v>
                </c:pt>
                <c:pt idx="2">
                  <c:v>Madencilik</c:v>
                </c:pt>
              </c:strCache>
            </c:strRef>
          </c:cat>
          <c:val>
            <c:numRef>
              <c:f>Sayfa1!$B$2:$B$4</c:f>
              <c:numCache>
                <c:formatCode>0.0%</c:formatCode>
                <c:ptCount val="3"/>
                <c:pt idx="0">
                  <c:v>0.82399999999999995</c:v>
                </c:pt>
                <c:pt idx="1">
                  <c:v>0.14099999999999999</c:v>
                </c:pt>
                <c:pt idx="2">
                  <c:v>3.4000000000000002E-2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684945499882892"/>
          <c:y val="0.1795520194725839"/>
          <c:w val="0.23702176095660152"/>
          <c:h val="0.23572759592368517"/>
        </c:manualLayout>
      </c:layout>
      <c:overlay val="0"/>
      <c:txPr>
        <a:bodyPr/>
        <a:lstStyle/>
        <a:p>
          <a:pPr>
            <a:defRPr sz="1200"/>
          </a:pPr>
          <a:endParaRPr lang="tr-TR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66788095669752E-2"/>
          <c:y val="4.6297633596267082E-2"/>
          <c:w val="0.66596547752004542"/>
          <c:h val="0.8422267183988104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Sanayi Mamulleri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6728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Kimyevi Mamuller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1322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Bitkisel Ürünler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1032</c:v>
                </c:pt>
              </c:numCache>
            </c:numRef>
          </c:val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Tarıma Dayalı İşlenmiş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597806592918247E-2"/>
                  <c:y val="-1.24361525884874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Sayfa1!$E$2</c:f>
              <c:numCache>
                <c:formatCode>General</c:formatCode>
                <c:ptCount val="1"/>
                <c:pt idx="0">
                  <c:v>898</c:v>
                </c:pt>
              </c:numCache>
            </c:numRef>
          </c:val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Ağaç ve Orman Ürünleri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597806592918304E-2"/>
                  <c:y val="1.8993616093938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Sayfa1!$F$2</c:f>
              <c:numCache>
                <c:formatCode>General</c:formatCode>
                <c:ptCount val="1"/>
                <c:pt idx="0">
                  <c:v>350</c:v>
                </c:pt>
              </c:numCache>
            </c:numRef>
          </c:val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Hayvansal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9919666664021457E-2"/>
                  <c:y val="1.0853494910821875E-2"/>
                </c:manualLayout>
              </c:layout>
              <c:tx>
                <c:rich>
                  <a:bodyPr wrap="square" lIns="38100" tIns="19050" rIns="38100" bIns="19050" anchor="ctr" anchorCtr="0">
                    <a:noAutofit/>
                  </a:bodyPr>
                  <a:lstStyle/>
                  <a:p>
                    <a:pPr algn="r">
                      <a:defRPr sz="1600">
                        <a:solidFill>
                          <a:schemeClr val="tx1"/>
                        </a:solidFill>
                      </a:defRPr>
                    </a:pPr>
                    <a:fld id="{C37CE562-1455-411B-87F9-C4CC29B7F0F3}" type="VALUE">
                      <a:rPr lang="en-US" sz="1600">
                        <a:solidFill>
                          <a:schemeClr val="bg1"/>
                        </a:solidFill>
                      </a:rPr>
                      <a:pPr algn="r">
                        <a:defRPr sz="1600">
                          <a:solidFill>
                            <a:schemeClr val="tx1"/>
                          </a:solidFill>
                        </a:defRPr>
                      </a:pPr>
                      <a:t>[DEĞER]</a:t>
                    </a:fld>
                    <a:endParaRPr lang="tr-TR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17468693954637"/>
                      <c:h val="6.2651799372719266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Sayfa1!$G$2</c:f>
              <c:numCache>
                <c:formatCode>General</c:formatCode>
                <c:ptCount val="1"/>
                <c:pt idx="0">
                  <c:v>153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8941584"/>
        <c:axId val="218942144"/>
      </c:barChart>
      <c:catAx>
        <c:axId val="218941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8942144"/>
        <c:crosses val="autoZero"/>
        <c:auto val="1"/>
        <c:lblAlgn val="ctr"/>
        <c:lblOffset val="100"/>
        <c:noMultiLvlLbl val="0"/>
      </c:catAx>
      <c:valAx>
        <c:axId val="21894214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one"/>
        <c:crossAx val="2189415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3469976550224574"/>
          <c:y val="4.8140695382913351E-2"/>
          <c:w val="0.42873286896694018"/>
          <c:h val="0.8123390668006143"/>
        </c:manualLayout>
      </c:layout>
      <c:overlay val="0"/>
      <c:txPr>
        <a:bodyPr/>
        <a:lstStyle/>
        <a:p>
          <a:pPr>
            <a:defRPr sz="1600" b="1"/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3C7E2-CBCD-4BB2-9C27-0FA8C70F0C60}" type="datetimeFigureOut">
              <a:rPr lang="tr-TR" smtClean="0"/>
              <a:pPr/>
              <a:t>01.08.2015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412C8-AA48-4E66-801E-CB1A89563C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148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E9CE-271F-4E95-8C30-0938AD9362E5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300"/>
            <a:ext cx="5438140" cy="44689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CEB0A-A26C-47FE-91B7-04A21DB9D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9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CEB0A-A26C-47FE-91B7-04A21DB9DB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98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060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035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27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01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59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0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471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23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C6B6-E011-4CDE-9F9B-F8E551FC8DA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619270"/>
            <a:ext cx="2895600" cy="23011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3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E8EFB0-FC1C-40E9-99F9-0E095B593A85}" type="datetime1">
              <a:rPr lang="tr-TR" smtClean="0"/>
              <a:t>01.08.2015</a:t>
            </a:fld>
            <a:endParaRPr lang="tr-TR"/>
          </a:p>
        </p:txBody>
      </p:sp>
      <p:sp>
        <p:nvSpPr>
          <p:cNvPr id="14" name="5 Slayt Numarası Yer Tutucusu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9DFD20-98DF-4CC9-B4C8-49935F09413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5" name="Straight Connector 6"/>
          <p:cNvCxnSpPr/>
          <p:nvPr userDrawn="1"/>
        </p:nvCxnSpPr>
        <p:spPr>
          <a:xfrm>
            <a:off x="1662426" y="323851"/>
            <a:ext cx="7469849" cy="0"/>
          </a:xfrm>
          <a:prstGeom prst="line">
            <a:avLst/>
          </a:prstGeom>
          <a:ln w="107950" cmpd="thinThick">
            <a:gradFill>
              <a:gsLst>
                <a:gs pos="30000">
                  <a:schemeClr val="bg1">
                    <a:lumMod val="85000"/>
                  </a:schemeClr>
                </a:gs>
                <a:gs pos="59000">
                  <a:srgbClr val="382EB8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sim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3" y="53851"/>
            <a:ext cx="1626923" cy="540000"/>
          </a:xfrm>
          <a:prstGeom prst="rect">
            <a:avLst/>
          </a:prstGeom>
        </p:spPr>
      </p:pic>
      <p:pic>
        <p:nvPicPr>
          <p:cNvPr id="17" name="Resim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782506"/>
            <a:ext cx="9144000" cy="110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9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4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4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66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8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6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6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5207-FC8F-4C1D-A343-563EFE07684B}" type="datetimeFigureOut">
              <a:rPr lang="tr-TR" smtClean="0"/>
              <a:pPr/>
              <a:t>01.08.2015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9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m.org.tr/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://www.timtv.com.t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/>
          <a:srcRect b="69128"/>
          <a:stretch/>
        </p:blipFill>
        <p:spPr>
          <a:xfrm>
            <a:off x="-397" y="2073499"/>
            <a:ext cx="9144793" cy="185955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07"/>
          <a:stretch/>
        </p:blipFill>
        <p:spPr>
          <a:xfrm>
            <a:off x="0" y="5313083"/>
            <a:ext cx="9144000" cy="15557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9256" y="1389378"/>
            <a:ext cx="69127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Temmuz Ayı İhracat Rakamları </a:t>
            </a:r>
          </a:p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Açıklaması</a:t>
            </a: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Ağustos 2015</a:t>
            </a:r>
          </a:p>
          <a:p>
            <a:pPr algn="ctr"/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5" t="13817" r="6500" b="16699"/>
          <a:stretch/>
        </p:blipFill>
        <p:spPr bwMode="auto">
          <a:xfrm>
            <a:off x="35496" y="4741680"/>
            <a:ext cx="3240000" cy="199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TEMMUZ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(‘000 $)</a:t>
            </a: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170345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Avrupa Birliği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5.892.428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5.116.935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13,2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Orta Doğu </a:t>
                      </a:r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1.964.447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1.968.878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0,2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Afrika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1.023.309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956.297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6,5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Bağımsız Devletler Topluluğu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1.488.398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957.428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35,7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Kuzey Amerika Serbest Ticaret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626.353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659.150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5,2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12.473.211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10.857.507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13,0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12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OCAK-TEMMUZ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LARINDA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(‘000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2618644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Avrupa Birliği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40.276.274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35.164.047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12,7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Orta Doğu </a:t>
                      </a:r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16.672.158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15.604.895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6,4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Afrika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8.078.233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7.175.657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11,2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Bağımsız Devletler Topluluğu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9.716.562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6.940.906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28,6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Kuzey Amerika Serbest Ticaret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4.054.449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4.203.669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3,7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92.540.392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84.369.679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66918"/>
              </p:ext>
            </p:extLst>
          </p:nvPr>
        </p:nvGraphicFramePr>
        <p:xfrm>
          <a:off x="107504" y="6165304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-Haziran ayları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Ü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Temmuz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80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OCAK-TEMMUZ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LARINDA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10 AB ÜLKESİNE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BAZINDA İHRACAT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sv-SE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519109"/>
              </p:ext>
            </p:extLst>
          </p:nvPr>
        </p:nvGraphicFramePr>
        <p:xfrm>
          <a:off x="971599" y="1457399"/>
          <a:ext cx="6984776" cy="4440629"/>
        </p:xfrm>
        <a:graphic>
          <a:graphicData uri="http://schemas.openxmlformats.org/drawingml/2006/table">
            <a:tbl>
              <a:tblPr/>
              <a:tblGrid>
                <a:gridCol w="455529"/>
                <a:gridCol w="2568808"/>
                <a:gridCol w="1369824"/>
                <a:gridCol w="1517312"/>
                <a:gridCol w="1073303"/>
              </a:tblGrid>
              <a:tr h="56053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€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ALMANYA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6.466.044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6.718.430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İNGİLTERE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4.104.680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4.713.009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14,8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IRAK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4.622.002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4.451.110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İTALYA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3.119.591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3.404.211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9,1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ABD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2.488.897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3.238.576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30,1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FRANSA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2.871.994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2.950.999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İSPANYA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2.039.375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2.434.000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19,4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İRAN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1.304.871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1.974.010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51,3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RUSYA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2.591.196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1.955.009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24,6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SUUDİ ARABİSTAN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1.309.210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1.927.108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47,2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49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TİM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+TÜİK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67.597.073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75.681.448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1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TEMMUZ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ÇOK İHRACAT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GERÇEKLEŞTİREN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İL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753497"/>
              </p:ext>
            </p:extLst>
          </p:nvPr>
        </p:nvGraphicFramePr>
        <p:xfrm>
          <a:off x="1403648" y="1528495"/>
          <a:ext cx="6192687" cy="4122878"/>
        </p:xfrm>
        <a:graphic>
          <a:graphicData uri="http://schemas.openxmlformats.org/drawingml/2006/table">
            <a:tbl>
              <a:tblPr/>
              <a:tblGrid>
                <a:gridCol w="393535"/>
                <a:gridCol w="2042481"/>
                <a:gridCol w="1531922"/>
                <a:gridCol w="1287078"/>
                <a:gridCol w="937671"/>
              </a:tblGrid>
              <a:tr h="5493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Değ.(%)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İSTANBUL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5.768.277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4.908.144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14,9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KOCAELI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1.105.331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940.489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14,9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BURSA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1.074.913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930.345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13,4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İZMIR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752.288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676.615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10,1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ANKARA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621.648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516.118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9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GAZIANTEP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457.971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455.033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MANISA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344.602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320.602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DENIZLI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229.689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212.454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7,5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SAKARYA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258.136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136.405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47,2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4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ADANA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138.853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132.797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685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12.473.211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10.857.507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13,0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3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TEMMUZ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GERÇEKLEŞTİREN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(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8 Resim" descr="turkiye_harit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53878"/>
            <a:ext cx="7344816" cy="4586867"/>
          </a:xfrm>
          <a:prstGeom prst="rect">
            <a:avLst/>
          </a:prstGeom>
        </p:spPr>
      </p:pic>
      <p:sp>
        <p:nvSpPr>
          <p:cNvPr id="8" name="11 Akış Çizelgesi: Öteki İşlem"/>
          <p:cNvSpPr/>
          <p:nvPr/>
        </p:nvSpPr>
        <p:spPr>
          <a:xfrm>
            <a:off x="2411760" y="222861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2</a:t>
            </a:r>
            <a:r>
              <a:rPr lang="tr-TR" sz="1050" b="1" dirty="0" smtClean="0">
                <a:solidFill>
                  <a:prstClr val="black"/>
                </a:solidFill>
              </a:rPr>
              <a:t>. Kocaeli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-%15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9" name="12 Akış Çizelgesi: Öteki İşlem"/>
          <p:cNvSpPr/>
          <p:nvPr/>
        </p:nvSpPr>
        <p:spPr>
          <a:xfrm>
            <a:off x="1763688" y="298926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3</a:t>
            </a:r>
            <a:r>
              <a:rPr lang="tr-TR" sz="1050" b="1" dirty="0" smtClean="0">
                <a:solidFill>
                  <a:prstClr val="black"/>
                </a:solidFill>
              </a:rPr>
              <a:t>. Bursa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 %13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0" name="15 Akış Çizelgesi: Öteki İşlem"/>
          <p:cNvSpPr/>
          <p:nvPr/>
        </p:nvSpPr>
        <p:spPr>
          <a:xfrm>
            <a:off x="1763688" y="251235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1. İstanbul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-%15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1" name="9 Akış Çizelgesi: Öteki İşlem"/>
          <p:cNvSpPr/>
          <p:nvPr/>
        </p:nvSpPr>
        <p:spPr>
          <a:xfrm>
            <a:off x="579706" y="365601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4. İzmir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059832" y="310119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5. Ankara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-%17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1493062" y="340142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7. Manisa    </a:t>
            </a:r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4" name="16 Akış Çizelgesi: Öteki İşlem"/>
          <p:cNvSpPr/>
          <p:nvPr/>
        </p:nvSpPr>
        <p:spPr>
          <a:xfrm>
            <a:off x="1979712" y="395251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8. Denizli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2643565" y="2739748"/>
            <a:ext cx="1008112" cy="314736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9</a:t>
            </a:r>
            <a:r>
              <a:rPr lang="tr-TR" sz="1050" b="1" dirty="0" smtClean="0">
                <a:solidFill>
                  <a:prstClr val="black"/>
                </a:solidFill>
              </a:rPr>
              <a:t>. Sakarya</a:t>
            </a:r>
          </a:p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 </a:t>
            </a:r>
            <a:r>
              <a:rPr lang="tr-TR" sz="1050" b="1" dirty="0" smtClean="0">
                <a:solidFill>
                  <a:srgbClr val="FF0000"/>
                </a:solidFill>
              </a:rPr>
              <a:t>-%47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4106906" y="4290091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10. Adana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30945" y="436510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6. Gaziantep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5773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2492896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Teşekkürler.</a:t>
            </a:r>
            <a:endParaRPr lang="en-US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915816" y="4778499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twitter.com/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turkihracat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ikdörtgen 3"/>
          <p:cNvSpPr/>
          <p:nvPr/>
        </p:nvSpPr>
        <p:spPr>
          <a:xfrm>
            <a:off x="2915816" y="541242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facebook.com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/IhracatcilarMeclisi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Dikdörtgen 10"/>
          <p:cNvSpPr/>
          <p:nvPr/>
        </p:nvSpPr>
        <p:spPr>
          <a:xfrm>
            <a:off x="467544" y="3429000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tr-TR" sz="2800" dirty="0" smtClean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  <a:hlinkClick r:id="rId3"/>
            </a:endParaRPr>
          </a:p>
          <a:p>
            <a:pPr eaLnBrk="0" hangingPunct="0"/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3"/>
              </a:rPr>
              <a:t>www.tim.org.tr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| 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4"/>
              </a:rPr>
              <a:t>www.timtv.com.tr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</a:t>
            </a:r>
            <a:endParaRPr lang="tr-TR" sz="2800" b="1" i="1" dirty="0" smtClean="0">
              <a:solidFill>
                <a:srgbClr val="000099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pic>
        <p:nvPicPr>
          <p:cNvPr id="10" name="Picture 4" descr="C:\Users\kubraulutas\Desktop\untitl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846" y="4813218"/>
            <a:ext cx="460971" cy="3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kubraulutas\Desktop\facebook_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2" y="5332347"/>
            <a:ext cx="576214" cy="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 bwMode="auto">
          <a:xfrm>
            <a:off x="6175846" y="3764235"/>
            <a:ext cx="2140570" cy="6008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051720" y="44625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Ağustos 2015 || TİM Temmuz Ayı </a:t>
            </a:r>
          </a:p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Verileri Sunumu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5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TEMMUZ </a:t>
            </a:r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(’000 $)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Group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186459"/>
              </p:ext>
            </p:extLst>
          </p:nvPr>
        </p:nvGraphicFramePr>
        <p:xfrm>
          <a:off x="473766" y="1606363"/>
          <a:ext cx="8171160" cy="403012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05115"/>
                <a:gridCol w="1229223"/>
                <a:gridCol w="1299512"/>
                <a:gridCol w="883159"/>
                <a:gridCol w="954151"/>
              </a:tblGrid>
              <a:tr h="36327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TEMMUZ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1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(%)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1.529.430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1.534.882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979.248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1.031.838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39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175.808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153.159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374.374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349.886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10.539.245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8.948.207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1.052.446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898.197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6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1.570.477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1.322.393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7.916.322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6.727.618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20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404.536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374.418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12.473.211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44000" algn="r"/>
                        </a:tabLs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10.857.507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59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TEMMUZ </a:t>
            </a:r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SEKTÖRLERİN KIRILIMLARI 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7 Grafik"/>
          <p:cNvGraphicFramePr/>
          <p:nvPr>
            <p:extLst>
              <p:ext uri="{D42A27DB-BD31-4B8C-83A1-F6EECF244321}">
                <p14:modId xmlns:p14="http://schemas.microsoft.com/office/powerpoint/2010/main" val="649936227"/>
              </p:ext>
            </p:extLst>
          </p:nvPr>
        </p:nvGraphicFramePr>
        <p:xfrm>
          <a:off x="611560" y="1628800"/>
          <a:ext cx="38884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8 Grafik"/>
          <p:cNvGraphicFramePr/>
          <p:nvPr>
            <p:extLst>
              <p:ext uri="{D42A27DB-BD31-4B8C-83A1-F6EECF244321}">
                <p14:modId xmlns:p14="http://schemas.microsoft.com/office/powerpoint/2010/main" val="2775298491"/>
              </p:ext>
            </p:extLst>
          </p:nvPr>
        </p:nvGraphicFramePr>
        <p:xfrm>
          <a:off x="4644008" y="1340768"/>
          <a:ext cx="403244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81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TEMMUZ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DÖNEMİ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486444"/>
              </p:ext>
            </p:extLst>
          </p:nvPr>
        </p:nvGraphicFramePr>
        <p:xfrm>
          <a:off x="312554" y="1236616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772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OCAK – TEMMUZ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26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12.466.347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11.679.012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8.508.179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8.243.906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1.313.090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1.071.018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2.645.077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2.364.089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73.214.975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63.468.128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7.599.466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6.644.870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10.453.387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9.279.860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55.162.121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47.543.399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2.777.153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2.356.834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88.458.474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77.503.975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-12,4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4.081.918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6.865.704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92.540.392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84.369.679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850207"/>
              </p:ext>
            </p:extLst>
          </p:nvPr>
        </p:nvGraphicFramePr>
        <p:xfrm>
          <a:off x="107504" y="6165304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-Haziran ayları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Ü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Temmuz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88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12 AYLIK DÖNEMDE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117740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3539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SON 12 AYLIK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2013/2014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2014/2015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21.979.449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21.690.448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15.153.504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15.420.341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2.193.607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2.032.761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4.632.338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4.237.347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123.183.732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114.291.892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13.017.574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12.137.887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17.838.194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16.605.787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92.327.964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85.548.218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4.863.454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4.224.504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150.026.635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140.206.844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-6,5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6.122.219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8.361.034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36,6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156.148.854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148.567.878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8988"/>
              </p:ext>
            </p:extLst>
          </p:nvPr>
        </p:nvGraphicFramePr>
        <p:xfrm>
          <a:off x="107504" y="6165304"/>
          <a:ext cx="6768752" cy="576064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 12 aylık dönemde 11 ay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için T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UİK,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son ay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kullanılmıştır.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TEMMUZ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YAPAN İLK 5 SEKTÖR (‘000 $)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5092040"/>
              </p:ext>
            </p:extLst>
          </p:nvPr>
        </p:nvGraphicFramePr>
        <p:xfrm>
          <a:off x="611561" y="2062364"/>
          <a:ext cx="7763303" cy="2734789"/>
        </p:xfrm>
        <a:graphic>
          <a:graphicData uri="http://schemas.openxmlformats.org/drawingml/2006/table">
            <a:tbl>
              <a:tblPr/>
              <a:tblGrid>
                <a:gridCol w="648071"/>
                <a:gridCol w="2903244"/>
                <a:gridCol w="1365137"/>
                <a:gridCol w="1365137"/>
                <a:gridCol w="747610"/>
                <a:gridCol w="734104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 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Otomotiv Endüstrisi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1.988.596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1.644.332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17,3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15,1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Hazırgiyim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ve Konfeksiyon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1.720.102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1.497.048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13,8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Kimyevi Maddeler ve Mamulleri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1.570.477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1.322.393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15,8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Elektrik-Elektronik, Mak.ve </a:t>
                      </a: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Hiz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982.480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826.886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15,8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Çelik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1.042.741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805.258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22,8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12.473.211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10.857.507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13,0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TEMMUZ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(‘000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520782"/>
              </p:ext>
            </p:extLst>
          </p:nvPr>
        </p:nvGraphicFramePr>
        <p:xfrm>
          <a:off x="1331640" y="1457399"/>
          <a:ext cx="6120681" cy="4389393"/>
        </p:xfrm>
        <a:graphic>
          <a:graphicData uri="http://schemas.openxmlformats.org/drawingml/2006/table">
            <a:tbl>
              <a:tblPr/>
              <a:tblGrid>
                <a:gridCol w="504056"/>
                <a:gridCol w="2002826"/>
                <a:gridCol w="1343672"/>
                <a:gridCol w="1329604"/>
                <a:gridCol w="94052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ALMANYA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1.327.882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1.089.579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17,9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İNGİLTERE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887.526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797.313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10,2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IRAK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567.543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597.941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5,4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ABD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502.534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582.161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15,8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İTALYA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585.453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573.935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FRANSA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569.384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462.372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18,8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İSPANYA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431.514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404.661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RUSYA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534.453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282.229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47,2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305.072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275.068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9,8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MISIR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225.250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266.794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18,4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12.473.211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10.857.507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13,0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55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TEMMUZ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 (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Resim" descr="dunya_haritasi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066" y="1429904"/>
            <a:ext cx="8280000" cy="4064336"/>
          </a:xfrm>
          <a:prstGeom prst="rect">
            <a:avLst/>
          </a:prstGeom>
        </p:spPr>
      </p:pic>
      <p:sp>
        <p:nvSpPr>
          <p:cNvPr id="9" name="8 Akış Çizelgesi: Öteki İşlem"/>
          <p:cNvSpPr/>
          <p:nvPr/>
        </p:nvSpPr>
        <p:spPr>
          <a:xfrm>
            <a:off x="4572000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1. Almanya </a:t>
            </a:r>
            <a:r>
              <a:rPr lang="tr-TR" sz="1050" b="1" dirty="0" smtClean="0">
                <a:solidFill>
                  <a:srgbClr val="FF0000"/>
                </a:solidFill>
              </a:rPr>
              <a:t>-%18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0" name="9 Akış Çizelgesi: Öteki İşlem"/>
          <p:cNvSpPr/>
          <p:nvPr/>
        </p:nvSpPr>
        <p:spPr>
          <a:xfrm>
            <a:off x="1547664" y="256490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4</a:t>
            </a:r>
            <a:r>
              <a:rPr lang="tr-TR" sz="1050" b="1" dirty="0" smtClean="0">
                <a:solidFill>
                  <a:prstClr val="black"/>
                </a:solidFill>
              </a:rPr>
              <a:t>. ABD </a:t>
            </a:r>
          </a:p>
          <a:p>
            <a:pPr algn="ctr"/>
            <a:r>
              <a:rPr lang="tr-TR" sz="1050" b="1" dirty="0" smtClean="0">
                <a:solidFill>
                  <a:srgbClr val="0070C0"/>
                </a:solidFill>
              </a:rPr>
              <a:t>%16</a:t>
            </a:r>
            <a:endParaRPr lang="tr-TR" sz="1050" b="1" dirty="0">
              <a:solidFill>
                <a:srgbClr val="0070C0"/>
              </a:solidFill>
            </a:endParaRPr>
          </a:p>
        </p:txBody>
      </p:sp>
      <p:sp>
        <p:nvSpPr>
          <p:cNvPr id="11" name="12 Akış Çizelgesi: Öteki İşlem"/>
          <p:cNvSpPr/>
          <p:nvPr/>
        </p:nvSpPr>
        <p:spPr>
          <a:xfrm>
            <a:off x="5076056" y="2973960"/>
            <a:ext cx="792088" cy="31102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9</a:t>
            </a:r>
            <a:r>
              <a:rPr lang="tr-TR" sz="1050" b="1" dirty="0" smtClean="0">
                <a:solidFill>
                  <a:prstClr val="black"/>
                </a:solidFill>
              </a:rPr>
              <a:t>. İran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419872" y="2685928"/>
            <a:ext cx="898928" cy="3463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7</a:t>
            </a:r>
            <a:r>
              <a:rPr lang="tr-TR" sz="1050" b="1" dirty="0" smtClean="0">
                <a:solidFill>
                  <a:prstClr val="black"/>
                </a:solidFill>
              </a:rPr>
              <a:t>. İspanya    </a:t>
            </a:r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4490495" y="3306086"/>
            <a:ext cx="102710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10. Mısır</a:t>
            </a:r>
          </a:p>
          <a:p>
            <a:pPr algn="ctr"/>
            <a:r>
              <a:rPr lang="tr-TR" sz="1050" b="1" dirty="0" smtClean="0">
                <a:solidFill>
                  <a:srgbClr val="0070C0"/>
                </a:solidFill>
              </a:rPr>
              <a:t>%18</a:t>
            </a:r>
            <a:endParaRPr lang="tr-TR" sz="1050" b="1" dirty="0">
              <a:solidFill>
                <a:srgbClr val="0070C0"/>
              </a:solidFill>
            </a:endParaRPr>
          </a:p>
        </p:txBody>
      </p:sp>
      <p:sp>
        <p:nvSpPr>
          <p:cNvPr id="14" name="15 Akış Çizelgesi: Öteki İşlem"/>
          <p:cNvSpPr/>
          <p:nvPr/>
        </p:nvSpPr>
        <p:spPr>
          <a:xfrm>
            <a:off x="4283968" y="2973960"/>
            <a:ext cx="720080" cy="31102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5</a:t>
            </a:r>
            <a:r>
              <a:rPr lang="tr-TR" sz="1050" b="1" dirty="0" smtClean="0">
                <a:solidFill>
                  <a:prstClr val="black"/>
                </a:solidFill>
              </a:rPr>
              <a:t>. İtalya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5561119" y="208405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8</a:t>
            </a:r>
            <a:r>
              <a:rPr lang="tr-TR" sz="1050" b="1" dirty="0" smtClean="0">
                <a:solidFill>
                  <a:prstClr val="black"/>
                </a:solidFill>
              </a:rPr>
              <a:t>. Rusya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-%47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3707904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2. İngiltere </a:t>
            </a:r>
            <a:r>
              <a:rPr lang="tr-TR" sz="1050" b="1" dirty="0" smtClean="0">
                <a:solidFill>
                  <a:srgbClr val="FF0000"/>
                </a:solidFill>
              </a:rPr>
              <a:t>-%10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48064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3. Irak  </a:t>
            </a:r>
          </a:p>
          <a:p>
            <a:pPr algn="ctr"/>
            <a:r>
              <a:rPr lang="tr-TR" sz="1050" b="1" dirty="0" smtClean="0">
                <a:solidFill>
                  <a:srgbClr val="0070C0"/>
                </a:solidFill>
              </a:rPr>
              <a:t>%</a:t>
            </a:r>
            <a:r>
              <a:rPr lang="tr-TR" sz="1050" b="1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18" name="16 Akış Çizelgesi: Öteki İşlem"/>
          <p:cNvSpPr/>
          <p:nvPr/>
        </p:nvSpPr>
        <p:spPr>
          <a:xfrm>
            <a:off x="4211960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6</a:t>
            </a:r>
            <a:r>
              <a:rPr lang="tr-TR" sz="1050" b="1" dirty="0" smtClean="0">
                <a:solidFill>
                  <a:prstClr val="black"/>
                </a:solidFill>
              </a:rPr>
              <a:t>.  Fransa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-%19</a:t>
            </a:r>
            <a:endParaRPr lang="tr-TR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9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OCAK-TEMMUZ DÖNEMİNDE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ÜLKE (‘000 $)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491316"/>
              </p:ext>
            </p:extLst>
          </p:nvPr>
        </p:nvGraphicFramePr>
        <p:xfrm>
          <a:off x="827582" y="1484784"/>
          <a:ext cx="7504611" cy="4403589"/>
        </p:xfrm>
        <a:graphic>
          <a:graphicData uri="http://schemas.openxmlformats.org/drawingml/2006/table">
            <a:tbl>
              <a:tblPr/>
              <a:tblGrid>
                <a:gridCol w="504058"/>
                <a:gridCol w="2569647"/>
                <a:gridCol w="1647487"/>
                <a:gridCol w="1630237"/>
                <a:gridCol w="1153182"/>
              </a:tblGrid>
              <a:tr h="57019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506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ALMANYA </a:t>
                      </a:r>
                    </a:p>
                  </a:txBody>
                  <a:tcPr marL="72000" marR="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8.852.015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7.489.705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15,4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İNGİLTERE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5.619.306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5.254.062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5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IRAK</a:t>
                      </a:r>
                    </a:p>
                  </a:txBody>
                  <a:tcPr marL="72000" marR="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6.327.520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4.962.098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21,6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06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İTALYA</a:t>
                      </a:r>
                    </a:p>
                  </a:txBody>
                  <a:tcPr marL="72000" marR="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4.270.720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3.795.015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11,1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5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ABD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3.407.300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3.610.365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FRANSA</a:t>
                      </a:r>
                    </a:p>
                  </a:txBody>
                  <a:tcPr marL="72000" marR="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3.931.760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3.289.774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16,3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5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İSPANYA</a:t>
                      </a:r>
                    </a:p>
                  </a:txBody>
                  <a:tcPr marL="72000" marR="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2.791.904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2.713.423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1.786.368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2.200.626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23,2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5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RUSYA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3.547.347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2.179.444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38,6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06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SUUDİ ARABİSTAN </a:t>
                      </a:r>
                    </a:p>
                  </a:txBody>
                  <a:tcPr marL="72000" marR="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1.792.309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2.148.340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19,9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8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92.540.392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84.369.679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416973"/>
              </p:ext>
            </p:extLst>
          </p:nvPr>
        </p:nvGraphicFramePr>
        <p:xfrm>
          <a:off x="107504" y="6165304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-Haziran ayları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Ü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Temmuz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16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IM_SABLON 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PPT_TIM_SABLON 1</Template>
  <TotalTime>2098</TotalTime>
  <Words>1318</Words>
  <Application>Microsoft Office PowerPoint</Application>
  <PresentationFormat>Ekran Gösterisi (4:3)</PresentationFormat>
  <Paragraphs>652</Paragraphs>
  <Slides>15</Slides>
  <Notes>14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Verdana</vt:lpstr>
      <vt:lpstr>Wingdings</vt:lpstr>
      <vt:lpstr>PPT_TIM_SABLON 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Metin Tabalu</dc:creator>
  <cp:lastModifiedBy>Gokhan Ezgin</cp:lastModifiedBy>
  <cp:revision>981</cp:revision>
  <cp:lastPrinted>2015-06-01T05:43:57Z</cp:lastPrinted>
  <dcterms:created xsi:type="dcterms:W3CDTF">2013-06-18T07:12:31Z</dcterms:created>
  <dcterms:modified xsi:type="dcterms:W3CDTF">2015-08-01T06:52:47Z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e88e9a67-f06f-43e3-b520-a31af5cd3350</vt:lpwstr>
  </property>
  <property fmtid="{D5CDD505-2E9C-101B-9397-08002B2CF9AE}" pid="3" name="TuprasClassification">
    <vt:lpwstr>GENEL</vt:lpwstr>
  </property>
</Properties>
</file>