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1" r:id="rId1"/>
    <p:sldMasterId id="2147483801" r:id="rId2"/>
    <p:sldMasterId id="2147484046" r:id="rId3"/>
    <p:sldMasterId id="2147484065" r:id="rId4"/>
    <p:sldMasterId id="2147484124" r:id="rId5"/>
  </p:sldMasterIdLst>
  <p:notesMasterIdLst>
    <p:notesMasterId r:id="rId15"/>
  </p:notesMasterIdLst>
  <p:handoutMasterIdLst>
    <p:handoutMasterId r:id="rId16"/>
  </p:handoutMasterIdLst>
  <p:sldIdLst>
    <p:sldId id="560" r:id="rId6"/>
    <p:sldId id="749" r:id="rId7"/>
    <p:sldId id="782" r:id="rId8"/>
    <p:sldId id="783" r:id="rId9"/>
    <p:sldId id="766" r:id="rId10"/>
    <p:sldId id="784" r:id="rId11"/>
    <p:sldId id="785" r:id="rId12"/>
    <p:sldId id="786" r:id="rId13"/>
    <p:sldId id="787" r:id="rId14"/>
  </p:sldIdLst>
  <p:sldSz cx="9144000" cy="6858000" type="screen4x3"/>
  <p:notesSz cx="7023100" cy="93091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A"/>
    <a:srgbClr val="0066FF"/>
    <a:srgbClr val="227CCE"/>
    <a:srgbClr val="3366FF"/>
    <a:srgbClr val="0099CC"/>
    <a:srgbClr val="33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Koyu Stil 1 - Vurgu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2" autoAdjust="0"/>
    <p:restoredTop sz="48235" autoAdjust="0"/>
  </p:normalViewPr>
  <p:slideViewPr>
    <p:cSldViewPr>
      <p:cViewPr varScale="1">
        <p:scale>
          <a:sx n="97" d="100"/>
          <a:sy n="97" d="100"/>
        </p:scale>
        <p:origin x="103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43835" cy="466867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77631" y="4"/>
            <a:ext cx="3043835" cy="466867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115329-8C97-4336-9106-C85E45548B7A}" type="datetimeFigureOut">
              <a:rPr lang="tr-TR"/>
              <a:pPr>
                <a:defRPr/>
              </a:pPr>
              <a:t>03.10.2017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4" y="8842236"/>
            <a:ext cx="3043835" cy="466867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77631" y="8842236"/>
            <a:ext cx="3043835" cy="466867"/>
          </a:xfrm>
          <a:prstGeom prst="rect">
            <a:avLst/>
          </a:prstGeom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7AACAF1-AE8C-4C6A-B55A-29464EC938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8356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43835" cy="465380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7631" y="1"/>
            <a:ext cx="3043835" cy="465380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CA67ED-3FCA-42B8-A85A-47A8FC17A4A6}" type="datetimeFigureOut">
              <a:rPr lang="tr-TR"/>
              <a:pPr>
                <a:defRPr/>
              </a:pPr>
              <a:t>03.10.2017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2805" y="4421862"/>
            <a:ext cx="5617496" cy="4188425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4" y="8842236"/>
            <a:ext cx="3043835" cy="465380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7631" y="8842236"/>
            <a:ext cx="3043835" cy="465380"/>
          </a:xfrm>
          <a:prstGeom prst="rect">
            <a:avLst/>
          </a:prstGeom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4B4BC6C-A26A-4437-97D9-22832D07818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260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59249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31003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84102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tr-TR" alt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77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png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pn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3DDD5C-6912-494A-8B79-3307DEF2158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840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864D06-5AEC-4C5B-A425-34F9A092B16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1686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38A3E4-0AB4-4277-A712-BD5AFF979FB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98729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 dirty="0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65CBE6F-6D7C-4C72-BDF1-7371BA5726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01525715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5" y="6553200"/>
            <a:ext cx="7947025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EA844CF-903C-42A2-9596-CC16088F0D0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40273170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588"/>
            <a:ext cx="91440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018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4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BA339D0-133E-44E4-8636-94BC47C3A29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8428035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170ECF6-F274-49C2-97A7-F0A7ED8DE92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530944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BB21A8AA-2E53-4284-B369-B859972C15D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9123526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66463612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41D5F89-F5E3-4959-B4E4-F74D48EEF24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5120851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1C4E8A9-BC47-40A3-A6BB-D7D1389D1AB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043493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CEE073-E087-44DB-9FC9-574723F13A7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39882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F3EC433-FD59-4FD5-B218-601D658C475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364230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CA96FC4-6215-4640-AED4-7E11DA02D11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1806178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1F9EEB7B-2908-446D-98D2-D6A36D465E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1286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3A74B61-0336-4ABA-8107-F5D6F0FFF6E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6266589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B4B87A0-9CDF-475C-B3C0-61D69F465F3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9592853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9FD594E-06D8-4A40-BE35-7E4F9E0B04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831790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28007B7-A05B-48B4-856F-0B96368E32B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8083168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B8B0CE0-C51A-4E14-A80C-80932407B0A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8877546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30F68DF-1E98-496A-A4BD-27D4E477676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5151769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5DF764BD-72B1-402A-B614-580DF843F27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58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707A05-1759-4363-A364-A142C4B560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14440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3F3C7-255A-42FD-BA6B-1054AA1226BA}" type="datetimeFigureOut">
              <a:rPr lang="tr-TR" smtClean="0"/>
              <a:pPr/>
              <a:t>03.10.2017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AFDA-C526-43D4-BA64-04053508F23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166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9" y="333375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6" y="6453188"/>
            <a:ext cx="7921625" cy="304800"/>
          </a:xfr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8F0B8D8-89DE-4D8F-BC65-0714C43F6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50118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53202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3352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5426" y="46040"/>
            <a:ext cx="74612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6" y="6553202"/>
            <a:ext cx="7947025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4A539D7A-8173-4362-AD3E-E0102D53C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55283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60590"/>
            <a:ext cx="91440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4" y="2001840"/>
            <a:ext cx="74612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3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01B467F0-2C5E-4745-9D82-A21F034840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55324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1FB6E888-86C9-4D74-B489-2BD0AD203A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1862954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FE456E76-F28C-4F70-BCB0-CA61343B2F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4120553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3352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689" y="46040"/>
            <a:ext cx="74612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EC77A251-7CE0-43ED-9B82-3B06F1D97D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59385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9033930D-6E35-4390-8D8D-7A3F55667A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6440357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A7537D2C-A1D2-4A5B-A0CC-EEDA141BD0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4215652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52DC35AB-FB5A-4022-9C1B-BD435F664A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409623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035F3-35E2-4695-91E0-0B83E7AC039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13131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0E1160BE-DC2B-48E0-A25D-7A0601204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813009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33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4"/>
            <a:ext cx="154305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 eaLnBrk="1" hangingPunct="1"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5" y="3210721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50" smtClean="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3" y="267494"/>
            <a:ext cx="471487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2045F753-E9C0-4B63-9EE2-AF7FA952B59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31431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3D5869A4-33CE-467E-96B0-24FE198AD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4701060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666DA8B-582A-418C-94B9-F00BB252B4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2390900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2CE4D67-B0BC-4374-A58A-1ED27115E7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6618315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E7254E6-1036-427A-8BEA-58D3605CE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5556072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4407AC21-DCC0-4CF7-A7F7-20C3FA39C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8942812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10AC0670-2B9D-4E70-84D7-06D9B696E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6034807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33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4"/>
            <a:ext cx="154305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 eaLnBrk="1" hangingPunct="1"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5" y="3210721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50" smtClean="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3" y="267494"/>
            <a:ext cx="471487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2879AF88-FBF6-4CEA-8112-52EE68E3B6B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98273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2052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25" y="2049465"/>
            <a:ext cx="1227138" cy="1114425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60000" y="641395"/>
            <a:ext cx="8424000" cy="1620000"/>
          </a:xfrm>
        </p:spPr>
        <p:txBody>
          <a:bodyPr/>
          <a:lstStyle>
            <a:lvl1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05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60000" y="4176000"/>
            <a:ext cx="8424000" cy="571504"/>
          </a:xfrm>
        </p:spPr>
        <p:txBody>
          <a:bodyPr>
            <a:noAutofit/>
          </a:bodyPr>
          <a:lstStyle>
            <a:lvl1pPr marL="0" indent="0" algn="ctr">
              <a:buNone/>
              <a:defRPr sz="3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73803C4E-4BAC-4D15-BCDB-3B66953CD421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667290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AF94A-D40E-4213-AE42-80D9D1B0277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845143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000" y="836712"/>
            <a:ext cx="8280000" cy="56072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7694" y="354228"/>
            <a:ext cx="8028383" cy="396000"/>
          </a:xfrm>
        </p:spPr>
        <p:txBody>
          <a:bodyPr/>
          <a:lstStyle>
            <a:lvl1pPr algn="r">
              <a:defRPr sz="24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6FBEEBBA-B202-45B4-B331-BF8DCA07AA6A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791308"/>
      </p:ext>
    </p:extLst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5040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225" y="2016125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>
            <a:normAutofit/>
          </a:bodyPr>
          <a:lstStyle>
            <a:lvl1pPr algn="l">
              <a:defRPr sz="30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5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3812B70-5938-4C3F-830E-40DFB14F3B35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316559"/>
      </p:ext>
    </p:extLst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47863"/>
            <a:ext cx="4038600" cy="536145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47863"/>
            <a:ext cx="4038600" cy="536145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643288F-EE96-4F9B-BF8A-9A8A687D5BFF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880002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2" y="764704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2" y="1700811"/>
            <a:ext cx="4040188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3" y="764704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7" y="1700811"/>
            <a:ext cx="4041775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3621BECD-0A6B-4E9A-87FA-BCB5033550EA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995990"/>
      </p:ext>
    </p:extLst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16F3F0B-4DD4-4D21-B556-D19CEF57420E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2141596"/>
      </p:ext>
    </p:extLst>
  </p:cSld>
  <p:clrMapOvr>
    <a:masterClrMapping/>
  </p:clrMapOvr>
  <p:transition spd="med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F7772A9D-DAF3-4A0B-9037-3C6D484576A9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217381"/>
      </p:ext>
    </p:extLst>
  </p:cSld>
  <p:clrMapOvr>
    <a:masterClrMapping/>
  </p:clrMapOvr>
  <p:transition spd="med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6 Grup"/>
          <p:cNvGrpSpPr>
            <a:grpSpLocks/>
          </p:cNvGrpSpPr>
          <p:nvPr/>
        </p:nvGrpSpPr>
        <p:grpSpPr bwMode="auto">
          <a:xfrm>
            <a:off x="252414" y="296865"/>
            <a:ext cx="2339975" cy="287337"/>
            <a:chOff x="285750" y="2714625"/>
            <a:chExt cx="2333625" cy="28733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225" y="-1588"/>
            <a:ext cx="971550" cy="882651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000" y="900000"/>
            <a:ext cx="2340000" cy="2340000"/>
          </a:xfrm>
        </p:spPr>
        <p:txBody>
          <a:bodyPr>
            <a:noAutofit/>
          </a:bodyPr>
          <a:lstStyle>
            <a:lvl1pPr algn="ctr">
              <a:defRPr sz="27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86051" y="273053"/>
            <a:ext cx="5900751" cy="5853113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1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500">
                <a:solidFill>
                  <a:schemeClr val="accent6"/>
                </a:solidFill>
              </a:defRPr>
            </a:lvl4pPr>
            <a:lvl5pPr>
              <a:defRPr sz="1500">
                <a:solidFill>
                  <a:schemeClr val="accent6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52000" y="3384000"/>
            <a:ext cx="2340000" cy="2736000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29A20BF-9E47-4A8B-AD06-8BFC3B61424F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601421"/>
      </p:ext>
    </p:extLst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240215"/>
            <a:ext cx="849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997325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76801"/>
            <a:ext cx="8763000" cy="566738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28600" y="5443539"/>
            <a:ext cx="8763000" cy="804862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accent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3 İçerik Yer Tutucusu"/>
          <p:cNvSpPr>
            <a:spLocks noGrp="1"/>
          </p:cNvSpPr>
          <p:nvPr>
            <p:ph sz="half" idx="12"/>
          </p:nvPr>
        </p:nvSpPr>
        <p:spPr>
          <a:xfrm>
            <a:off x="179512" y="260649"/>
            <a:ext cx="8856984" cy="373667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3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4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46C953D6-E6B2-4678-8739-AC5576A961FC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3444656"/>
      </p:ext>
    </p:extLst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3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fld id="{5DE02776-81C4-43FA-A66F-B7028851C000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63814"/>
      </p:ext>
    </p:extLst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14" y="0"/>
            <a:ext cx="395287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2489" y="260350"/>
            <a:ext cx="882650" cy="971550"/>
          </a:xfrm>
          <a:prstGeom prst="rect">
            <a:avLst/>
          </a:prstGeom>
          <a:noFill/>
          <a:ln>
            <a:noFill/>
          </a:ln>
          <a:effectLst>
            <a:outerShdw blurRad="63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42910" y="274641"/>
            <a:ext cx="5429288" cy="5851525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244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A2395A-CD56-447B-B9F7-1D689E20045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645514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Grafik Yer Tutucusu 3"/>
          <p:cNvSpPr>
            <a:spLocks noGrp="1"/>
          </p:cNvSpPr>
          <p:nvPr>
            <p:ph type="chart"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noProof="0" smtClean="0"/>
              <a:t>Grafik eklemek için simgeyi tıklatın</a:t>
            </a:r>
            <a:endParaRPr lang="tr-TR" noProof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53202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b="1" i="1" smtClean="0">
                <a:solidFill>
                  <a:srgbClr val="002060"/>
                </a:solidFill>
                <a:cs typeface="Arial" charset="0"/>
              </a:defRPr>
            </a:lvl1pPr>
          </a:lstStyle>
          <a:p>
            <a:pPr>
              <a:defRPr/>
            </a:pPr>
            <a:fld id="{9F845C9D-E732-4250-A56D-7B176993BEB3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564424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l" defTabSz="342900" eaLnBrk="1" hangingPunct="1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BFA587D-6525-467F-9FD4-8AFB09385C90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409250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08723"/>
            <a:ext cx="4038600" cy="5217443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08723"/>
            <a:ext cx="4038600" cy="5217443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6708AB6E-46C8-41B3-B955-E22A43499E71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6271623"/>
      </p:ext>
    </p:extLst>
  </p:cSld>
  <p:clrMapOvr>
    <a:masterClrMapping/>
  </p:clrMapOvr>
  <p:transition spd="med"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2" y="1002957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2" y="1939064"/>
            <a:ext cx="4040188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3" y="1002957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7" y="1939064"/>
            <a:ext cx="4041775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fld id="{BD3CBB80-A7CE-41F1-9CCC-8609B6361E0D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692874"/>
      </p:ext>
    </p:extLst>
  </p:cSld>
  <p:clrMapOvr>
    <a:masterClrMapping/>
  </p:clrMapOvr>
  <p:transition spd="med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3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48F1240-4A2E-4253-8AF4-279CB8972F1F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265871"/>
      </p:ext>
    </p:extLst>
  </p:cSld>
  <p:clrMapOvr>
    <a:masterClrMapping/>
  </p:clrMapOvr>
  <p:transition spd="med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356121"/>
      </p:ext>
    </p:extLst>
  </p:cSld>
  <p:clrMapOvr>
    <a:masterClrMapping/>
  </p:clrMapOvr>
  <p:transition spd="med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defTabSz="342900" eaLnBrk="1" hangingPunct="1">
              <a:defRPr>
                <a:solidFill>
                  <a:prstClr val="black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defTabSz="342900" eaLnBrk="1" hangingPunct="1">
              <a:defRPr>
                <a:solidFill>
                  <a:prstClr val="black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342900" eaLnBrk="1" hangingPunct="1">
              <a:defRPr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DA3BED-871E-4BA0-A7E7-304A8E51F5E2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957219"/>
      </p:ext>
    </p:extLst>
  </p:cSld>
  <p:clrMapOvr>
    <a:masterClrMapping/>
  </p:clrMapOvr>
  <p:transition spd="med">
    <p:blinds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9" y="333375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MS PGothic" pitchFamily="34" charset="-128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6" y="6453188"/>
            <a:ext cx="7921625" cy="304800"/>
          </a:xfrm>
          <a:prstGeom prst="rect">
            <a:avLst/>
          </a:prstGeo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>
                <a:ea typeface="MS PGothic" pitchFamily="34" charset="-128"/>
              </a:rPr>
              <a:t>14 Kasım 2013                                                    Ekonomi Bakanlığı</a:t>
            </a:r>
            <a:endParaRPr lang="tr-TR">
              <a:ea typeface="MS PGothic" pitchFamily="34" charset="-128"/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8F0B8D8-89DE-4D8F-BC65-0714C43F6D3E}" type="slidenum">
              <a:rPr lang="en-US">
                <a:ea typeface="MS PGothic" pitchFamily="34" charset="-128"/>
              </a:rPr>
              <a:pPr>
                <a:defRPr/>
              </a:pPr>
              <a:t>‹#›</a:t>
            </a:fld>
            <a:endParaRPr lang="en-US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4138991"/>
      </p:ext>
    </p:extLst>
  </p:cSld>
  <p:clrMapOvr>
    <a:masterClrMapping/>
  </p:clrMapOvr>
  <p:transition spd="med"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2052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25" y="2049465"/>
            <a:ext cx="1227138" cy="1114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60000" y="641395"/>
            <a:ext cx="8424000" cy="1620000"/>
          </a:xfrm>
        </p:spPr>
        <p:txBody>
          <a:bodyPr/>
          <a:lstStyle>
            <a:lvl1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05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60000" y="4176000"/>
            <a:ext cx="8424000" cy="571504"/>
          </a:xfrm>
        </p:spPr>
        <p:txBody>
          <a:bodyPr>
            <a:noAutofit/>
          </a:bodyPr>
          <a:lstStyle>
            <a:lvl1pPr marL="0" indent="0" algn="ctr">
              <a:buNone/>
              <a:defRPr sz="3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5E13D63A-E17B-4C39-939E-415DF0221042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23132"/>
      </p:ext>
    </p:extLst>
  </p:cSld>
  <p:clrMapOvr>
    <a:masterClrMapping/>
  </p:clrMapOvr>
  <p:transition spd="med"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6865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000" y="836712"/>
            <a:ext cx="8280000" cy="56072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7694" y="354228"/>
            <a:ext cx="8028383" cy="396000"/>
          </a:xfrm>
        </p:spPr>
        <p:txBody>
          <a:bodyPr/>
          <a:lstStyle>
            <a:lvl1pPr algn="r">
              <a:defRPr sz="24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en-US" smtClean="0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72F3B600-47D2-4F89-8332-6FD63A4331E2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2911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D30FBE-5B4B-46EE-A5A0-AFC2C2AACAF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37327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5040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225" y="20161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>
            <a:normAutofit/>
          </a:bodyPr>
          <a:lstStyle>
            <a:lvl1pPr algn="l">
              <a:defRPr sz="30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5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8F5C3D75-C5BD-4395-A7D2-D1AF933D055C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62687"/>
      </p:ext>
    </p:extLst>
  </p:cSld>
  <p:clrMapOvr>
    <a:masterClrMapping/>
  </p:clrMapOvr>
  <p:transition spd="med"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47863"/>
            <a:ext cx="4038600" cy="536145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47863"/>
            <a:ext cx="4038600" cy="536145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7836B961-19DB-4407-A17E-F65C28F563C8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4722"/>
      </p:ext>
    </p:extLst>
  </p:cSld>
  <p:clrMapOvr>
    <a:masterClrMapping/>
  </p:clrMapOvr>
  <p:transition spd="med"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2" y="764704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2" y="1700811"/>
            <a:ext cx="4040188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3" y="764704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7" y="1700811"/>
            <a:ext cx="4041775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8A5802F3-EA81-4D51-8FDD-3C581D77B2A9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01825"/>
      </p:ext>
    </p:extLst>
  </p:cSld>
  <p:clrMapOvr>
    <a:masterClrMapping/>
  </p:clrMapOvr>
  <p:transition spd="med"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D2D2AF58-3F7D-4C28-889A-D679E9A01DA3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95837"/>
      </p:ext>
    </p:extLst>
  </p:cSld>
  <p:clrMapOvr>
    <a:masterClrMapping/>
  </p:clrMapOvr>
  <p:transition spd="med"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6EA6EF61-34D1-4EA0-B3B5-333F902AE130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73257"/>
      </p:ext>
    </p:extLst>
  </p:cSld>
  <p:clrMapOvr>
    <a:masterClrMapping/>
  </p:clrMapOvr>
  <p:transition spd="med"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6 Grup"/>
          <p:cNvGrpSpPr>
            <a:grpSpLocks/>
          </p:cNvGrpSpPr>
          <p:nvPr/>
        </p:nvGrpSpPr>
        <p:grpSpPr bwMode="auto">
          <a:xfrm>
            <a:off x="252414" y="296865"/>
            <a:ext cx="2339975" cy="287337"/>
            <a:chOff x="285750" y="2714625"/>
            <a:chExt cx="2333625" cy="28733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225" y="-1588"/>
            <a:ext cx="971550" cy="882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9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000" y="900000"/>
            <a:ext cx="2340000" cy="2340000"/>
          </a:xfrm>
        </p:spPr>
        <p:txBody>
          <a:bodyPr>
            <a:noAutofit/>
          </a:bodyPr>
          <a:lstStyle>
            <a:lvl1pPr algn="ctr">
              <a:defRPr sz="27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86051" y="273053"/>
            <a:ext cx="5900751" cy="5853113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1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500">
                <a:solidFill>
                  <a:schemeClr val="accent6"/>
                </a:solidFill>
              </a:defRPr>
            </a:lvl4pPr>
            <a:lvl5pPr>
              <a:defRPr sz="1500">
                <a:solidFill>
                  <a:schemeClr val="accent6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52000" y="3384000"/>
            <a:ext cx="2340000" cy="2736000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8F1E7C07-8963-42C2-B298-B4CC6F91B0AF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10010"/>
      </p:ext>
    </p:extLst>
  </p:cSld>
  <p:clrMapOvr>
    <a:masterClrMapping/>
  </p:clrMapOvr>
  <p:transition spd="med"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4240215"/>
            <a:ext cx="849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9973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76801"/>
            <a:ext cx="8763000" cy="566738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28600" y="5443539"/>
            <a:ext cx="8763000" cy="804862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accent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3 İçerik Yer Tutucusu"/>
          <p:cNvSpPr>
            <a:spLocks noGrp="1"/>
          </p:cNvSpPr>
          <p:nvPr>
            <p:ph sz="half" idx="12"/>
          </p:nvPr>
        </p:nvSpPr>
        <p:spPr>
          <a:xfrm>
            <a:off x="179512" y="260649"/>
            <a:ext cx="8856984" cy="373667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3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4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653C6881-51F5-4FF8-8A12-90EDE4D494FF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07899"/>
      </p:ext>
    </p:extLst>
  </p:cSld>
  <p:clrMapOvr>
    <a:masterClrMapping/>
  </p:clrMapOvr>
  <p:transition spd="med"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3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539A3C5D-8E73-46E9-8B0F-92C70B1A617F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22105"/>
      </p:ext>
    </p:extLst>
  </p:cSld>
  <p:clrMapOvr>
    <a:masterClrMapping/>
  </p:clrMapOvr>
  <p:transition spd="med"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0614" y="0"/>
            <a:ext cx="395287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2489" y="260350"/>
            <a:ext cx="882650" cy="971550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42910" y="274641"/>
            <a:ext cx="5429288" cy="5851525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12027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Grafik Yer Tutucusu 3"/>
          <p:cNvSpPr>
            <a:spLocks noGrp="1"/>
          </p:cNvSpPr>
          <p:nvPr>
            <p:ph type="chart"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noProof="0" smtClean="0"/>
              <a:t>Grafik eklemek için simgeyi tıklatın</a:t>
            </a:r>
            <a:endParaRPr lang="tr-TR" noProof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53202"/>
            <a:ext cx="571500" cy="252413"/>
          </a:xfrm>
          <a:prstGeom prst="rect">
            <a:avLst/>
          </a:prstGeom>
        </p:spPr>
        <p:txBody>
          <a:bodyPr anchor="ctr"/>
          <a:lstStyle>
            <a:lvl1pPr algn="ctr">
              <a:defRPr sz="1350" b="1" i="1">
                <a:solidFill>
                  <a:srgbClr val="002060"/>
                </a:solidFill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0117985D-7099-4082-9EC7-BC13AEF828C8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3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B66652-CF0D-453D-AF60-F559E1E18E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037147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7964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B9D2778B-5D11-4FA1-83A2-E85B1B82689E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6590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08723"/>
            <a:ext cx="4038600" cy="5217443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08723"/>
            <a:ext cx="4038600" cy="5217443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B3496229-06D3-48B1-A465-F394C56E34FB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15411"/>
      </p:ext>
    </p:extLst>
  </p:cSld>
  <p:clrMapOvr>
    <a:masterClrMapping/>
  </p:clrMapOvr>
  <p:transition spd="med"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2" y="1002957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2" y="1939064"/>
            <a:ext cx="4040188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3" y="1002957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7" y="1939064"/>
            <a:ext cx="4041775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20292883-1E42-4213-A6C2-B8BD0E4DE34E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41125"/>
      </p:ext>
    </p:extLst>
  </p:cSld>
  <p:clrMapOvr>
    <a:masterClrMapping/>
  </p:clrMapOvr>
  <p:transition spd="med"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3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33EDFEA5-6A27-4F64-B93A-2946D38D18BB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89098"/>
      </p:ext>
    </p:extLst>
  </p:cSld>
  <p:clrMapOvr>
    <a:masterClrMapping/>
  </p:clrMapOvr>
  <p:transition spd="med"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56892"/>
      </p:ext>
    </p:extLst>
  </p:cSld>
  <p:clrMapOvr>
    <a:masterClrMapping/>
  </p:clrMapOvr>
  <p:transition spd="med"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342900" eaLnBrk="1" hangingPunct="1"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342900" eaLnBrk="1" hangingPunct="1">
              <a:defRPr/>
            </a:pPr>
            <a:r>
              <a:rPr lang="tr-TR" smtClean="0">
                <a:solidFill>
                  <a:prstClr val="black"/>
                </a:solidFill>
                <a:latin typeface="Arial" charset="0"/>
              </a:rPr>
              <a:t>İhracat Genel Müdürlüğü</a:t>
            </a: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342900" eaLnBrk="1" hangingPunct="1">
              <a:defRPr/>
            </a:pPr>
            <a:fld id="{D862414E-5CA2-47EE-8814-E0ABD1ECBA37}" type="slidenum">
              <a:rPr lang="en-US" smtClean="0">
                <a:solidFill>
                  <a:prstClr val="black"/>
                </a:solidFill>
                <a:latin typeface="Arial" charset="0"/>
              </a:rPr>
              <a:pPr defTabSz="342900" eaLnBrk="1" hangingPunct="1"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7616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9" y="333375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hangingPunct="1">
              <a:defRPr/>
            </a:pPr>
            <a:r>
              <a:rPr lang="tr-T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6" y="6453188"/>
            <a:ext cx="7921625" cy="304800"/>
          </a:xfrm>
          <a:prstGeom prst="rect">
            <a:avLst/>
          </a:prstGeo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sv-SE" smtClean="0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 defTabSz="342900" eaLnBrk="1" hangingPunct="1">
              <a:defRPr/>
            </a:pPr>
            <a:fld id="{D8F0B8D8-89DE-4D8F-BC65-0714C43F6D3E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4699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1FF5A0-E9C5-4724-8439-B9EEE74B4B6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9658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19" Type="http://schemas.openxmlformats.org/officeDocument/2006/relationships/slideLayout" Target="../slideLayouts/slideLayout67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77.xml"/><Relationship Id="rId19" Type="http://schemas.openxmlformats.org/officeDocument/2006/relationships/slideLayout" Target="../slideLayouts/slideLayout86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85BB3177-FE06-4307-BE41-71B963FDD7F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pic>
        <p:nvPicPr>
          <p:cNvPr id="2055" name="Picture 7" descr="ark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4099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59595"/>
                </a:solidFill>
              </a:defRPr>
            </a:lvl1pPr>
          </a:lstStyle>
          <a:p>
            <a:pPr>
              <a:defRPr/>
            </a:pPr>
            <a:fld id="{3D8683B3-0C5B-4EBA-A5C3-603CE82BE7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  <p:sldLayoutId id="2147484039" r:id="rId16"/>
    <p:sldLayoutId id="2147484040" r:id="rId17"/>
    <p:sldLayoutId id="2147484041" r:id="rId18"/>
    <p:sldLayoutId id="2147484045" r:id="rId19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66915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ECCFF147-E892-443E-8EFC-6D7B798B1AB9}" type="slidenum">
              <a:rPr lang="tr-TR"/>
              <a:pPr eaLnBrk="1" hangingPunct="1"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33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  <p:sldLayoutId id="2147484062" r:id="rId16"/>
    <p:sldLayoutId id="2147484063" r:id="rId17"/>
    <p:sldLayoutId id="2147484064" r:id="rId18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32001">
              <a:srgbClr val="FFFFFF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359260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  <p:sldLayoutId id="2147484077" r:id="rId12"/>
    <p:sldLayoutId id="2147484078" r:id="rId13"/>
    <p:sldLayoutId id="2147484079" r:id="rId14"/>
    <p:sldLayoutId id="2147484080" r:id="rId15"/>
    <p:sldLayoutId id="2147484081" r:id="rId16"/>
    <p:sldLayoutId id="2147484082" r:id="rId17"/>
    <p:sldLayoutId id="2147484083" r:id="rId18"/>
    <p:sldLayoutId id="2147484084" r:id="rId19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32000">
              <a:schemeClr val="accent1">
                <a:tint val="44500"/>
                <a:satMod val="160000"/>
                <a:lumMod val="0"/>
                <a:lumOff val="10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9252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  <p:sldLayoutId id="2147484137" r:id="rId13"/>
    <p:sldLayoutId id="2147484138" r:id="rId14"/>
    <p:sldLayoutId id="2147484139" r:id="rId15"/>
    <p:sldLayoutId id="2147484140" r:id="rId16"/>
    <p:sldLayoutId id="2147484141" r:id="rId17"/>
    <p:sldLayoutId id="2147484142" r:id="rId18"/>
    <p:sldLayoutId id="2147484143" r:id="rId19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5.png"/><Relationship Id="rId11" Type="http://schemas.openxmlformats.org/officeDocument/2006/relationships/image" Target="../media/image20.jpe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5.png"/><Relationship Id="rId11" Type="http://schemas.openxmlformats.org/officeDocument/2006/relationships/image" Target="../media/image20.jpe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9" y="5832662"/>
            <a:ext cx="914270" cy="927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86" y="5834624"/>
            <a:ext cx="933450" cy="95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26101"/>
            <a:ext cx="933450" cy="90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826101"/>
            <a:ext cx="1010171" cy="99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855039"/>
            <a:ext cx="875909" cy="88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32" y="5877272"/>
            <a:ext cx="939844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70262"/>
            <a:ext cx="92705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832662"/>
            <a:ext cx="927057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54" y="332656"/>
            <a:ext cx="2009073" cy="200907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737" y="332656"/>
            <a:ext cx="2444733" cy="1833291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0" y="234974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hangingPunct="1"/>
            <a:r>
              <a:rPr lang="tr-TR" sz="42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İHRACATA YÖNELİK</a:t>
            </a:r>
          </a:p>
          <a:p>
            <a:pPr lvl="0" algn="ctr" eaLnBrk="1" hangingPunct="1"/>
            <a:r>
              <a:rPr lang="tr-TR" sz="42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DESTEKLER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286000" y="429112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000" b="1" dirty="0">
                <a:solidFill>
                  <a:srgbClr val="C00000"/>
                </a:solidFill>
              </a:rPr>
              <a:t>T.C. Ekonomi Bakanlığı </a:t>
            </a:r>
          </a:p>
          <a:p>
            <a:pPr algn="ctr"/>
            <a:r>
              <a:rPr lang="tr-TR" sz="2000" b="1" dirty="0">
                <a:solidFill>
                  <a:srgbClr val="C00000"/>
                </a:solidFill>
              </a:rPr>
              <a:t>İhracat Genel </a:t>
            </a:r>
            <a:r>
              <a:rPr lang="tr-TR" sz="2000" b="1" dirty="0" smtClean="0">
                <a:solidFill>
                  <a:srgbClr val="C00000"/>
                </a:solidFill>
              </a:rPr>
              <a:t>Müdürlüğü</a:t>
            </a:r>
          </a:p>
        </p:txBody>
      </p:sp>
    </p:spTree>
    <p:extLst>
      <p:ext uri="{BB962C8B-B14F-4D97-AF65-F5344CB8AC3E}">
        <p14:creationId xmlns:p14="http://schemas.microsoft.com/office/powerpoint/2010/main" val="244854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ayt Numarası Yer Tutucusu 3"/>
          <p:cNvSpPr txBox="1">
            <a:spLocks/>
          </p:cNvSpPr>
          <p:nvPr/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2</a:t>
            </a:fld>
            <a:endParaRPr lang="en-US" altLang="tr-TR"/>
          </a:p>
        </p:txBody>
      </p:sp>
      <p:grpSp>
        <p:nvGrpSpPr>
          <p:cNvPr id="10" name="Grup 9"/>
          <p:cNvGrpSpPr/>
          <p:nvPr/>
        </p:nvGrpSpPr>
        <p:grpSpPr>
          <a:xfrm>
            <a:off x="1346503" y="1055666"/>
            <a:ext cx="2323975" cy="5253653"/>
            <a:chOff x="1509286" y="1041697"/>
            <a:chExt cx="2323975" cy="4040589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604963" y="1986971"/>
              <a:ext cx="2160000" cy="309531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  <a:gs pos="0">
                  <a:schemeClr val="bg1"/>
                </a:gs>
              </a:gsLst>
            </a:gra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UR-GE</a:t>
              </a:r>
            </a:p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Pazara Giriş Belgeleri</a:t>
              </a:r>
            </a:p>
            <a:p>
              <a:pPr>
                <a:defRPr/>
              </a:pPr>
              <a:endParaRPr lang="tr-TR" altLang="tr-TR" sz="1800" b="1" dirty="0">
                <a:solidFill>
                  <a:schemeClr val="tx2"/>
                </a:solidFill>
              </a:endParaRPr>
            </a:p>
          </p:txBody>
        </p:sp>
        <p:grpSp>
          <p:nvGrpSpPr>
            <p:cNvPr id="12" name="Grup 11"/>
            <p:cNvGrpSpPr/>
            <p:nvPr/>
          </p:nvGrpSpPr>
          <p:grpSpPr>
            <a:xfrm>
              <a:off x="1509286" y="1041697"/>
              <a:ext cx="2323975" cy="889224"/>
              <a:chOff x="4182" y="910854"/>
              <a:chExt cx="1663723" cy="2737541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3" name="Düzlem 12"/>
              <p:cNvSpPr/>
              <p:nvPr/>
            </p:nvSpPr>
            <p:spPr>
              <a:xfrm>
                <a:off x="72676" y="1083408"/>
                <a:ext cx="1595229" cy="2299931"/>
              </a:xfrm>
              <a:prstGeom prst="plaque">
                <a:avLst/>
              </a:prstGeom>
              <a:grpFill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3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Düzlem 4"/>
              <p:cNvSpPr/>
              <p:nvPr/>
            </p:nvSpPr>
            <p:spPr>
              <a:xfrm>
                <a:off x="4182" y="910854"/>
                <a:ext cx="1663723" cy="273754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0" tIns="76200" rIns="76200" bIns="76200" spcCol="1270" anchor="ctr"/>
              <a:lstStyle/>
              <a:p>
                <a:pPr algn="ctr" defTabSz="8890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tr-TR" sz="1400" b="1" dirty="0"/>
                  <a:t>İhracata Hazırlık/Kurumsal Kapasite Oluşturma Destekleri </a:t>
                </a:r>
                <a:endParaRPr lang="en-US" sz="1400" b="1" dirty="0"/>
              </a:p>
            </p:txBody>
          </p:sp>
        </p:grpSp>
      </p:grpSp>
      <p:grpSp>
        <p:nvGrpSpPr>
          <p:cNvPr id="15" name="Grup 14"/>
          <p:cNvGrpSpPr/>
          <p:nvPr/>
        </p:nvGrpSpPr>
        <p:grpSpPr>
          <a:xfrm>
            <a:off x="3830753" y="1052736"/>
            <a:ext cx="2325423" cy="5197603"/>
            <a:chOff x="3951726" y="1111717"/>
            <a:chExt cx="2325423" cy="4583559"/>
          </a:xfrm>
        </p:grpSpPr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4012049" y="2018381"/>
              <a:ext cx="2265100" cy="367689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</a:gra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 smtClean="0">
                <a:solidFill>
                  <a:srgbClr val="000000"/>
                </a:solidFill>
              </a:endParaRP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Pazar </a:t>
              </a:r>
              <a:r>
                <a:rPr lang="tr-TR" altLang="tr-TR" sz="1800" b="1" dirty="0">
                  <a:solidFill>
                    <a:srgbClr val="000000"/>
                  </a:solidFill>
                </a:rPr>
                <a:t>Araştırması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Fuarlara </a:t>
              </a:r>
              <a:r>
                <a:rPr lang="tr-TR" altLang="tr-TR" sz="1800" b="1" dirty="0">
                  <a:solidFill>
                    <a:srgbClr val="000000"/>
                  </a:solidFill>
                </a:rPr>
                <a:t>Katılım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Yurt </a:t>
              </a:r>
              <a:r>
                <a:rPr lang="tr-TR" altLang="tr-TR" sz="1800" b="1" dirty="0">
                  <a:solidFill>
                    <a:srgbClr val="000000"/>
                  </a:solidFill>
                </a:rPr>
                <a:t>Dışı Birim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Türkiye </a:t>
              </a:r>
              <a:r>
                <a:rPr lang="tr-TR" altLang="tr-TR" sz="1800" b="1" dirty="0">
                  <a:solidFill>
                    <a:srgbClr val="000000"/>
                  </a:solidFill>
                </a:rPr>
                <a:t>Ticaret </a:t>
              </a:r>
              <a:r>
                <a:rPr lang="tr-TR" altLang="tr-TR" sz="1800" b="1" dirty="0" smtClean="0">
                  <a:solidFill>
                    <a:srgbClr val="000000"/>
                  </a:solidFill>
                </a:rPr>
                <a:t>Merkezleri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Küresel Tedarik Zinciri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Eximbank Finansmanın Kolaylaştırılması</a:t>
              </a:r>
            </a:p>
            <a:p>
              <a:pPr marL="0" indent="0"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 marL="0" indent="0"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 marL="0" indent="0">
                <a:defRPr/>
              </a:pPr>
              <a:endParaRPr lang="tr-TR" altLang="tr-TR" sz="1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17" name="Grup 16"/>
            <p:cNvGrpSpPr/>
            <p:nvPr/>
          </p:nvGrpSpPr>
          <p:grpSpPr>
            <a:xfrm>
              <a:off x="3951726" y="1111717"/>
              <a:ext cx="2280647" cy="733107"/>
              <a:chOff x="39544" y="1126264"/>
              <a:chExt cx="1586316" cy="2256923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8" name="Düzlem 17"/>
              <p:cNvSpPr/>
              <p:nvPr/>
            </p:nvSpPr>
            <p:spPr>
              <a:xfrm>
                <a:off x="104353" y="1126264"/>
                <a:ext cx="1479549" cy="2256923"/>
              </a:xfrm>
              <a:prstGeom prst="plaque">
                <a:avLst/>
              </a:prstGeom>
              <a:grpFill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3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Düzlem 4"/>
              <p:cNvSpPr/>
              <p:nvPr/>
            </p:nvSpPr>
            <p:spPr>
              <a:xfrm>
                <a:off x="39544" y="1582161"/>
                <a:ext cx="1586316" cy="148063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0" tIns="76200" rIns="76200" bIns="76200" spcCol="1270" anchor="ctr"/>
              <a:lstStyle/>
              <a:p>
                <a:pPr algn="ctr" defTabSz="8890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tr-TR" sz="1400" b="1" dirty="0"/>
                  <a:t>Pazarlama/Tutundurma Destekleri</a:t>
                </a:r>
                <a:endParaRPr lang="en-US" sz="1400" b="1" dirty="0"/>
              </a:p>
            </p:txBody>
          </p:sp>
        </p:grpSp>
      </p:grpSp>
      <p:grpSp>
        <p:nvGrpSpPr>
          <p:cNvPr id="20" name="Grup 19"/>
          <p:cNvGrpSpPr/>
          <p:nvPr/>
        </p:nvGrpSpPr>
        <p:grpSpPr>
          <a:xfrm>
            <a:off x="6312322" y="1111716"/>
            <a:ext cx="2277918" cy="5116433"/>
            <a:chOff x="6466487" y="1111717"/>
            <a:chExt cx="2382651" cy="4456907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6589828" y="1992960"/>
              <a:ext cx="2259310" cy="357566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</a:gra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Tasarım</a:t>
              </a:r>
            </a:p>
            <a:p>
              <a:pPr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Marka – </a:t>
              </a:r>
              <a:r>
                <a:rPr lang="tr-TR" altLang="tr-TR" sz="1800" b="1" dirty="0" err="1" smtClean="0">
                  <a:solidFill>
                    <a:srgbClr val="000000"/>
                  </a:solidFill>
                </a:rPr>
                <a:t>Turquality</a:t>
              </a:r>
              <a:endParaRPr lang="tr-TR" altLang="tr-TR" sz="1600" b="1" dirty="0">
                <a:solidFill>
                  <a:srgbClr val="000000"/>
                </a:solidFill>
              </a:endParaRPr>
            </a:p>
            <a:p>
              <a:pPr marL="0" indent="0">
                <a:defRPr/>
              </a:pPr>
              <a:endParaRPr lang="tr-TR" altLang="tr-TR" sz="1600" b="1" dirty="0">
                <a:solidFill>
                  <a:srgbClr val="000000"/>
                </a:solidFill>
              </a:endParaRPr>
            </a:p>
            <a:p>
              <a:pPr marL="0" indent="0">
                <a:defRPr/>
              </a:pPr>
              <a:endParaRPr lang="tr-TR" altLang="tr-TR" sz="1200" b="1" dirty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tr-TR" altLang="tr-TR" sz="1400" b="1" dirty="0">
                <a:solidFill>
                  <a:schemeClr val="tx2"/>
                </a:solidFill>
              </a:endParaRPr>
            </a:p>
          </p:txBody>
        </p:sp>
        <p:grpSp>
          <p:nvGrpSpPr>
            <p:cNvPr id="22" name="Grup 21"/>
            <p:cNvGrpSpPr/>
            <p:nvPr/>
          </p:nvGrpSpPr>
          <p:grpSpPr>
            <a:xfrm>
              <a:off x="6466487" y="1111717"/>
              <a:ext cx="2287286" cy="733156"/>
              <a:chOff x="58192" y="1126264"/>
              <a:chExt cx="1403691" cy="2257074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23" name="Düzlem 22"/>
              <p:cNvSpPr/>
              <p:nvPr/>
            </p:nvSpPr>
            <p:spPr>
              <a:xfrm>
                <a:off x="58192" y="1126264"/>
                <a:ext cx="1403691" cy="2257074"/>
              </a:xfrm>
              <a:prstGeom prst="plaque">
                <a:avLst/>
              </a:prstGeom>
              <a:grpFill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3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Düzlem 4"/>
              <p:cNvSpPr/>
              <p:nvPr/>
            </p:nvSpPr>
            <p:spPr>
              <a:xfrm>
                <a:off x="98395" y="1582161"/>
                <a:ext cx="1340453" cy="148064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0" tIns="76200" rIns="76200" bIns="76200" spcCol="1270" anchor="ctr"/>
              <a:lstStyle/>
              <a:p>
                <a:pPr algn="ctr" defTabSz="8890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tr-TR" sz="1400" b="1" dirty="0"/>
                  <a:t>Yüksek Katma Değere Yönelik Destekler</a:t>
                </a:r>
                <a:endParaRPr lang="en-US" sz="1400" b="1" dirty="0"/>
              </a:p>
            </p:txBody>
          </p:sp>
        </p:grpSp>
      </p:grpSp>
      <p:sp>
        <p:nvSpPr>
          <p:cNvPr id="25" name="Sağ Ok 24"/>
          <p:cNvSpPr/>
          <p:nvPr/>
        </p:nvSpPr>
        <p:spPr>
          <a:xfrm>
            <a:off x="3617011" y="3428657"/>
            <a:ext cx="296882" cy="4043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6" name="Sağ Ok 25"/>
          <p:cNvSpPr/>
          <p:nvPr/>
        </p:nvSpPr>
        <p:spPr>
          <a:xfrm>
            <a:off x="6038551" y="3407887"/>
            <a:ext cx="300958" cy="4043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 İHRACATINA YÖNELİK DESTEKLER</a:t>
            </a:r>
            <a:endParaRPr lang="tr-TR" dirty="0"/>
          </a:p>
        </p:txBody>
      </p:sp>
      <p:sp>
        <p:nvSpPr>
          <p:cNvPr id="28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46747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</a:pPr>
            <a:endParaRPr lang="tr-TR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tr-TR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tr-T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    </a:t>
            </a:r>
            <a:r>
              <a:rPr lang="tr-TR" b="1" dirty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TÜRKİYE’NİN KÜRESEL DEĞER ZİNCİRLERİNDEKİ POZİSYONU</a:t>
            </a:r>
          </a:p>
          <a:p>
            <a:pPr algn="just">
              <a:spcAft>
                <a:spcPts val="1200"/>
              </a:spcAft>
            </a:pPr>
            <a:r>
              <a:rPr lang="tr-TR" dirty="0" smtClean="0"/>
              <a:t>Ülkemiz </a:t>
            </a:r>
            <a:r>
              <a:rPr lang="tr-TR" dirty="0"/>
              <a:t>küresel değer zincirlerine katılım oranı bakımından istenen seviyede yer almamaktadır. Bunun başlıca nedeni, nihai mamul ihracatçısı olmamız, ara malı üretimi ile ihracatında ve üretim safhasının ilk aşamasında yer alan Ar-Ge ve tasarım gibi faaliyetlerde görece geride yer almamızdır. </a:t>
            </a:r>
          </a:p>
          <a:p>
            <a:pPr algn="just">
              <a:spcAft>
                <a:spcPts val="1200"/>
              </a:spcAft>
            </a:pPr>
            <a:r>
              <a:rPr lang="tr-TR" dirty="0"/>
              <a:t>Türkiye’nin küresel değer zincirlerine katılımı, daha çok ara malı </a:t>
            </a:r>
            <a:r>
              <a:rPr lang="tr-TR" dirty="0" smtClean="0"/>
              <a:t>ihracatı </a:t>
            </a:r>
            <a:r>
              <a:rPr lang="tr-TR" dirty="0"/>
              <a:t>yoluyla gerçekleşmektedir.</a:t>
            </a:r>
          </a:p>
          <a:p>
            <a:endParaRPr lang="en-US" dirty="0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KÜRESEL TEDARİK ZİNCİRİNE GİRİŞ DESTEĞİ</a:t>
            </a:r>
            <a:endParaRPr lang="en-US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6F3F0B-4DD4-4D21-B556-D19CEF57420E}" type="slidenum">
              <a:rPr lang="en-US" altLang="tr-TR" smtClean="0">
                <a:ea typeface="MS PGothic" pitchFamily="34" charset="-128"/>
              </a:rPr>
              <a:pPr>
                <a:defRPr/>
              </a:pPr>
              <a:t>3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8902410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endParaRPr lang="tr-TR" dirty="0" smtClean="0"/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                KÜRESEL </a:t>
            </a:r>
            <a:r>
              <a:rPr lang="tr-TR" b="1" dirty="0">
                <a:solidFill>
                  <a:srgbClr val="FF0000"/>
                </a:solidFill>
                <a:cs typeface="Arial" panose="020B0604020202020204" pitchFamily="34" charset="0"/>
              </a:rPr>
              <a:t>TEDARİKÇİ OLMANIN </a:t>
            </a:r>
            <a:r>
              <a:rPr lang="tr-TR" b="1" dirty="0" smtClean="0">
                <a:solidFill>
                  <a:srgbClr val="FF0000"/>
                </a:solidFill>
                <a:cs typeface="Arial" panose="020B0604020202020204" pitchFamily="34" charset="0"/>
              </a:rPr>
              <a:t>AVANTAJLARI</a:t>
            </a:r>
            <a:endParaRPr lang="tr-TR" dirty="0" smtClean="0"/>
          </a:p>
          <a:p>
            <a:pPr lvl="0" algn="just"/>
            <a:r>
              <a:rPr lang="tr-TR" dirty="0" smtClean="0"/>
              <a:t>Ölçek </a:t>
            </a:r>
            <a:r>
              <a:rPr lang="tr-TR" dirty="0"/>
              <a:t>ekonomileri yakalanabilmekte,</a:t>
            </a:r>
          </a:p>
          <a:p>
            <a:pPr lvl="0" algn="just"/>
            <a:r>
              <a:rPr lang="tr-TR" dirty="0"/>
              <a:t>Teknoloji kazanımı gerçekleşmekte,</a:t>
            </a:r>
          </a:p>
          <a:p>
            <a:pPr lvl="0" algn="just"/>
            <a:r>
              <a:rPr lang="tr-TR" dirty="0"/>
              <a:t>Yüksek kalite ve standartlara geçilmekte,</a:t>
            </a:r>
          </a:p>
          <a:p>
            <a:pPr lvl="0" algn="just"/>
            <a:r>
              <a:rPr lang="tr-TR" dirty="0"/>
              <a:t>Sürdürülebilir ve disiplinli üretim temin edilmekte,</a:t>
            </a:r>
          </a:p>
          <a:p>
            <a:pPr lvl="0" algn="just"/>
            <a:r>
              <a:rPr lang="tr-TR" dirty="0"/>
              <a:t>Uzun süreli stratejik işbirliği ile müşterinin özel ihtiyaçları doğrultusunda Ar-Ge faaliyetleri artırılmakta,</a:t>
            </a:r>
          </a:p>
          <a:p>
            <a:pPr lvl="0" algn="just"/>
            <a:r>
              <a:rPr lang="tr-TR" dirty="0"/>
              <a:t>Fiyat rekabetinden ürün farklılaştırmasına geçiş gerçekleşmekte,</a:t>
            </a:r>
          </a:p>
          <a:p>
            <a:pPr lvl="0" algn="just"/>
            <a:r>
              <a:rPr lang="tr-TR" dirty="0"/>
              <a:t>Zaman içinde küresel ölçekte markalaşma sağlanmaktadır.</a:t>
            </a:r>
          </a:p>
          <a:p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KÜRESEL TEDARİK ZİNCİRİNE GİRİŞ DESTEĞİ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BEEBBA-B202-45B4-B331-BF8DCA07AA6A}" type="slidenum">
              <a:rPr lang="en-US" altLang="tr-TR" smtClean="0">
                <a:ea typeface="MS PGothic" pitchFamily="34" charset="-128"/>
              </a:rPr>
              <a:pPr>
                <a:defRPr/>
              </a:pPr>
              <a:t>4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584251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374074" y="980684"/>
            <a:ext cx="8364681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 defTabSz="342900"/>
            <a:endParaRPr lang="tr-TR" sz="2000" b="1" dirty="0">
              <a:solidFill>
                <a:srgbClr val="990000"/>
              </a:solidFill>
            </a:endParaRPr>
          </a:p>
          <a:p>
            <a:pPr algn="just" defTabSz="342900"/>
            <a:r>
              <a:rPr lang="tr-TR" sz="2000" b="1" dirty="0">
                <a:solidFill>
                  <a:srgbClr val="FF0000"/>
                </a:solidFill>
              </a:rPr>
              <a:t>Desteklenen </a:t>
            </a:r>
            <a:r>
              <a:rPr lang="tr-TR" sz="2000" b="1" dirty="0" smtClean="0">
                <a:solidFill>
                  <a:srgbClr val="FF0000"/>
                </a:solidFill>
              </a:rPr>
              <a:t>Faaliyetler</a:t>
            </a:r>
          </a:p>
          <a:p>
            <a:pPr algn="just" defTabSz="342900"/>
            <a:endParaRPr lang="tr-TR" sz="2000" b="1" dirty="0">
              <a:solidFill>
                <a:srgbClr val="990000"/>
              </a:solidFill>
            </a:endParaRPr>
          </a:p>
          <a:p>
            <a:pPr algn="just" defTabSz="342900"/>
            <a:r>
              <a:rPr lang="tr-TR" sz="2000" dirty="0"/>
              <a:t>Küresel tedarik zincirinde yer alma potansiyeline haiz firmaların tedarik zincirine eklemlenmesini teminen proje bazlı olarak firmaların ihtiyacı olan; </a:t>
            </a:r>
            <a:r>
              <a:rPr lang="tr-TR" sz="2000" dirty="0">
                <a:solidFill>
                  <a:srgbClr val="FF0000"/>
                </a:solidFill>
              </a:rPr>
              <a:t>yazılım alımı</a:t>
            </a:r>
            <a:r>
              <a:rPr lang="tr-TR" sz="2000" dirty="0"/>
              <a:t>, </a:t>
            </a:r>
            <a:r>
              <a:rPr lang="tr-TR" sz="2000" dirty="0">
                <a:solidFill>
                  <a:srgbClr val="FF0000"/>
                </a:solidFill>
              </a:rPr>
              <a:t>eğitim/ danışmanlık</a:t>
            </a:r>
            <a:r>
              <a:rPr lang="tr-TR" sz="2000" dirty="0" smtClean="0">
                <a:solidFill>
                  <a:srgbClr val="FF0000"/>
                </a:solidFill>
              </a:rPr>
              <a:t>, müşteri ziyaretleri, </a:t>
            </a:r>
            <a:r>
              <a:rPr lang="tr-TR" sz="2000" dirty="0">
                <a:solidFill>
                  <a:srgbClr val="FF0000"/>
                </a:solidFill>
              </a:rPr>
              <a:t>sertifikasyon, ürün geliştirmeye dönük makine ekipman alımı ve yurt dışı ofis depo kiralama </a:t>
            </a:r>
            <a:r>
              <a:rPr lang="tr-TR" sz="2000" dirty="0"/>
              <a:t>giderleri desteklenmektedir</a:t>
            </a:r>
            <a:r>
              <a:rPr lang="tr-TR" sz="2000" dirty="0" smtClean="0"/>
              <a:t>.</a:t>
            </a:r>
          </a:p>
          <a:p>
            <a:pPr algn="just" defTabSz="342900"/>
            <a:endParaRPr lang="tr-TR" sz="2000" b="1" dirty="0"/>
          </a:p>
          <a:p>
            <a:pPr marL="257175" indent="-257175" algn="just" defTabSz="342900">
              <a:buFont typeface="Wingdings" panose="05000000000000000000" pitchFamily="2" charset="2"/>
              <a:buChar char="Ø"/>
            </a:pPr>
            <a:r>
              <a:rPr lang="tr-TR" sz="2000" dirty="0"/>
              <a:t>Şirketlerin azami 1 projesi destek kapsamındadır.</a:t>
            </a:r>
          </a:p>
          <a:p>
            <a:pPr marL="257175" indent="-257175" algn="just" defTabSz="342900">
              <a:buFont typeface="Wingdings" panose="05000000000000000000" pitchFamily="2" charset="2"/>
              <a:buChar char="Ø"/>
            </a:pPr>
            <a:r>
              <a:rPr lang="tr-TR" sz="2000" dirty="0"/>
              <a:t>Şirketlerin üretici olması gerekmektedir.</a:t>
            </a:r>
          </a:p>
          <a:p>
            <a:pPr marL="257175" indent="-257175" algn="just" defTabSz="342900">
              <a:buFont typeface="Wingdings" panose="05000000000000000000" pitchFamily="2" charset="2"/>
              <a:buChar char="Ø"/>
            </a:pPr>
            <a:r>
              <a:rPr lang="tr-TR" sz="2000" dirty="0"/>
              <a:t>Proje süresi 2 </a:t>
            </a:r>
            <a:r>
              <a:rPr lang="tr-TR" sz="2000" dirty="0" smtClean="0"/>
              <a:t>yıldır.</a:t>
            </a:r>
            <a:endParaRPr lang="tr-TR" sz="2800" dirty="0" smtClean="0"/>
          </a:p>
          <a:p>
            <a:pPr marL="257175" indent="-257175" algn="just" defTabSz="342900">
              <a:buFont typeface="Wingdings" panose="05000000000000000000" pitchFamily="2" charset="2"/>
              <a:buChar char="Ø"/>
            </a:pPr>
            <a:endParaRPr lang="tr-TR" sz="2000" b="1" dirty="0">
              <a:solidFill>
                <a:srgbClr val="990000"/>
              </a:solidFill>
            </a:endParaRPr>
          </a:p>
          <a:p>
            <a:pPr marL="285750" indent="-285750" algn="just" defTabSz="342900">
              <a:buFont typeface="Arial" panose="020B0604020202020204" pitchFamily="34" charset="0"/>
              <a:buChar char="•"/>
            </a:pPr>
            <a:r>
              <a:rPr lang="tr-TR" sz="2000" b="1" dirty="0" smtClean="0">
                <a:solidFill>
                  <a:srgbClr val="FF0000"/>
                </a:solidFill>
              </a:rPr>
              <a:t>Destek </a:t>
            </a:r>
            <a:r>
              <a:rPr lang="tr-TR" sz="2000" b="1" dirty="0">
                <a:solidFill>
                  <a:srgbClr val="FF0000"/>
                </a:solidFill>
              </a:rPr>
              <a:t>Miktarı : 1.000.000 </a:t>
            </a:r>
            <a:r>
              <a:rPr lang="tr-TR" sz="2000" b="1" dirty="0" smtClean="0">
                <a:solidFill>
                  <a:srgbClr val="FF0000"/>
                </a:solidFill>
              </a:rPr>
              <a:t>USD </a:t>
            </a:r>
            <a:r>
              <a:rPr lang="tr-TR" sz="2000" b="1" dirty="0">
                <a:solidFill>
                  <a:srgbClr val="FF0000"/>
                </a:solidFill>
              </a:rPr>
              <a:t> (Proje başına</a:t>
            </a:r>
            <a:r>
              <a:rPr lang="tr-TR" sz="2000" b="1" dirty="0" smtClean="0">
                <a:solidFill>
                  <a:srgbClr val="FF0000"/>
                </a:solidFill>
              </a:rPr>
              <a:t>)</a:t>
            </a:r>
            <a:endParaRPr lang="tr-TR" sz="2000" b="1" dirty="0">
              <a:solidFill>
                <a:srgbClr val="FF0000"/>
              </a:solidFill>
            </a:endParaRPr>
          </a:p>
          <a:p>
            <a:pPr marL="285750" indent="-285750">
              <a:buClr>
                <a:srgbClr val="990000"/>
              </a:buClr>
              <a:buFont typeface="Arial" panose="020B0604020202020204" pitchFamily="34" charset="0"/>
              <a:buChar char="•"/>
            </a:pPr>
            <a:r>
              <a:rPr lang="tr-TR" sz="2000" b="1" dirty="0" smtClean="0">
                <a:solidFill>
                  <a:srgbClr val="FF0000"/>
                </a:solidFill>
              </a:rPr>
              <a:t>Destek </a:t>
            </a:r>
            <a:r>
              <a:rPr lang="tr-TR" sz="2000" b="1" dirty="0">
                <a:solidFill>
                  <a:srgbClr val="FF0000"/>
                </a:solidFill>
              </a:rPr>
              <a:t>Oranı : %50 </a:t>
            </a: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dirty="0"/>
              <a:t>KÜRESEL TEDARİK ZİNCİRİNE GİRİŞ DESTEĞİ</a:t>
            </a:r>
          </a:p>
        </p:txBody>
      </p:sp>
      <p:sp>
        <p:nvSpPr>
          <p:cNvPr id="7" name="Slayt Numarası Yer Tutucusu 3"/>
          <p:cNvSpPr txBox="1">
            <a:spLocks/>
          </p:cNvSpPr>
          <p:nvPr/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defTabSz="914400">
              <a:defRPr/>
            </a:pPr>
            <a:fld id="{3C5A7D2A-A6CC-491E-9572-17D0D067E594}" type="slidenum">
              <a:rPr lang="en-US" altLang="tr-TR" smtClean="0"/>
              <a:pPr defTabSz="914400">
                <a:defRPr/>
              </a:pPr>
              <a:t>5</a:t>
            </a:fld>
            <a:endParaRPr lang="en-US" altLang="tr-TR" dirty="0"/>
          </a:p>
        </p:txBody>
      </p:sp>
      <p:sp>
        <p:nvSpPr>
          <p:cNvPr id="8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44804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836712"/>
            <a:ext cx="8496480" cy="5607288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  <a:cs typeface="Arial" panose="020B0604020202020204" pitchFamily="34" charset="0"/>
              </a:rPr>
              <a:t>PROJE TANIMI</a:t>
            </a:r>
          </a:p>
          <a:p>
            <a:pPr marL="0" indent="0" algn="just">
              <a:buNone/>
            </a:pPr>
            <a:r>
              <a:rPr lang="tr-TR" dirty="0"/>
              <a:t>a) Halihazırda küresel bir firmaya tedarikçi olmayan firmalarımızın yeni tedarikçi ilişkileri kurmalarını </a:t>
            </a:r>
          </a:p>
          <a:p>
            <a:pPr algn="just"/>
            <a:endParaRPr lang="tr-TR" sz="1050" dirty="0"/>
          </a:p>
          <a:p>
            <a:pPr marL="0" indent="0" algn="just">
              <a:buNone/>
            </a:pPr>
            <a:r>
              <a:rPr lang="tr-TR" dirty="0"/>
              <a:t>veya </a:t>
            </a:r>
          </a:p>
          <a:p>
            <a:pPr algn="just"/>
            <a:endParaRPr lang="tr-TR" sz="1050" dirty="0"/>
          </a:p>
          <a:p>
            <a:pPr marL="0" indent="0" algn="just">
              <a:buNone/>
            </a:pPr>
            <a:r>
              <a:rPr lang="tr-TR" dirty="0"/>
              <a:t>b) Halihazırda küresel bir firmaya tedarikçi olan firmalarımızın </a:t>
            </a:r>
          </a:p>
          <a:p>
            <a:pPr algn="just"/>
            <a:endParaRPr lang="tr-TR" dirty="0"/>
          </a:p>
          <a:p>
            <a:pPr marL="514350" indent="-514350" algn="just">
              <a:buAutoNum type="romanLcParenR"/>
            </a:pPr>
            <a:r>
              <a:rPr lang="tr-TR" dirty="0"/>
              <a:t>mevcut ürünleriyle farklı bir küresel şirkete veya</a:t>
            </a:r>
          </a:p>
          <a:p>
            <a:pPr marL="514350" indent="-514350" algn="just">
              <a:buAutoNum type="romanLcParenR"/>
            </a:pPr>
            <a:r>
              <a:rPr lang="tr-TR" dirty="0"/>
              <a:t>aynı firmaya yeni ürünleriyle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dirty="0"/>
              <a:t>tedarikçi ilişkileri kurmalarını </a:t>
            </a:r>
            <a:r>
              <a:rPr lang="tr-TR" dirty="0" err="1"/>
              <a:t>teminen</a:t>
            </a:r>
            <a:r>
              <a:rPr lang="tr-TR" dirty="0"/>
              <a:t> belirlenmiş bir süreyi içeren </a:t>
            </a:r>
            <a:r>
              <a:rPr lang="tr-TR" dirty="0" smtClean="0"/>
              <a:t>çalışmadır.</a:t>
            </a: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KÜRESEL TEDARİK ZİNCİRİNE GİRİŞ DESTEĞİ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BEEBBA-B202-45B4-B331-BF8DCA07AA6A}" type="slidenum">
              <a:rPr lang="en-US" altLang="tr-TR" smtClean="0">
                <a:ea typeface="MS PGothic" pitchFamily="34" charset="-128"/>
              </a:rPr>
              <a:pPr>
                <a:defRPr/>
              </a:pPr>
              <a:t>6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202736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KÜRESEL TEDARİK ZİNCİRİNE GİRİŞ DESTEĞİ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BEEBBA-B202-45B4-B331-BF8DCA07AA6A}" type="slidenum">
              <a:rPr lang="en-US" altLang="tr-TR" smtClean="0">
                <a:ea typeface="MS PGothic" pitchFamily="34" charset="-128"/>
              </a:rPr>
              <a:pPr>
                <a:defRPr/>
              </a:pPr>
              <a:t>7</a:t>
            </a:fld>
            <a:endParaRPr lang="en-US" altLang="tr-TR">
              <a:ea typeface="MS PGothic" pitchFamily="34" charset="-128"/>
            </a:endParaRP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313" y="1490754"/>
            <a:ext cx="8280400" cy="429876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419872" y="980728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  <a:cs typeface="Arial" panose="020B0604020202020204" pitchFamily="34" charset="0"/>
              </a:rPr>
              <a:t>İŞ AKIŞ ŞEMASI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147599342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endParaRPr lang="tr-TR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		ÖN </a:t>
            </a:r>
            <a:r>
              <a:rPr lang="tr-TR" sz="2000" b="1" dirty="0">
                <a:solidFill>
                  <a:srgbClr val="FF0000"/>
                </a:solidFill>
                <a:cs typeface="Arial" panose="020B0604020202020204" pitchFamily="34" charset="0"/>
              </a:rPr>
              <a:t>İNCELEME SÜRECİ KRİTERLERİ </a:t>
            </a:r>
            <a:endParaRPr lang="tr-TR" sz="12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r>
              <a:rPr lang="tr-TR" sz="2000" dirty="0" smtClean="0"/>
              <a:t>Başvuru </a:t>
            </a:r>
            <a:r>
              <a:rPr lang="tr-TR" sz="2000" dirty="0"/>
              <a:t>Belgeleri eksiksiz olarak hazırlanmış mı?</a:t>
            </a:r>
          </a:p>
          <a:p>
            <a:pPr marL="0" indent="0">
              <a:spcBef>
                <a:spcPts val="0"/>
              </a:spcBef>
              <a:buNone/>
            </a:pPr>
            <a:endParaRPr lang="tr-TR" sz="2000" dirty="0"/>
          </a:p>
          <a:p>
            <a:pPr>
              <a:spcBef>
                <a:spcPts val="0"/>
              </a:spcBef>
            </a:pPr>
            <a:r>
              <a:rPr lang="tr-TR" sz="2000" dirty="0"/>
              <a:t>Proje, uluslararası kabul gören bir firmaya tedarikçi olmaya mı yöneliktir? (Forbes , </a:t>
            </a:r>
            <a:r>
              <a:rPr lang="tr-TR" sz="2000" dirty="0" err="1"/>
              <a:t>Fortune</a:t>
            </a:r>
            <a:r>
              <a:rPr lang="tr-TR" sz="2000" dirty="0"/>
              <a:t> listelerinde var mı?, Uluslararası faaliyet gösteriyor mu? Gerekli görülen durumlarda müşavirlik görüşü)</a:t>
            </a:r>
          </a:p>
          <a:p>
            <a:pPr marL="0" indent="0">
              <a:spcBef>
                <a:spcPts val="0"/>
              </a:spcBef>
              <a:buNone/>
            </a:pPr>
            <a:endParaRPr lang="tr-TR" sz="2000" dirty="0"/>
          </a:p>
          <a:p>
            <a:pPr algn="just">
              <a:spcBef>
                <a:spcPts val="0"/>
              </a:spcBef>
            </a:pPr>
            <a:r>
              <a:rPr lang="tr-TR" sz="2000" dirty="0"/>
              <a:t>Projenin amacı nedir? (yeni ürün/mevcut tedarikçi; mevcut ürün/yeni tedarikçi; yeni ürün/yeni tedarikçi;)</a:t>
            </a:r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r>
              <a:rPr lang="tr-TR" sz="2000" dirty="0"/>
              <a:t>Projenin hedefleri ve süresi nedir? Sorumluları kimlerdir?</a:t>
            </a:r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r>
              <a:rPr lang="tr-TR" sz="2000" dirty="0"/>
              <a:t>Belirlenen hedefler doğrultusunda hangi faaliyetler gerçekleştirilecektir? (makine alımı, yazılım, sertifika, ofis depo vb.)</a:t>
            </a:r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r>
              <a:rPr lang="tr-TR" sz="2000" dirty="0"/>
              <a:t>Firmanın proje uygulama kapasitesi var mıdır?</a:t>
            </a:r>
          </a:p>
          <a:p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KÜRESEL TEDARİK ZİNCİRİNE GİRİŞ DESTEĞİ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BEEBBA-B202-45B4-B331-BF8DCA07AA6A}" type="slidenum">
              <a:rPr lang="en-US" altLang="tr-TR" smtClean="0">
                <a:ea typeface="MS PGothic" pitchFamily="34" charset="-128"/>
              </a:rPr>
              <a:pPr>
                <a:defRPr/>
              </a:pPr>
              <a:t>8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906739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9" y="5832662"/>
            <a:ext cx="914270" cy="927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86" y="5834624"/>
            <a:ext cx="933450" cy="95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26101"/>
            <a:ext cx="933450" cy="90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826101"/>
            <a:ext cx="1010171" cy="99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855039"/>
            <a:ext cx="875909" cy="88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32" y="5877272"/>
            <a:ext cx="939844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70262"/>
            <a:ext cx="92705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832662"/>
            <a:ext cx="927057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54" y="332656"/>
            <a:ext cx="2009073" cy="200907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737" y="332656"/>
            <a:ext cx="2444733" cy="1833291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563127" y="80828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T.C. Ekonomi Bakanlığı </a:t>
            </a:r>
          </a:p>
          <a:p>
            <a:pPr algn="ctr"/>
            <a:r>
              <a:rPr lang="tr-TR" sz="2400" b="1" dirty="0">
                <a:solidFill>
                  <a:srgbClr val="C00000"/>
                </a:solidFill>
              </a:rPr>
              <a:t>İhracat Genel </a:t>
            </a:r>
            <a:r>
              <a:rPr lang="tr-TR" sz="2400" b="1" dirty="0" smtClean="0">
                <a:solidFill>
                  <a:srgbClr val="C00000"/>
                </a:solidFill>
              </a:rPr>
              <a:t>Müdürlüğü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706568" y="1936539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Genel Müdür Yardımcısı Mehmet Ali KILIÇKAYA </a:t>
            </a:r>
          </a:p>
          <a:p>
            <a:pPr algn="ctr"/>
            <a:r>
              <a:rPr lang="tr-TR" sz="2400" b="1" dirty="0" smtClean="0"/>
              <a:t>0312 </a:t>
            </a:r>
            <a:r>
              <a:rPr lang="tr-TR" sz="2400" b="1" dirty="0" smtClean="0"/>
              <a:t>204 88 03</a:t>
            </a:r>
            <a:endParaRPr lang="tr-TR" sz="2400" b="1" dirty="0" smtClean="0"/>
          </a:p>
          <a:p>
            <a:pPr algn="ctr"/>
            <a:r>
              <a:rPr lang="tr-TR" sz="2400" b="1" dirty="0" smtClean="0"/>
              <a:t>Daire Başkanı Mustafa Ali YURDUPAK   </a:t>
            </a:r>
          </a:p>
          <a:p>
            <a:pPr algn="ctr"/>
            <a:r>
              <a:rPr lang="tr-TR" sz="2400" b="1" smtClean="0"/>
              <a:t>0312 </a:t>
            </a:r>
            <a:r>
              <a:rPr lang="tr-TR" sz="2400" b="1" smtClean="0"/>
              <a:t>204 88 03</a:t>
            </a:r>
            <a:endParaRPr lang="tr-TR" sz="2400" b="1" dirty="0" smtClean="0"/>
          </a:p>
          <a:p>
            <a:pPr algn="ctr"/>
            <a:r>
              <a:rPr lang="tr-TR" sz="2400" b="1" dirty="0" smtClean="0"/>
              <a:t>Dış Ticaret Uzmanı  Ayşe Banu ÖNCAN </a:t>
            </a:r>
          </a:p>
          <a:p>
            <a:pPr algn="ctr"/>
            <a:r>
              <a:rPr lang="tr-TR" sz="2400" b="1" dirty="0" smtClean="0"/>
              <a:t> 0312 204 87 97</a:t>
            </a:r>
          </a:p>
          <a:p>
            <a:pPr algn="ctr"/>
            <a:r>
              <a:rPr lang="tr-TR" sz="2400" b="1" dirty="0" smtClean="0"/>
              <a:t>İhracatı Geliştirme Uzmanı Ümit ATEŞAĞAOĞLU  </a:t>
            </a:r>
          </a:p>
          <a:p>
            <a:pPr algn="ctr"/>
            <a:r>
              <a:rPr lang="tr-TR" sz="2400" b="1" dirty="0" smtClean="0"/>
              <a:t>0312 204 88 55</a:t>
            </a:r>
          </a:p>
          <a:p>
            <a:pPr algn="ctr"/>
            <a:r>
              <a:rPr lang="tr-TR" sz="2400" b="1" dirty="0" smtClean="0"/>
              <a:t>Dış Ticaret Uzman Yardımcısı Merve KAHYA  </a:t>
            </a:r>
          </a:p>
          <a:p>
            <a:pPr algn="ctr"/>
            <a:r>
              <a:rPr lang="tr-TR" sz="2400" b="1" dirty="0" smtClean="0"/>
              <a:t>0312 204 88 58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022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9_Tema1EAD">
  <a:themeElements>
    <a:clrScheme name="Mustafa">
      <a:dk1>
        <a:srgbClr val="494949"/>
      </a:dk1>
      <a:lt1>
        <a:sysClr val="window" lastClr="FFFFFF"/>
      </a:lt1>
      <a:dk2>
        <a:srgbClr val="6D6D6D"/>
      </a:dk2>
      <a:lt2>
        <a:srgbClr val="E7DEC9"/>
      </a:lt2>
      <a:accent1>
        <a:srgbClr val="4D968B"/>
      </a:accent1>
      <a:accent2>
        <a:srgbClr val="FED46B"/>
      </a:accent2>
      <a:accent3>
        <a:srgbClr val="C00000"/>
      </a:accent3>
      <a:accent4>
        <a:srgbClr val="B9D679"/>
      </a:accent4>
      <a:accent5>
        <a:srgbClr val="964305"/>
      </a:accent5>
      <a:accent6>
        <a:srgbClr val="8898C3"/>
      </a:accent6>
      <a:hlink>
        <a:srgbClr val="66A53B"/>
      </a:hlink>
      <a:folHlink>
        <a:srgbClr val="7F670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1_Tema1EAD">
  <a:themeElements>
    <a:clrScheme name="Mustafa">
      <a:dk1>
        <a:srgbClr val="494949"/>
      </a:dk1>
      <a:lt1>
        <a:sysClr val="window" lastClr="FFFFFF"/>
      </a:lt1>
      <a:dk2>
        <a:srgbClr val="6D6D6D"/>
      </a:dk2>
      <a:lt2>
        <a:srgbClr val="E7DEC9"/>
      </a:lt2>
      <a:accent1>
        <a:srgbClr val="4D968B"/>
      </a:accent1>
      <a:accent2>
        <a:srgbClr val="FED46B"/>
      </a:accent2>
      <a:accent3>
        <a:srgbClr val="C00000"/>
      </a:accent3>
      <a:accent4>
        <a:srgbClr val="B9D679"/>
      </a:accent4>
      <a:accent5>
        <a:srgbClr val="964305"/>
      </a:accent5>
      <a:accent6>
        <a:srgbClr val="8898C3"/>
      </a:accent6>
      <a:hlink>
        <a:srgbClr val="66A53B"/>
      </a:hlink>
      <a:folHlink>
        <a:srgbClr val="7F670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Theme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9189</TotalTime>
  <Words>403</Words>
  <Application>Microsoft Office PowerPoint</Application>
  <PresentationFormat>Ekran Gösterisi (4:3)</PresentationFormat>
  <Paragraphs>106</Paragraphs>
  <Slides>9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5</vt:i4>
      </vt:variant>
      <vt:variant>
        <vt:lpstr>Slayt Başlıkları</vt:lpstr>
      </vt:variant>
      <vt:variant>
        <vt:i4>9</vt:i4>
      </vt:variant>
    </vt:vector>
  </HeadingPairs>
  <TitlesOfParts>
    <vt:vector size="21" baseType="lpstr">
      <vt:lpstr>ＭＳ Ｐゴシック</vt:lpstr>
      <vt:lpstr>ＭＳ Ｐゴシック</vt:lpstr>
      <vt:lpstr>Arial</vt:lpstr>
      <vt:lpstr>Arial Narrow</vt:lpstr>
      <vt:lpstr>Calibri</vt:lpstr>
      <vt:lpstr>Times New Roman</vt:lpstr>
      <vt:lpstr>Wingdings</vt:lpstr>
      <vt:lpstr>Default Design</vt:lpstr>
      <vt:lpstr>9_Tema1EAD</vt:lpstr>
      <vt:lpstr>11_Tema1EAD</vt:lpstr>
      <vt:lpstr>Theme1</vt:lpstr>
      <vt:lpstr>3_Theme1</vt:lpstr>
      <vt:lpstr>PowerPoint Sunusu</vt:lpstr>
      <vt:lpstr>MAL İHRACATINA YÖNELİK DESTEKLER</vt:lpstr>
      <vt:lpstr>KÜRESEL TEDARİK ZİNCİRİNE GİRİŞ DESTEĞİ</vt:lpstr>
      <vt:lpstr>KÜRESEL TEDARİK ZİNCİRİNE GİRİŞ DESTEĞİ</vt:lpstr>
      <vt:lpstr>KÜRESEL TEDARİK ZİNCİRİNE GİRİŞ DESTEĞİ</vt:lpstr>
      <vt:lpstr>KÜRESEL TEDARİK ZİNCİRİNE GİRİŞ DESTEĞİ</vt:lpstr>
      <vt:lpstr>KÜRESEL TEDARİK ZİNCİRİNE GİRİŞ DESTEĞİ</vt:lpstr>
      <vt:lpstr>KÜRESEL TEDARİK ZİNCİRİNE GİRİŞ DESTEĞİ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İkili Ticari İlişkiler</dc:title>
  <dc:creator>Mehmet Ahmet DEMİR</dc:creator>
  <cp:lastModifiedBy>Meryem Merve YILDIZ</cp:lastModifiedBy>
  <cp:revision>1066</cp:revision>
  <cp:lastPrinted>2017-10-03T07:08:55Z</cp:lastPrinted>
  <dcterms:created xsi:type="dcterms:W3CDTF">2016-02-01T09:13:24Z</dcterms:created>
  <dcterms:modified xsi:type="dcterms:W3CDTF">2017-10-03T09:26:32Z</dcterms:modified>
</cp:coreProperties>
</file>