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9" r:id="rId3"/>
    <p:sldId id="257" r:id="rId4"/>
    <p:sldId id="258" r:id="rId5"/>
    <p:sldId id="281" r:id="rId6"/>
    <p:sldId id="280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63" autoAdjust="0"/>
  </p:normalViewPr>
  <p:slideViewPr>
    <p:cSldViewPr>
      <p:cViewPr varScale="1">
        <p:scale>
          <a:sx n="90" d="100"/>
          <a:sy n="90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0.80500000000000005</c:v>
                </c:pt>
                <c:pt idx="1">
                  <c:v>0.16900000000000001</c:v>
                </c:pt>
                <c:pt idx="2">
                  <c:v>2.5999999999999999E-2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1.9163948839801461E-2"/>
          <c:w val="0.66596547752004542"/>
          <c:h val="0.86936046733879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6498</c:v>
                </c:pt>
              </c:numCache>
            </c:numRef>
          </c:val>
        </c:ser>
        <c:ser>
          <c:idx val="1"/>
          <c:order val="1"/>
          <c:tx>
            <c:strRef>
              <c:f>Sayfa1!$D$1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1194</c:v>
                </c:pt>
              </c:numCache>
            </c:numRef>
          </c:val>
        </c:ser>
        <c:ser>
          <c:idx val="2"/>
          <c:order val="2"/>
          <c:tx>
            <c:strRef>
              <c:f>Sayfa1!$C$1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1175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61E-2"/>
                  <c:y val="1.3738809610479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874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Ürünleri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302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2E-2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283328"/>
        <c:axId val="114215744"/>
      </c:barChart>
      <c:catAx>
        <c:axId val="37283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4215744"/>
        <c:crosses val="autoZero"/>
        <c:auto val="1"/>
        <c:lblAlgn val="ctr"/>
        <c:lblOffset val="100"/>
        <c:noMultiLvlLbl val="0"/>
      </c:catAx>
      <c:valAx>
        <c:axId val="11421574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372833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989536516144667"/>
          <c:y val="0.10036222490972653"/>
          <c:w val="0.3429533082182788"/>
          <c:h val="0.6034533073269783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3/1/2015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01.03.2015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hyperlink" Target="http://www.timtv.com.tr/" TargetMode="External"/><Relationship Id="rId4" Type="http://schemas.openxmlformats.org/officeDocument/2006/relationships/hyperlink" Target="http://www.tim.org.t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5" y="1400577"/>
            <a:ext cx="69127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Şubat Ayı İhracat Verileri</a:t>
            </a:r>
            <a:r>
              <a:rPr lang="tr-T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Erzurum - 1 Mart 2015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2566604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AVRUPA BİRLİĞİ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5.403.039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4.798.555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11,2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ORTA DOĞU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2.383.866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2.206.039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7,5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BAĞIMSIZ DEVLETLER TOPLULUĞU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1.318.746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953.950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27,7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AFRİKA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1.258.250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902.327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28,3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KUZEY AMERİKA SERBEST TİCARET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525.959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600.101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14,1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12.060.255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10.494.923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YAPAN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766536"/>
              </p:ext>
            </p:extLst>
          </p:nvPr>
        </p:nvGraphicFramePr>
        <p:xfrm>
          <a:off x="1695251" y="1400704"/>
          <a:ext cx="5665603" cy="4561468"/>
        </p:xfrm>
        <a:graphic>
          <a:graphicData uri="http://schemas.openxmlformats.org/drawingml/2006/table">
            <a:tbl>
              <a:tblPr/>
              <a:tblGrid>
                <a:gridCol w="360040"/>
                <a:gridCol w="2081401"/>
                <a:gridCol w="1188770"/>
                <a:gridCol w="1177530"/>
                <a:gridCol w="857862"/>
              </a:tblGrid>
              <a:tr h="35874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5.330.529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4.643.199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12,9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BURSA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1.073.943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969.582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KOCAELİ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997.492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907.601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9,0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İZMİR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736.644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639.194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13,2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ANKARA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615.170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506.648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17,6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GAZİANTEP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528.659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477.865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9,6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MANİSA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292.062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285.027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2,4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DENİZLİ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240.117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214.566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10,6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SAKARYA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235.835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142.740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39,5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KAYSERİ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149.507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131.464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12,1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ERZURUM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2.684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1.697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-36,8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12.060.255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10.494.923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3.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Bursa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 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-%18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  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4796727" y="3191936"/>
            <a:ext cx="1008112" cy="31473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Kayseri</a:t>
            </a:r>
          </a:p>
          <a:p>
            <a:pPr algn="ctr"/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-%12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2647647" y="2708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Sakarya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-%40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8" name="13 Akış Çizelgesi: Öteki İşlem"/>
          <p:cNvSpPr/>
          <p:nvPr/>
        </p:nvSpPr>
        <p:spPr>
          <a:xfrm>
            <a:off x="5130944" y="3567291"/>
            <a:ext cx="953223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6. Erzurum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-%37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Mart 2015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Erzurum ||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TİM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Şubat Ayı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Verileri</a:t>
            </a:r>
          </a:p>
          <a:p>
            <a:pPr algn="r"/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Toplantısı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793" y="764704"/>
            <a:ext cx="9144793" cy="1859557"/>
          </a:xfrm>
          <a:prstGeom prst="rect">
            <a:avLst/>
          </a:prstGeom>
        </p:spPr>
      </p:pic>
      <p:sp>
        <p:nvSpPr>
          <p:cNvPr id="11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4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5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4" descr="C:\Users\kubraulutas\Desktop\untitl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54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TÜRKİYE İHRACAT MARATONUMUZ DEVAM EDİYOR..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BUGÜNE KADAR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FARKLI İLİMİZDE* ve 15 FARKLI İLÇEMİZDE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BASIN TOPLANTISI DÜZENLEDİK</a:t>
            </a:r>
          </a:p>
        </p:txBody>
      </p:sp>
      <p:pic>
        <p:nvPicPr>
          <p:cNvPr id="4" name="Picture 2" descr="http://www.adiyamanli.org/images/turkiyearkeolog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87810"/>
            <a:ext cx="7620000" cy="3181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ikdörtgen 1"/>
          <p:cNvSpPr/>
          <p:nvPr/>
        </p:nvSpPr>
        <p:spPr>
          <a:xfrm>
            <a:off x="1979712" y="5014917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2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İhracat Basın Açıklaması için Talepte Bulunan İl ve İlçeler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Giresun, Kayseri, Adana, Akçakoca-Düzce, 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Yozgat, Konya, Ankara, Aydın, Burdur </a:t>
            </a:r>
            <a:endParaRPr lang="en-US" sz="1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27184" y="6145559"/>
            <a:ext cx="58296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Not: Bazı illerimizde birden fazla sayıda basın toplantısı gerçekleştirilmiştir.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078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ŞUBAT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013453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339965"/>
                <a:gridCol w="1188770"/>
                <a:gridCol w="883159"/>
                <a:gridCol w="954151"/>
              </a:tblGrid>
              <a:tr h="36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ŞUBAT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1.795.434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1.664.628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1.265.751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1.194.201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185.582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167.554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344.101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302.873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9.937.765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8.548.290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81,5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1.037.586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874.374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-15,7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1.444.414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1.175.736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-18,6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7.455.765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6.498.180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61,9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327.056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282.004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12.060.255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10.494.923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ŞUBAT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966980390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2331098095"/>
              </p:ext>
            </p:extLst>
          </p:nvPr>
        </p:nvGraphicFramePr>
        <p:xfrm>
          <a:off x="4716016" y="1400582"/>
          <a:ext cx="3960440" cy="4620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12852"/>
              </p:ext>
            </p:extLst>
          </p:nvPr>
        </p:nvGraphicFramePr>
        <p:xfrm>
          <a:off x="312554" y="1236616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OCAK – ŞUBAT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3.722.483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3.487.515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2.621.854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2.527.405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395.152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340.211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705.476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619.900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19.586.978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17.231.249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75,5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2.107.613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1.780.960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-15,5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2.838.585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2.370.542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-16,5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14.640.780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13.079.746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57,3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727.527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559.139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-23,1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24.036.988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21.277.903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93,2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423.323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1.547.800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265,6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24.460.311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22.825.703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216219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Ocak-Şubat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8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680220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SON 12 AYLIK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21.750.292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22.250.169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15.146.250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15.596.790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2.063.362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2.220.292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4.540.680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4.433.086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120.152.508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121.714.334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78,5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12.729.092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12.767.431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17.524.309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17.315.035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89.899.106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91.631.868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4.969.149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4.477.227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146.871.949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148.441.730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95,8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5.523.788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6.572.316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19,0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152.395.737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155.014.046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179442"/>
              </p:ext>
            </p:extLst>
          </p:nvPr>
        </p:nvGraphicFramePr>
        <p:xfrm>
          <a:off x="827584" y="2062364"/>
          <a:ext cx="7547280" cy="2734789"/>
        </p:xfrm>
        <a:graphic>
          <a:graphicData uri="http://schemas.openxmlformats.org/drawingml/2006/table">
            <a:tbl>
              <a:tblPr/>
              <a:tblGrid>
                <a:gridCol w="657543"/>
                <a:gridCol w="2794953"/>
                <a:gridCol w="1327150"/>
                <a:gridCol w="1327150"/>
                <a:gridCol w="726807"/>
                <a:gridCol w="713677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1.832.640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1.705.352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1.485.368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1.267.909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1.444.414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1.175.736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1.189.081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943.833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 Mak.ve 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Hiz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921.008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833.312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9,5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12.060.255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10.494.923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0956542"/>
              </p:ext>
            </p:extLst>
          </p:nvPr>
        </p:nvGraphicFramePr>
        <p:xfrm>
          <a:off x="1619672" y="1457399"/>
          <a:ext cx="5832648" cy="4419873"/>
        </p:xfrm>
        <a:graphic>
          <a:graphicData uri="http://schemas.openxmlformats.org/drawingml/2006/table">
            <a:tbl>
              <a:tblPr/>
              <a:tblGrid>
                <a:gridCol w="504055"/>
                <a:gridCol w="1884856"/>
                <a:gridCol w="1280440"/>
                <a:gridCol w="1267034"/>
                <a:gridCol w="89626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1.152.174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1.015.758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11,8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707.894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743.744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5,1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1.002.504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734.815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26,7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A.B.D.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447.813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521.581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16,5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604.805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509.770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15,7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526.688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459.602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12,7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347.081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396.310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14,2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 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487.532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297.572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39,0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S.ARABİSTAN 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246.655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289.119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17,2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 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230.757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276.596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lang="tr-T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19,9</a:t>
                      </a:r>
                      <a:endParaRPr lang="tr-TR" sz="16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12.060.255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10.494.923</a:t>
                      </a: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-%12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ABD </a:t>
            </a:r>
          </a:p>
          <a:p>
            <a:pPr algn="ctr"/>
            <a:r>
              <a:rPr lang="tr-TR" sz="1050" b="1" dirty="0" smtClean="0"/>
              <a:t>%17</a:t>
            </a:r>
            <a:endParaRPr lang="tr-TR" sz="1050" b="1" dirty="0"/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220072" y="304596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10.İran </a:t>
            </a:r>
          </a:p>
          <a:p>
            <a:pPr algn="ctr"/>
            <a:r>
              <a:rPr lang="tr-TR" sz="1050" b="1" dirty="0" smtClean="0"/>
              <a:t>%20</a:t>
            </a:r>
            <a:endParaRPr lang="tr-TR" sz="1050" b="1" dirty="0"/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19872" y="2685928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İspanya    </a:t>
            </a:r>
            <a:r>
              <a:rPr lang="tr-TR" sz="1050" b="1" dirty="0" smtClean="0">
                <a:solidFill>
                  <a:schemeClr val="tx1"/>
                </a:solidFill>
              </a:rPr>
              <a:t>%14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343239" y="3309348"/>
            <a:ext cx="1080120" cy="4796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9. </a:t>
            </a:r>
            <a:r>
              <a:rPr lang="tr-TR" sz="1050" b="1" dirty="0" err="1" smtClean="0"/>
              <a:t>S.Arabistan</a:t>
            </a:r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chemeClr val="tx1"/>
                </a:solidFill>
              </a:rPr>
              <a:t>%17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İtalya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-%16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İngiltere </a:t>
            </a:r>
            <a:r>
              <a:rPr lang="tr-TR" sz="1050" b="1" dirty="0" smtClean="0">
                <a:solidFill>
                  <a:schemeClr val="tx1"/>
                </a:solidFill>
              </a:rPr>
              <a:t>%5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722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-%13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1580</TotalTime>
  <Words>1082</Words>
  <Application>Microsoft Office PowerPoint</Application>
  <PresentationFormat>On-screen Show (4:3)</PresentationFormat>
  <Paragraphs>505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PPT_TIM_SABLON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765</cp:revision>
  <cp:lastPrinted>2014-12-30T14:52:14Z</cp:lastPrinted>
  <dcterms:created xsi:type="dcterms:W3CDTF">2013-06-18T07:12:31Z</dcterms:created>
  <dcterms:modified xsi:type="dcterms:W3CDTF">2015-03-01T07:31:18Z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