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9" r:id="rId3"/>
    <p:sldId id="257" r:id="rId4"/>
    <p:sldId id="258" r:id="rId5"/>
    <p:sldId id="281" r:id="rId6"/>
    <p:sldId id="280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563" autoAdjust="0"/>
  </p:normalViewPr>
  <p:slideViewPr>
    <p:cSldViewPr>
      <p:cViewPr varScale="1">
        <p:scale>
          <a:sx n="90" d="100"/>
          <a:sy n="90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Ana </a:t>
            </a:r>
            <a:r>
              <a:rPr lang="en-US" sz="1600" dirty="0" err="1" smtClean="0"/>
              <a:t>Üretim</a:t>
            </a:r>
            <a:r>
              <a:rPr lang="en-US" sz="1600" dirty="0" smtClean="0"/>
              <a:t> </a:t>
            </a:r>
            <a:r>
              <a:rPr lang="en-US" sz="1600" dirty="0" err="1" smtClean="0"/>
              <a:t>Gruplarının</a:t>
            </a:r>
            <a:r>
              <a:rPr lang="tr-TR" sz="1600" baseline="0" dirty="0" smtClean="0"/>
              <a:t> </a:t>
            </a:r>
          </a:p>
          <a:p>
            <a:pPr>
              <a:defRPr sz="1600"/>
            </a:pPr>
            <a:r>
              <a:rPr lang="en-US" sz="1600" dirty="0" err="1" smtClean="0"/>
              <a:t>İhracattan</a:t>
            </a:r>
            <a:r>
              <a:rPr lang="en-US" sz="1600" dirty="0" smtClean="0"/>
              <a:t> </a:t>
            </a:r>
            <a:r>
              <a:rPr lang="en-US" sz="1600" dirty="0" err="1" smtClean="0"/>
              <a:t>Aldığı</a:t>
            </a:r>
            <a:r>
              <a:rPr lang="en-US" sz="1600" dirty="0" smtClean="0"/>
              <a:t> </a:t>
            </a:r>
            <a:r>
              <a:rPr lang="en-US" sz="1600" smtClean="0"/>
              <a:t>Pay</a:t>
            </a:r>
            <a:r>
              <a:rPr lang="tr-TR" sz="1600" smtClean="0"/>
              <a:t> %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066262184860119E-2"/>
          <c:y val="0.19936269707406262"/>
          <c:w val="0.74517620470153523"/>
          <c:h val="0.73162754643423455"/>
        </c:manualLayout>
      </c:layout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Ana Üretim Gruplarınını İhracattan Aldığı Pay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Sayfa1!$A$2:$A$4</c:f>
              <c:strCache>
                <c:ptCount val="3"/>
                <c:pt idx="0">
                  <c:v>Sanayi</c:v>
                </c:pt>
                <c:pt idx="1">
                  <c:v>Tarım</c:v>
                </c:pt>
                <c:pt idx="2">
                  <c:v>Madencilik</c:v>
                </c:pt>
              </c:strCache>
            </c:strRef>
          </c:cat>
          <c:val>
            <c:numRef>
              <c:f>Sayfa1!$B$2:$B$4</c:f>
              <c:numCache>
                <c:formatCode>0.0%</c:formatCode>
                <c:ptCount val="3"/>
                <c:pt idx="0">
                  <c:v>0.80500000000000005</c:v>
                </c:pt>
                <c:pt idx="1">
                  <c:v>0.16900000000000001</c:v>
                </c:pt>
                <c:pt idx="2">
                  <c:v>2.5999999999999999E-2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684945499882892"/>
          <c:y val="0.1795520194725839"/>
          <c:w val="0.23702176095660152"/>
          <c:h val="0.2357275959236851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66788095669752E-2"/>
          <c:y val="1.9163948839801461E-2"/>
          <c:w val="0.66596547752004542"/>
          <c:h val="0.869360467338798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Sanayi Mamulleri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6498</c:v>
                </c:pt>
              </c:numCache>
            </c:numRef>
          </c:val>
        </c:ser>
        <c:ser>
          <c:idx val="1"/>
          <c:order val="1"/>
          <c:tx>
            <c:strRef>
              <c:f>Sayfa1!$D$1</c:f>
              <c:strCache>
                <c:ptCount val="1"/>
                <c:pt idx="0">
                  <c:v>Bitkisel Ürünler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1194</c:v>
                </c:pt>
              </c:numCache>
            </c:numRef>
          </c:val>
        </c:ser>
        <c:ser>
          <c:idx val="2"/>
          <c:order val="2"/>
          <c:tx>
            <c:strRef>
              <c:f>Sayfa1!$C$1</c:f>
              <c:strCache>
                <c:ptCount val="1"/>
                <c:pt idx="0">
                  <c:v>Kimyevi Mamuller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1175</c:v>
                </c:pt>
              </c:numCache>
            </c:numRef>
          </c:val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Tarıma Dayalı İşlenmiş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496369090361E-2"/>
                  <c:y val="1.3738809610479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Sayfa1!$E$2</c:f>
              <c:numCache>
                <c:formatCode>General</c:formatCode>
                <c:ptCount val="1"/>
                <c:pt idx="0">
                  <c:v>874</c:v>
                </c:pt>
              </c:numCache>
            </c:numRef>
          </c:val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Ağaç ve Orman Ürünleri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496369090304E-2"/>
                  <c:y val="2.2357864275602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Sayfa1!$F$2</c:f>
              <c:numCache>
                <c:formatCode>General</c:formatCode>
                <c:ptCount val="1"/>
                <c:pt idx="0">
                  <c:v>302</c:v>
                </c:pt>
              </c:numCache>
            </c:numRef>
          </c:val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Hayvansal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826857621880502E-2"/>
                  <c:y val="0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Sayfa1!$G$2</c:f>
              <c:numCache>
                <c:formatCode>General</c:formatCode>
                <c:ptCount val="1"/>
                <c:pt idx="0">
                  <c:v>167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283328"/>
        <c:axId val="114215744"/>
      </c:barChart>
      <c:catAx>
        <c:axId val="37283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215744"/>
        <c:crosses val="autoZero"/>
        <c:auto val="1"/>
        <c:lblAlgn val="ctr"/>
        <c:lblOffset val="100"/>
        <c:noMultiLvlLbl val="0"/>
      </c:catAx>
      <c:valAx>
        <c:axId val="11421574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one"/>
        <c:crossAx val="372833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5989536516144667"/>
          <c:y val="0.10036222490972653"/>
          <c:w val="0.3429533082182788"/>
          <c:h val="0.60345330732697833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3C7E2-CBCD-4BB2-9C27-0FA8C70F0C60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412C8-AA48-4E66-801E-CB1A89563C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148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E9CE-271F-4E95-8C30-0938AD9362E5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300"/>
            <a:ext cx="5438140" cy="44689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CEB0A-A26C-47FE-91B7-04A21DB9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9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01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2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47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923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C6B6-E011-4CDE-9F9B-F8E551FC8DA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619270"/>
            <a:ext cx="2895600" cy="23011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3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8EFB0-FC1C-40E9-99F9-0E095B593A85}" type="datetime1">
              <a:rPr lang="tr-TR" smtClean="0"/>
              <a:t>01.03.2015</a:t>
            </a:fld>
            <a:endParaRPr lang="tr-TR"/>
          </a:p>
        </p:txBody>
      </p:sp>
      <p:sp>
        <p:nvSpPr>
          <p:cNvPr id="14" name="5 Slayt Numarası Yer Tutucusu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9DFD20-98DF-4CC9-B4C8-49935F09413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6"/>
          <p:cNvCxnSpPr/>
          <p:nvPr userDrawn="1"/>
        </p:nvCxnSpPr>
        <p:spPr>
          <a:xfrm>
            <a:off x="1662426" y="323851"/>
            <a:ext cx="7469849" cy="0"/>
          </a:xfrm>
          <a:prstGeom prst="line">
            <a:avLst/>
          </a:prstGeom>
          <a:ln w="107950" cmpd="thinThick">
            <a:gradFill>
              <a:gsLst>
                <a:gs pos="30000">
                  <a:schemeClr val="bg1">
                    <a:lumMod val="85000"/>
                  </a:schemeClr>
                </a:gs>
                <a:gs pos="59000">
                  <a:srgbClr val="382EB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sim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3" y="53851"/>
            <a:ext cx="1626923" cy="540000"/>
          </a:xfrm>
          <a:prstGeom prst="rect">
            <a:avLst/>
          </a:prstGeom>
        </p:spPr>
      </p:pic>
      <p:pic>
        <p:nvPicPr>
          <p:cNvPr id="17" name="Resim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782506"/>
            <a:ext cx="9144000" cy="110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9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4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4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6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8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6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6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5207-FC8F-4C1D-A343-563EFE07684B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9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hyperlink" Target="http://www.timtv.com.tr/" TargetMode="External"/><Relationship Id="rId4" Type="http://schemas.openxmlformats.org/officeDocument/2006/relationships/hyperlink" Target="http://www.tim.org.t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b="69128"/>
          <a:stretch/>
        </p:blipFill>
        <p:spPr>
          <a:xfrm>
            <a:off x="-397" y="2073499"/>
            <a:ext cx="9144793" cy="185955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07"/>
          <a:stretch/>
        </p:blipFill>
        <p:spPr>
          <a:xfrm>
            <a:off x="0" y="5313083"/>
            <a:ext cx="9144000" cy="15557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5" y="1400577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Şubat Ayı İhracat Verileri</a:t>
            </a:r>
            <a:r>
              <a:rPr lang="tr-T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Toplantısı</a:t>
            </a: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Erzurum - 1 Mart 2015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 t="13817" r="6500" b="16699"/>
          <a:stretch/>
        </p:blipFill>
        <p:spPr bwMode="auto">
          <a:xfrm>
            <a:off x="35496" y="4741680"/>
            <a:ext cx="3240000" cy="19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ŞUBAT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(‘000 $)</a:t>
            </a: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566604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AVRUPA BİRLİĞİ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5.403.039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4.798.555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11,2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ORTA DOĞU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2.383.866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2.206.039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7,5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BAĞIMSIZ DEVLETLER TOPLULUĞU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1.318.746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953.950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27,7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AFRİKA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1.258.250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902.327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28,3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KUZEY AMERİKA SERBEST TİCARET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525.959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600.101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14,1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12.060.255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10.494.923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ŞUBAT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ÇOK İHRACAT YAPAN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10 İL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766536"/>
              </p:ext>
            </p:extLst>
          </p:nvPr>
        </p:nvGraphicFramePr>
        <p:xfrm>
          <a:off x="1695251" y="1400704"/>
          <a:ext cx="5665603" cy="4561468"/>
        </p:xfrm>
        <a:graphic>
          <a:graphicData uri="http://schemas.openxmlformats.org/drawingml/2006/table">
            <a:tbl>
              <a:tblPr/>
              <a:tblGrid>
                <a:gridCol w="360040"/>
                <a:gridCol w="2081401"/>
                <a:gridCol w="1188770"/>
                <a:gridCol w="1177530"/>
                <a:gridCol w="857862"/>
              </a:tblGrid>
              <a:tr h="35874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5.330.529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4.643.199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12,9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BURSA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1.073.943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969.582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9,7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KOCAELİ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997.492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907.601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9,0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İZMİR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736.644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639.194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13,2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ANKARA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615.170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506.648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17,6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GAZİANTEP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528.659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477.865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9,6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MANİSA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292.062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285.027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2,4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DENİZLİ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240.117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214.566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10,6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SAKARYA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235.835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142.740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39,5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KAYSERİ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149.507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131.464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12,1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ERZURUM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2.684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1.697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-36,8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0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(TİM)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12.060.255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10.494.923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ŞUBAT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8 Resim" descr="turkiye_harit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53878"/>
            <a:ext cx="7344816" cy="4586867"/>
          </a:xfrm>
          <a:prstGeom prst="rect">
            <a:avLst/>
          </a:prstGeom>
        </p:spPr>
      </p:pic>
      <p:sp>
        <p:nvSpPr>
          <p:cNvPr id="8" name="11 Akış Çizelgesi: Öteki İşlem"/>
          <p:cNvSpPr/>
          <p:nvPr/>
        </p:nvSpPr>
        <p:spPr>
          <a:xfrm>
            <a:off x="2411760" y="222861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3. Kocaeli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-%9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9" name="12 Akış Çizelgesi: Öteki İşlem"/>
          <p:cNvSpPr/>
          <p:nvPr/>
        </p:nvSpPr>
        <p:spPr>
          <a:xfrm>
            <a:off x="1763688" y="298926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2. Bursa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 %10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0" name="15 Akış Çizelgesi: Öteki İşlem"/>
          <p:cNvSpPr/>
          <p:nvPr/>
        </p:nvSpPr>
        <p:spPr>
          <a:xfrm>
            <a:off x="1763688" y="251235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İstanbul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-%13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1" name="9 Akış Çizelgesi: Öteki İşlem"/>
          <p:cNvSpPr/>
          <p:nvPr/>
        </p:nvSpPr>
        <p:spPr>
          <a:xfrm>
            <a:off x="579706" y="365601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İzmir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-%13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059832" y="310119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5. Ankara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-%18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1493062" y="340142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7. Manisa    </a:t>
            </a:r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16 Akış Çizelgesi: Öteki İşlem"/>
          <p:cNvSpPr/>
          <p:nvPr/>
        </p:nvSpPr>
        <p:spPr>
          <a:xfrm>
            <a:off x="1979712" y="395251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8. Denizli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-%11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4796727" y="3191936"/>
            <a:ext cx="1008112" cy="31473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Kayseri</a:t>
            </a:r>
          </a:p>
          <a:p>
            <a:pPr algn="ctr"/>
            <a:r>
              <a:rPr lang="tr-TR" sz="1050" b="1" dirty="0" smtClean="0"/>
              <a:t> </a:t>
            </a:r>
            <a:r>
              <a:rPr lang="tr-TR" sz="1050" b="1" dirty="0" smtClean="0">
                <a:solidFill>
                  <a:srgbClr val="FF0000"/>
                </a:solidFill>
              </a:rPr>
              <a:t>-%12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2647647" y="2708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9</a:t>
            </a:r>
            <a:r>
              <a:rPr lang="tr-TR" sz="1050" b="1" dirty="0" smtClean="0"/>
              <a:t>. Sakarya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-%40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30945" y="436510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6. Gaziantep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8" name="13 Akış Çizelgesi: Öteki İşlem"/>
          <p:cNvSpPr/>
          <p:nvPr/>
        </p:nvSpPr>
        <p:spPr>
          <a:xfrm>
            <a:off x="5130944" y="3567291"/>
            <a:ext cx="953223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6</a:t>
            </a:r>
            <a:r>
              <a:rPr lang="tr-TR" sz="1050" b="1" dirty="0" smtClean="0"/>
              <a:t>6. Erzurum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-%37</a:t>
            </a:r>
            <a:endParaRPr lang="tr-TR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Mart 2015 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Erzurum || 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TİM 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Şubat Ayı 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Verileri</a:t>
            </a:r>
          </a:p>
          <a:p>
            <a:pPr algn="r"/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Toplantısı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Toplantısı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3"/>
          <a:srcRect b="69128"/>
          <a:stretch/>
        </p:blipFill>
        <p:spPr>
          <a:xfrm>
            <a:off x="-793" y="764704"/>
            <a:ext cx="9144793" cy="1859557"/>
          </a:xfrm>
          <a:prstGeom prst="rect">
            <a:avLst/>
          </a:prstGeom>
        </p:spPr>
      </p:pic>
      <p:sp>
        <p:nvSpPr>
          <p:cNvPr id="11" name="TextBox 3"/>
          <p:cNvSpPr txBox="1"/>
          <p:nvPr/>
        </p:nvSpPr>
        <p:spPr>
          <a:xfrm>
            <a:off x="1115616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Teşekkürler.</a:t>
            </a:r>
            <a:endParaRPr lang="en-US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Dikdörtgen 10"/>
          <p:cNvSpPr/>
          <p:nvPr/>
        </p:nvSpPr>
        <p:spPr>
          <a:xfrm>
            <a:off x="467544" y="3429000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tr-TR" sz="28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  <a:hlinkClick r:id="rId4"/>
            </a:endParaRPr>
          </a:p>
          <a:p>
            <a:pPr eaLnBrk="0" hangingPunct="0"/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4"/>
              </a:rPr>
              <a:t>www.tim.org.tr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| 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5"/>
              </a:rPr>
              <a:t>www.timtv.com.tr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endParaRPr lang="tr-TR" sz="2800" b="1" i="1" dirty="0" smtClean="0">
              <a:solidFill>
                <a:srgbClr val="000099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915816" y="4778499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twitter.com/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turkihracat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Dikdörtgen 3"/>
          <p:cNvSpPr/>
          <p:nvPr/>
        </p:nvSpPr>
        <p:spPr>
          <a:xfrm>
            <a:off x="2915816" y="541242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facebook.com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/IhracatcilarMeclisi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4" descr="C:\Users\kubraulutas\Desktop\untitle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46" y="4813218"/>
            <a:ext cx="460971" cy="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kubraulutas\Desktop\facebook_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2" y="5332347"/>
            <a:ext cx="576214" cy="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175846" y="3764235"/>
            <a:ext cx="2140570" cy="600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5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TÜRKİYE İHRACAT MARATONUMUZ DEVAM EDİYOR..</a:t>
            </a: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BUGÜNE KADAR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FARKLI İLİMİZDE* ve 15 FARKLI İLÇEMİZDE</a:t>
            </a: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TOPLAM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BASIN TOPLANTISI DÜZENLEDİK</a:t>
            </a:r>
          </a:p>
        </p:txBody>
      </p:sp>
      <p:pic>
        <p:nvPicPr>
          <p:cNvPr id="4" name="Picture 2" descr="http://www.adiyamanli.org/images/turkiyearkeolog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87810"/>
            <a:ext cx="7620000" cy="31813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ikdörtgen 1"/>
          <p:cNvSpPr/>
          <p:nvPr/>
        </p:nvSpPr>
        <p:spPr>
          <a:xfrm>
            <a:off x="1979712" y="5014917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İhracat Basın Açıklaması için Talepte Bulunan İl ve İlçeler</a:t>
            </a:r>
          </a:p>
          <a:p>
            <a:pPr algn="ctr"/>
            <a:r>
              <a:rPr lang="tr-TR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Giresun, Kayseri, Adana, Akçakoca-Düzce, </a:t>
            </a:r>
          </a:p>
          <a:p>
            <a:pPr algn="ctr"/>
            <a:r>
              <a:rPr lang="tr-TR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Yozgat, Konya, Ankara, Aydın, Burdur </a:t>
            </a:r>
            <a:endParaRPr lang="en-US" sz="1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27184" y="6145559"/>
            <a:ext cx="58296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Not: Bazı illerimizde birden fazla sayıda basın toplantısı gerçekleştirilmiştir.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078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ŞUBAT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(’000 $)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013453"/>
              </p:ext>
            </p:extLst>
          </p:nvPr>
        </p:nvGraphicFramePr>
        <p:xfrm>
          <a:off x="473766" y="1606363"/>
          <a:ext cx="8171160" cy="40301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05115"/>
                <a:gridCol w="1339965"/>
                <a:gridCol w="1188770"/>
                <a:gridCol w="883159"/>
                <a:gridCol w="954151"/>
              </a:tblGrid>
              <a:tr h="3632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ŞUBAT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1.795.434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1.664.628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-7,3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1.265.751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1.194.201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-5,7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9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185.582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167.554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-9,7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344.101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302.873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9.937.765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8.548.290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-14,0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1.037.586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874.374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-15,7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1.444.414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1.175.736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-18,6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7.455.765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6.498.180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61,9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327.056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282.004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-13,8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12.060.255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10.494.923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7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ŞUBAT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SEKTÖRLERİN KIRILIMLARI 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7 Grafik"/>
          <p:cNvGraphicFramePr/>
          <p:nvPr>
            <p:extLst>
              <p:ext uri="{D42A27DB-BD31-4B8C-83A1-F6EECF244321}">
                <p14:modId xmlns:p14="http://schemas.microsoft.com/office/powerpoint/2010/main" val="966980390"/>
              </p:ext>
            </p:extLst>
          </p:nvPr>
        </p:nvGraphicFramePr>
        <p:xfrm>
          <a:off x="611560" y="1628800"/>
          <a:ext cx="38884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8 Grafik"/>
          <p:cNvGraphicFramePr/>
          <p:nvPr>
            <p:extLst>
              <p:ext uri="{D42A27DB-BD31-4B8C-83A1-F6EECF244321}">
                <p14:modId xmlns:p14="http://schemas.microsoft.com/office/powerpoint/2010/main" val="2331098095"/>
              </p:ext>
            </p:extLst>
          </p:nvPr>
        </p:nvGraphicFramePr>
        <p:xfrm>
          <a:off x="4716016" y="1400582"/>
          <a:ext cx="3960440" cy="4620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81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ŞUBAT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DÖNEMİ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12852"/>
              </p:ext>
            </p:extLst>
          </p:nvPr>
        </p:nvGraphicFramePr>
        <p:xfrm>
          <a:off x="312554" y="1236616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OCAK – ŞUBAT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2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3.722.483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3.487.515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2.621.854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2.527.405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-3,6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395.152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340.211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-13,9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705.476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619.900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19.586.978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17.231.249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75,5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2.107.613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1.780.960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-15,5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2.838.585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2.370.542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-16,5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14.640.780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13.079.746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-10,7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57,3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727.527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559.139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-23,1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24.036.988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21.277.903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-11,5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93,2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423.323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1.547.800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265,6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24.460.311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22.825.703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216219"/>
              </p:ext>
            </p:extLst>
          </p:nvPr>
        </p:nvGraphicFramePr>
        <p:xfrm>
          <a:off x="107504" y="6165304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Ü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Ocak-Şubat ayları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88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12 AYLIK DÖNEMDE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680220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SON 12 AYLIK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2013/2014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2014/2015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21.750.292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22.250.169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15.146.250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15.596.790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2.063.362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2.220.292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4.540.680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4.433.086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120.152.508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121.714.334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12.729.092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12.767.431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17.524.309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17.315.035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89.899.106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91.631.868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4.969.149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4.477.227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146.871.949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148.441.730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95,8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5.523.788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6.572.316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19,0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152.395.737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155.014.046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8988"/>
              </p:ext>
            </p:extLst>
          </p:nvPr>
        </p:nvGraphicFramePr>
        <p:xfrm>
          <a:off x="107504" y="6165304"/>
          <a:ext cx="6768752" cy="576064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 12 aylık dönemde 11 ay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için T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UİK,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son ay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ŞUBAT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YAPAN İLK 5 SEKTÖR (‘000 $)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179442"/>
              </p:ext>
            </p:extLst>
          </p:nvPr>
        </p:nvGraphicFramePr>
        <p:xfrm>
          <a:off x="827584" y="2062364"/>
          <a:ext cx="7547280" cy="2734789"/>
        </p:xfrm>
        <a:graphic>
          <a:graphicData uri="http://schemas.openxmlformats.org/drawingml/2006/table">
            <a:tbl>
              <a:tblPr/>
              <a:tblGrid>
                <a:gridCol w="657543"/>
                <a:gridCol w="2794953"/>
                <a:gridCol w="1327150"/>
                <a:gridCol w="1327150"/>
                <a:gridCol w="726807"/>
                <a:gridCol w="713677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Otomotiv Endüstrisi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1.832.640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1.705.352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6,9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16,2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Hazırgiyim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ve Konfeksiyon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1.485.368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1.267.909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14,6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12,1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Kimyevi Maddeler ve Mamulleri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1.444.414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1.175.736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18,6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11,2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Çelik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1.189.081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943.833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20,6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9,0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Elektrik-Elektronik, Mak.ve </a:t>
                      </a: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Hiz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921.008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833.312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9,5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7,9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12.060.255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10.494.923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ŞUBAT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(‘000 $)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0956542"/>
              </p:ext>
            </p:extLst>
          </p:nvPr>
        </p:nvGraphicFramePr>
        <p:xfrm>
          <a:off x="1619672" y="1457399"/>
          <a:ext cx="5832648" cy="4419873"/>
        </p:xfrm>
        <a:graphic>
          <a:graphicData uri="http://schemas.openxmlformats.org/drawingml/2006/table">
            <a:tbl>
              <a:tblPr/>
              <a:tblGrid>
                <a:gridCol w="504055"/>
                <a:gridCol w="1884856"/>
                <a:gridCol w="1280440"/>
                <a:gridCol w="1267034"/>
                <a:gridCol w="89626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1.152.174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1.015.758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11,8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707.894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743.744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5,1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IRAK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1.002.504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734.815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26,7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A.B.D.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447.813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521.581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16,5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604.805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509.770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15,7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526.688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459.602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12,7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347.081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396.310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14,2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RUSYA 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487.532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297.572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39,0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S.ARABİSTAN 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246.655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289.119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17,2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İRAN 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230.757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276.596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19,9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12.060.255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10.494.923</a:t>
                      </a: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ŞUBAT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 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Resim" descr="dunya_haritasi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066" y="1429904"/>
            <a:ext cx="8280000" cy="4064336"/>
          </a:xfrm>
          <a:prstGeom prst="rect">
            <a:avLst/>
          </a:prstGeom>
        </p:spPr>
      </p:pic>
      <p:sp>
        <p:nvSpPr>
          <p:cNvPr id="9" name="8 Akış Çizelgesi: Öteki İşlem"/>
          <p:cNvSpPr/>
          <p:nvPr/>
        </p:nvSpPr>
        <p:spPr>
          <a:xfrm>
            <a:off x="4572000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Almanya </a:t>
            </a:r>
            <a:r>
              <a:rPr lang="tr-TR" sz="1050" b="1" dirty="0" smtClean="0">
                <a:solidFill>
                  <a:srgbClr val="FF0000"/>
                </a:solidFill>
              </a:rPr>
              <a:t>-%12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0" name="9 Akış Çizelgesi: Öteki İşlem"/>
          <p:cNvSpPr/>
          <p:nvPr/>
        </p:nvSpPr>
        <p:spPr>
          <a:xfrm>
            <a:off x="1547664" y="256490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ABD </a:t>
            </a:r>
          </a:p>
          <a:p>
            <a:pPr algn="ctr"/>
            <a:r>
              <a:rPr lang="tr-TR" sz="1050" b="1" dirty="0" smtClean="0"/>
              <a:t>%17</a:t>
            </a:r>
            <a:endParaRPr lang="tr-TR" sz="1050" b="1" dirty="0"/>
          </a:p>
        </p:txBody>
      </p:sp>
      <p:sp>
        <p:nvSpPr>
          <p:cNvPr id="11" name="12 Akış Çizelgesi: Öteki İşlem"/>
          <p:cNvSpPr/>
          <p:nvPr/>
        </p:nvSpPr>
        <p:spPr>
          <a:xfrm>
            <a:off x="5220072" y="3045968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10.İran </a:t>
            </a:r>
          </a:p>
          <a:p>
            <a:pPr algn="ctr"/>
            <a:r>
              <a:rPr lang="tr-TR" sz="1050" b="1" dirty="0" smtClean="0"/>
              <a:t>%20</a:t>
            </a:r>
            <a:endParaRPr lang="tr-TR" sz="1050" b="1" dirty="0"/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419872" y="2685928"/>
            <a:ext cx="898928" cy="3463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7. İspanya    </a:t>
            </a:r>
            <a:r>
              <a:rPr lang="tr-TR" sz="1050" b="1" dirty="0" smtClean="0">
                <a:solidFill>
                  <a:schemeClr val="tx1"/>
                </a:solidFill>
              </a:rPr>
              <a:t>%14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4343239" y="3309348"/>
            <a:ext cx="1080120" cy="4796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9. </a:t>
            </a:r>
            <a:r>
              <a:rPr lang="tr-TR" sz="1050" b="1" dirty="0" err="1" smtClean="0"/>
              <a:t>S.Arabistan</a:t>
            </a:r>
            <a:r>
              <a:rPr lang="tr-TR" sz="1050" b="1" dirty="0" smtClean="0"/>
              <a:t> </a:t>
            </a:r>
            <a:r>
              <a:rPr lang="tr-TR" sz="1050" b="1" dirty="0" smtClean="0">
                <a:solidFill>
                  <a:schemeClr val="tx1"/>
                </a:solidFill>
              </a:rPr>
              <a:t>%17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14" name="15 Akış Çizelgesi: Öteki İşlem"/>
          <p:cNvSpPr/>
          <p:nvPr/>
        </p:nvSpPr>
        <p:spPr>
          <a:xfrm>
            <a:off x="4283968" y="297396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5. İtalya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-%16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5561119" y="208405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8. Rusya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-%39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3707904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2</a:t>
            </a:r>
            <a:r>
              <a:rPr lang="tr-TR" sz="1050" b="1" dirty="0" smtClean="0"/>
              <a:t>. İngiltere </a:t>
            </a:r>
            <a:r>
              <a:rPr lang="tr-TR" sz="1050" b="1" dirty="0" smtClean="0">
                <a:solidFill>
                  <a:schemeClr val="tx1"/>
                </a:solidFill>
              </a:rPr>
              <a:t>%5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48064" y="26722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3</a:t>
            </a:r>
            <a:r>
              <a:rPr lang="tr-TR" sz="1050" b="1" dirty="0" smtClean="0"/>
              <a:t>. Irak 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-%27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8" name="16 Akış Çizelgesi: Öteki İşlem"/>
          <p:cNvSpPr/>
          <p:nvPr/>
        </p:nvSpPr>
        <p:spPr>
          <a:xfrm>
            <a:off x="4211960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6</a:t>
            </a:r>
            <a:r>
              <a:rPr lang="tr-TR" sz="1050" b="1" dirty="0" smtClean="0"/>
              <a:t>.  Fransa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-%13</a:t>
            </a:r>
            <a:endParaRPr lang="tr-TR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IM_SABLON 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PPT_TIM_SABLON 1</Template>
  <TotalTime>1580</TotalTime>
  <Words>1082</Words>
  <Application>Microsoft Office PowerPoint</Application>
  <PresentationFormat>On-screen Show (4:3)</PresentationFormat>
  <Paragraphs>505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PPT_TIM_SABLON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Metin Tabalu</dc:creator>
  <cp:lastModifiedBy>Metin TABALU</cp:lastModifiedBy>
  <cp:revision>765</cp:revision>
  <cp:lastPrinted>2014-12-30T14:52:14Z</cp:lastPrinted>
  <dcterms:created xsi:type="dcterms:W3CDTF">2013-06-18T07:12:31Z</dcterms:created>
  <dcterms:modified xsi:type="dcterms:W3CDTF">2015-03-01T07:31:18Z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e88e9a67-f06f-43e3-b520-a31af5cd3350</vt:lpwstr>
  </property>
  <property fmtid="{D5CDD505-2E9C-101B-9397-08002B2CF9AE}" pid="3" name="TuprasClassification">
    <vt:lpwstr>GENEL</vt:lpwstr>
  </property>
</Properties>
</file>