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6" r:id="rId3"/>
    <p:sldId id="258" r:id="rId4"/>
    <p:sldId id="281" r:id="rId5"/>
    <p:sldId id="280" r:id="rId6"/>
    <p:sldId id="262" r:id="rId7"/>
    <p:sldId id="289" r:id="rId8"/>
    <p:sldId id="290" r:id="rId9"/>
    <p:sldId id="291" r:id="rId10"/>
    <p:sldId id="292" r:id="rId11"/>
    <p:sldId id="293" r:id="rId12"/>
    <p:sldId id="288" r:id="rId13"/>
    <p:sldId id="294" r:id="rId14"/>
    <p:sldId id="295" r:id="rId15"/>
    <p:sldId id="282" r:id="rId16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563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9" d="100"/>
          <a:sy n="49" d="100"/>
        </p:scale>
        <p:origin x="-291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066262184860119E-2"/>
          <c:y val="0.19936269707406262"/>
          <c:w val="0.74517620470153523"/>
          <c:h val="0.73162754643423455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dLbl>
              <c:idx val="2"/>
              <c:layout>
                <c:manualLayout>
                  <c:x val="-5.9877771722347113E-17"/>
                  <c:y val="-2.939488205014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0.82599999999999996</c:v>
                </c:pt>
                <c:pt idx="1">
                  <c:v>0.14099999999999999</c:v>
                </c:pt>
                <c:pt idx="2">
                  <c:v>3.3000000000000002E-2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892"/>
          <c:y val="0.1795520194725839"/>
          <c:w val="0.23702176095660152"/>
          <c:h val="0.23572759592368517"/>
        </c:manualLayout>
      </c:layout>
      <c:overlay val="0"/>
      <c:txPr>
        <a:bodyPr/>
        <a:lstStyle/>
        <a:p>
          <a:pPr>
            <a:defRPr sz="1200"/>
          </a:pPr>
          <a:endParaRPr lang="tr-TR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52E-2"/>
          <c:y val="4.6297633596267082E-2"/>
          <c:w val="0.66596547752004542"/>
          <c:h val="0.8422267183988104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6527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1193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986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97806592918247E-2"/>
                  <c:y val="-1.24361525884874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945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Ürünleri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97806592918304E-2"/>
                  <c:y val="1.8993616093938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347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9919666664021457E-2"/>
                  <c:y val="1.0853494910821875E-2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r">
                      <a:defRPr sz="1600">
                        <a:solidFill>
                          <a:schemeClr val="tx1"/>
                        </a:solidFill>
                      </a:defRPr>
                    </a:pPr>
                    <a:fld id="{C37CE562-1455-411B-87F9-C4CC29B7F0F3}" type="VALUE">
                      <a:rPr lang="en-US" sz="1600">
                        <a:solidFill>
                          <a:schemeClr val="bg1"/>
                        </a:solidFill>
                      </a:rPr>
                      <a:pPr algn="r">
                        <a:defRPr sz="1600">
                          <a:solidFill>
                            <a:schemeClr val="tx1"/>
                          </a:solidFill>
                        </a:defRPr>
                      </a:pPr>
                      <a:t>[DEĞER]</a:t>
                    </a:fld>
                    <a:endParaRPr lang="tr-TR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17468693954637"/>
                      <c:h val="6.2651799372719266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441216"/>
        <c:axId val="212441776"/>
      </c:barChart>
      <c:catAx>
        <c:axId val="212441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2441776"/>
        <c:crosses val="autoZero"/>
        <c:auto val="1"/>
        <c:lblAlgn val="ctr"/>
        <c:lblOffset val="100"/>
        <c:noMultiLvlLbl val="0"/>
      </c:catAx>
      <c:valAx>
        <c:axId val="212441776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2124412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3469976550224574"/>
          <c:y val="4.8140695382913351E-2"/>
          <c:w val="0.42873286896694018"/>
          <c:h val="0.8123390668006143"/>
        </c:manualLayout>
      </c:layout>
      <c:overlay val="0"/>
      <c:txPr>
        <a:bodyPr/>
        <a:lstStyle/>
        <a:p>
          <a:pPr>
            <a:defRPr sz="1600" b="1"/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3C7E2-CBCD-4BB2-9C27-0FA8C70F0C60}" type="datetimeFigureOut">
              <a:rPr lang="tr-TR" smtClean="0"/>
              <a:pPr/>
              <a:t>01.09.2015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12C8-AA48-4E66-801E-CB1A89563C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148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E9CE-271F-4E95-8C30-0938AD9362E5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300"/>
            <a:ext cx="5438140" cy="44689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CEB0A-A26C-47FE-91B7-04A21DB9D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9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CEB0A-A26C-47FE-91B7-04A21DB9DB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98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60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035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27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01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59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23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C6B6-E011-4CDE-9F9B-F8E551FC8DA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619270"/>
            <a:ext cx="2895600" cy="23011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E8EFB0-FC1C-40E9-99F9-0E095B593A85}" type="datetime1">
              <a:rPr lang="tr-TR" smtClean="0"/>
              <a:t>01.09.2015</a:t>
            </a:fld>
            <a:endParaRPr lang="tr-TR"/>
          </a:p>
        </p:txBody>
      </p:sp>
      <p:sp>
        <p:nvSpPr>
          <p:cNvPr id="14" name="5 Slayt Numarası Yer Tutucusu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9DFD20-98DF-4CC9-B4C8-49935F09413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5" name="Straight Connector 6"/>
          <p:cNvCxnSpPr/>
          <p:nvPr userDrawn="1"/>
        </p:nvCxnSpPr>
        <p:spPr>
          <a:xfrm>
            <a:off x="1662426" y="323851"/>
            <a:ext cx="7469849" cy="0"/>
          </a:xfrm>
          <a:prstGeom prst="line">
            <a:avLst/>
          </a:prstGeom>
          <a:ln w="107950" cmpd="thinThick">
            <a:gradFill>
              <a:gsLst>
                <a:gs pos="30000">
                  <a:schemeClr val="bg1">
                    <a:lumMod val="85000"/>
                  </a:schemeClr>
                </a:gs>
                <a:gs pos="59000">
                  <a:srgbClr val="382EB8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sim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3" y="53851"/>
            <a:ext cx="1626923" cy="540000"/>
          </a:xfrm>
          <a:prstGeom prst="rect">
            <a:avLst/>
          </a:prstGeom>
        </p:spPr>
      </p:pic>
      <p:pic>
        <p:nvPicPr>
          <p:cNvPr id="17" name="Resim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782506"/>
            <a:ext cx="9144000" cy="110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01.09.2015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m.org.tr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://www.timtv.com.t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/>
          <a:srcRect b="69128"/>
          <a:stretch/>
        </p:blipFill>
        <p:spPr>
          <a:xfrm>
            <a:off x="-397" y="2073499"/>
            <a:ext cx="9144793" cy="185955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07"/>
          <a:stretch/>
        </p:blipFill>
        <p:spPr>
          <a:xfrm>
            <a:off x="0" y="5313083"/>
            <a:ext cx="9144000" cy="1555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9256" y="1389378"/>
            <a:ext cx="69127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Ağustos Ayı İhracat Rakamları </a:t>
            </a: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Açıklaması</a:t>
            </a: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Eylül </a:t>
            </a:r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</a:t>
            </a: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Akçakoca</a:t>
            </a:r>
            <a:endParaRPr lang="tr-TR" sz="24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5" t="13817" r="6500" b="16699"/>
          <a:stretch/>
        </p:blipFill>
        <p:spPr bwMode="auto">
          <a:xfrm>
            <a:off x="35496" y="4741680"/>
            <a:ext cx="3240000" cy="199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AĞUSTOS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(‘000 $)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1974783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Avrupa Birliği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4.910.385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4.682.931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4,6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Orta Doğu </a:t>
                      </a:r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2.064.733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2.102.299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1,8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Afrika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875.295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962.819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10,0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Bağımsız Devletler Topluluğu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1.405.534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1.007.373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28,3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Kuzey 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Amerika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572.604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582.382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1,7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11.027.533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10.482.987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12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OCAK-AĞUSTOS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LARINDA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(‘000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340674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Avrupa Birliği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45.186.499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39.829.927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11,9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Orta Doğu </a:t>
                      </a:r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18.736.607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17.702.926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5,5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Afrika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8.953.449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8.133.848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9,2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Bağımsız Devletler Topluluğu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11.122.042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7.944.531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28,6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Kuzey Amerika Serbest Ticaret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4.627.054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4.782.299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104.439.491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95.135.724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594480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-Temmuz ayları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Ağustos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80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OCAK-AĞUSTOS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LARINDA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10 AB ÜLKESİNE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BAZINDA İHRACAT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sv-SE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2954332"/>
              </p:ext>
            </p:extLst>
          </p:nvPr>
        </p:nvGraphicFramePr>
        <p:xfrm>
          <a:off x="971599" y="1457399"/>
          <a:ext cx="6984776" cy="4440629"/>
        </p:xfrm>
        <a:graphic>
          <a:graphicData uri="http://schemas.openxmlformats.org/drawingml/2006/table">
            <a:tbl>
              <a:tblPr/>
              <a:tblGrid>
                <a:gridCol w="455529"/>
                <a:gridCol w="2568808"/>
                <a:gridCol w="1369824"/>
                <a:gridCol w="1517312"/>
                <a:gridCol w="1073303"/>
              </a:tblGrid>
              <a:tr h="56053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€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ALMANYA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7.296.803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7.619.234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İNGİLTERE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4.654.692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5.346.057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14,9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İTALYA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3.431.200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3.773.095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10,0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FRANSA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3.205.225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3.365.026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5,0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İSPANYA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2.299.279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2.773.789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20,6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HOLLANDA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1.677.294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1.788.399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6,6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ROMANYA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1.478.941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1.621.802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9,7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BELÇİKA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1.454.020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1.469.593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1,1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POLONYA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1.158.833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1.347.828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16,3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BULGARİSTAN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990.764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967.214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49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TİM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+TÜİK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76.546.094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85.361.798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1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AĞUSTOS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ÇOK İHRACAT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GERÇEKLEŞTİREN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1978650"/>
              </p:ext>
            </p:extLst>
          </p:nvPr>
        </p:nvGraphicFramePr>
        <p:xfrm>
          <a:off x="1403648" y="1528495"/>
          <a:ext cx="6192687" cy="4122878"/>
        </p:xfrm>
        <a:graphic>
          <a:graphicData uri="http://schemas.openxmlformats.org/drawingml/2006/table">
            <a:tbl>
              <a:tblPr/>
              <a:tblGrid>
                <a:gridCol w="393535"/>
                <a:gridCol w="2042481"/>
                <a:gridCol w="1531922"/>
                <a:gridCol w="1287078"/>
                <a:gridCol w="937671"/>
              </a:tblGrid>
              <a:tr h="5493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Değ.(%)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İSTANBUL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5.132.867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4.932.602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3,9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KOCAELI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872.841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763.622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12,5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BURSA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747.169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751.965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0,6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İZMIR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724.152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665.538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8,1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GAZIANTEP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480.275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526.356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9,6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9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ANKARA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561.558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514.149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MANISA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337.754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311.145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7,9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DENIZLI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248.353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207.095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16,6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KAYSERI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143.980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132.715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7,8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HATAY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116.901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132.121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13,0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85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11.027.533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10.482.987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3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AĞUSTOS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GERÇEKLEŞTİREN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8" name="11 Akış Çizelgesi: Öteki İşlem"/>
          <p:cNvSpPr/>
          <p:nvPr/>
        </p:nvSpPr>
        <p:spPr>
          <a:xfrm>
            <a:off x="2411760" y="22286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2</a:t>
            </a:r>
            <a:r>
              <a:rPr lang="tr-TR" sz="1050" b="1" dirty="0" smtClean="0">
                <a:solidFill>
                  <a:prstClr val="black"/>
                </a:solidFill>
              </a:rPr>
              <a:t>. Kocaeli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9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3</a:t>
            </a:r>
            <a:r>
              <a:rPr lang="tr-TR" sz="1050" b="1" dirty="0" smtClean="0">
                <a:solidFill>
                  <a:prstClr val="black"/>
                </a:solidFill>
              </a:rPr>
              <a:t>. Bursa</a:t>
            </a:r>
          </a:p>
          <a:p>
            <a:pPr algn="ctr"/>
            <a:r>
              <a:rPr lang="tr-TR" sz="1050" b="1" dirty="0" smtClean="0">
                <a:solidFill>
                  <a:srgbClr val="0070C0"/>
                </a:solidFill>
              </a:rPr>
              <a:t>%1</a:t>
            </a:r>
            <a:endParaRPr lang="tr-TR" sz="1050" b="1" dirty="0">
              <a:solidFill>
                <a:srgbClr val="0070C0"/>
              </a:solidFill>
            </a:endParaRPr>
          </a:p>
        </p:txBody>
      </p:sp>
      <p:sp>
        <p:nvSpPr>
          <p:cNvPr id="10" name="15 Akış Çizelgesi: Öteki İşlem"/>
          <p:cNvSpPr/>
          <p:nvPr/>
        </p:nvSpPr>
        <p:spPr>
          <a:xfrm>
            <a:off x="1763688" y="251235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1. İstanbul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" name="9 Akış Çizelgesi: Öteki İşlem"/>
          <p:cNvSpPr/>
          <p:nvPr/>
        </p:nvSpPr>
        <p:spPr>
          <a:xfrm>
            <a:off x="579706" y="365601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4. İzmir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6</a:t>
            </a:r>
            <a:r>
              <a:rPr lang="tr-TR" sz="1050" b="1" dirty="0" smtClean="0">
                <a:solidFill>
                  <a:prstClr val="black"/>
                </a:solidFill>
              </a:rPr>
              <a:t>. Ankara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7. Manisa   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4" name="16 Akış Çizelgesi: Öteki İşlem"/>
          <p:cNvSpPr/>
          <p:nvPr/>
        </p:nvSpPr>
        <p:spPr>
          <a:xfrm>
            <a:off x="1979712" y="395251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8. Denizli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-%17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4266849" y="3656016"/>
            <a:ext cx="936103" cy="296498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9</a:t>
            </a:r>
            <a:r>
              <a:rPr lang="tr-TR" sz="1050" b="1" dirty="0" smtClean="0">
                <a:solidFill>
                  <a:prstClr val="black"/>
                </a:solidFill>
              </a:rPr>
              <a:t>. Kayseri</a:t>
            </a:r>
          </a:p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4266849" y="454512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10. Hatay</a:t>
            </a:r>
          </a:p>
          <a:p>
            <a:pPr algn="ctr"/>
            <a:r>
              <a:rPr lang="tr-TR" sz="1050" b="1" dirty="0">
                <a:solidFill>
                  <a:srgbClr val="0070C0"/>
                </a:solidFill>
              </a:rPr>
              <a:t>%13</a:t>
            </a: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5</a:t>
            </a:r>
            <a:r>
              <a:rPr lang="tr-TR" sz="1050" b="1" dirty="0" smtClean="0">
                <a:solidFill>
                  <a:prstClr val="black"/>
                </a:solidFill>
              </a:rPr>
              <a:t>. Gaziantep </a:t>
            </a:r>
          </a:p>
          <a:p>
            <a:pPr algn="ctr"/>
            <a:r>
              <a:rPr lang="tr-TR" sz="1050" b="1" dirty="0" smtClean="0">
                <a:solidFill>
                  <a:srgbClr val="0070C0"/>
                </a:solidFill>
              </a:rPr>
              <a:t>%10</a:t>
            </a:r>
            <a:endParaRPr lang="tr-TR" sz="105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73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3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3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pic>
        <p:nvPicPr>
          <p:cNvPr id="10" name="Picture 4" descr="C:\Users\kubraulutas\Desktop\untitl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51720" y="44625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Eylül 2015 || TİM Ağustos Ayı </a:t>
            </a:r>
          </a:p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Verileri Sunumu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AĞUSTOS </a:t>
            </a:r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4503274"/>
              </p:ext>
            </p:extLst>
          </p:nvPr>
        </p:nvGraphicFramePr>
        <p:xfrm>
          <a:off x="473766" y="1606363"/>
          <a:ext cx="8171160" cy="403012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229223"/>
                <a:gridCol w="1299512"/>
                <a:gridCol w="883159"/>
                <a:gridCol w="954151"/>
              </a:tblGrid>
              <a:tr h="36327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AĞUSTOS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1.605.953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1.475.114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8,1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14,1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1.074.712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985.704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185.391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142.637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23,1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345.849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346.773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0,3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3,3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9.040.285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8.664.082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4,2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82,6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1.001.440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944.556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9,0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1.427.809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1.192.968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6.611.035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6.526.558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62,3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0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381.295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343.790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3,3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11.027.533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10.482.987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59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AĞUSTOS </a:t>
            </a:r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7 Grafik"/>
          <p:cNvGraphicFramePr/>
          <p:nvPr>
            <p:extLst>
              <p:ext uri="{D42A27DB-BD31-4B8C-83A1-F6EECF244321}">
                <p14:modId xmlns:p14="http://schemas.microsoft.com/office/powerpoint/2010/main" val="370010475"/>
              </p:ext>
            </p:extLst>
          </p:nvPr>
        </p:nvGraphicFramePr>
        <p:xfrm>
          <a:off x="611560" y="1628800"/>
          <a:ext cx="38884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8 Grafik"/>
          <p:cNvGraphicFramePr/>
          <p:nvPr>
            <p:extLst>
              <p:ext uri="{D42A27DB-BD31-4B8C-83A1-F6EECF244321}">
                <p14:modId xmlns:p14="http://schemas.microsoft.com/office/powerpoint/2010/main" val="187377348"/>
              </p:ext>
            </p:extLst>
          </p:nvPr>
        </p:nvGraphicFramePr>
        <p:xfrm>
          <a:off x="4644008" y="1340768"/>
          <a:ext cx="403244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81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AĞUSTOS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DÖNEMİ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1372551"/>
              </p:ext>
            </p:extLst>
          </p:nvPr>
        </p:nvGraphicFramePr>
        <p:xfrm>
          <a:off x="312554" y="1236616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772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OCAK – AĞUSTOS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2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14.071.970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13.148.606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9.582.759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9.226.018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1.498.482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1.212.972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2.990.729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2.709.615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82.254.989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72.101.408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8.600.911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7.586.625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11.881.105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10.469.726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61.772.972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54.045.057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3.158.448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2.698.853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99.485.406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87.948.867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4.954.085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7.186.857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104.439.491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95.135.724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334142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-Temmuz ayları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Ağustos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887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663753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SON 12 AYLIK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2014/2015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22.176.350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21.552.900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15.308.415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15.326.768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2.220.521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1.989.114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4.647.413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4.237.018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123.510.878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113.884.272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13.080.951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12.078.121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17.841.512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16.367.793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92.588.415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85.438.358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4.844.706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4.181.954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150.531.934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139.619.125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6.397.718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8.327.969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156.929.652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147.947.094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8988"/>
              </p:ext>
            </p:extLst>
          </p:nvPr>
        </p:nvGraphicFramePr>
        <p:xfrm>
          <a:off x="107504" y="6165304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AĞUSTOS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2028559"/>
              </p:ext>
            </p:extLst>
          </p:nvPr>
        </p:nvGraphicFramePr>
        <p:xfrm>
          <a:off x="611561" y="2062364"/>
          <a:ext cx="7763303" cy="2734789"/>
        </p:xfrm>
        <a:graphic>
          <a:graphicData uri="http://schemas.openxmlformats.org/drawingml/2006/table">
            <a:tbl>
              <a:tblPr/>
              <a:tblGrid>
                <a:gridCol w="648071"/>
                <a:gridCol w="2903244"/>
                <a:gridCol w="1365137"/>
                <a:gridCol w="1365137"/>
                <a:gridCol w="747610"/>
                <a:gridCol w="734104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1.552.560</a:t>
                      </a:r>
                    </a:p>
                  </a:txBody>
                  <a:tcPr marL="9525" marR="10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1.547.076</a:t>
                      </a:r>
                    </a:p>
                  </a:txBody>
                  <a:tcPr marL="9525" marR="10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14,8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1.266.765</a:t>
                      </a:r>
                    </a:p>
                  </a:txBody>
                  <a:tcPr marL="9525" marR="10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1.363.694</a:t>
                      </a:r>
                    </a:p>
                  </a:txBody>
                  <a:tcPr marL="9525" marR="10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7,7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13,0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1.427.809</a:t>
                      </a:r>
                    </a:p>
                  </a:txBody>
                  <a:tcPr marL="9525" marR="10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1.192.968</a:t>
                      </a:r>
                    </a:p>
                  </a:txBody>
                  <a:tcPr marL="9525" marR="10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Elektrik-Elektronik, Mak.ve </a:t>
                      </a: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Hiz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852.235</a:t>
                      </a:r>
                    </a:p>
                  </a:txBody>
                  <a:tcPr marL="9525" marR="10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835.755</a:t>
                      </a:r>
                    </a:p>
                  </a:txBody>
                  <a:tcPr marL="9525" marR="10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1,9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8,0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955.673</a:t>
                      </a:r>
                    </a:p>
                  </a:txBody>
                  <a:tcPr marL="9525" marR="10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799.239</a:t>
                      </a:r>
                    </a:p>
                  </a:txBody>
                  <a:tcPr marL="9525" marR="10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7,6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11.027.533</a:t>
                      </a:r>
                    </a:p>
                  </a:txBody>
                  <a:tcPr marL="9525" marR="10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10.482.987</a:t>
                      </a:r>
                    </a:p>
                  </a:txBody>
                  <a:tcPr marL="9525" marR="108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AĞUSTOS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8060710"/>
              </p:ext>
            </p:extLst>
          </p:nvPr>
        </p:nvGraphicFramePr>
        <p:xfrm>
          <a:off x="1331640" y="1457399"/>
          <a:ext cx="6120681" cy="4389393"/>
        </p:xfrm>
        <a:graphic>
          <a:graphicData uri="http://schemas.openxmlformats.org/drawingml/2006/table">
            <a:tbl>
              <a:tblPr/>
              <a:tblGrid>
                <a:gridCol w="504056"/>
                <a:gridCol w="2002826"/>
                <a:gridCol w="1343672"/>
                <a:gridCol w="1329604"/>
                <a:gridCol w="94052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ALMANYA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1.100.922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1.011.277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8,1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İNGİLTERE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729.693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709.513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2,8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IRAK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629.759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685.058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8,8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ABD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513.235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509.684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0,7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FRANSA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440.168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463.827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İTALYA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409.437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413.771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1,1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İSPANYA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344.314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380.221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RUSYA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496.424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310.699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37,4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İRAN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305.461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276.936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9,3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SUUDİ ARABİSTAN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263.920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272.808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11.027.533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10.482.987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55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AĞUSTOS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 (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1. Almanya </a:t>
            </a:r>
            <a:r>
              <a:rPr lang="tr-TR" sz="1050" b="1" dirty="0" smtClean="0">
                <a:solidFill>
                  <a:srgbClr val="FF0000"/>
                </a:solidFill>
              </a:rPr>
              <a:t>-%8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56490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4</a:t>
            </a:r>
            <a:r>
              <a:rPr lang="tr-TR" sz="1050" b="1" dirty="0" smtClean="0">
                <a:solidFill>
                  <a:prstClr val="black"/>
                </a:solidFill>
              </a:rPr>
              <a:t>. ABD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</a:t>
            </a:r>
            <a:endParaRPr lang="tr-TR" sz="1050" b="1" dirty="0">
              <a:solidFill>
                <a:srgbClr val="0070C0"/>
              </a:solidFill>
            </a:endParaRPr>
          </a:p>
        </p:txBody>
      </p:sp>
      <p:sp>
        <p:nvSpPr>
          <p:cNvPr id="11" name="12 Akış Çizelgesi: Öteki İşlem"/>
          <p:cNvSpPr/>
          <p:nvPr/>
        </p:nvSpPr>
        <p:spPr>
          <a:xfrm>
            <a:off x="5076056" y="2973960"/>
            <a:ext cx="792088" cy="31102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9</a:t>
            </a:r>
            <a:r>
              <a:rPr lang="tr-TR" sz="1050" b="1" dirty="0" smtClean="0">
                <a:solidFill>
                  <a:prstClr val="black"/>
                </a:solidFill>
              </a:rPr>
              <a:t>. İran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419872" y="2685928"/>
            <a:ext cx="898928" cy="3463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7</a:t>
            </a:r>
            <a:r>
              <a:rPr lang="tr-TR" sz="1050" b="1" dirty="0" smtClean="0">
                <a:solidFill>
                  <a:prstClr val="black"/>
                </a:solidFill>
              </a:rPr>
              <a:t>. İspanya    </a:t>
            </a:r>
            <a:r>
              <a:rPr lang="tr-TR" sz="1050" b="1" dirty="0" smtClean="0">
                <a:solidFill>
                  <a:srgbClr val="0070C0"/>
                </a:solidFill>
              </a:rPr>
              <a:t>%</a:t>
            </a:r>
            <a:r>
              <a:rPr lang="tr-TR" sz="1050" b="1" dirty="0">
                <a:solidFill>
                  <a:srgbClr val="0070C0"/>
                </a:solidFill>
              </a:rPr>
              <a:t>10</a:t>
            </a: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4490495" y="3306086"/>
            <a:ext cx="102710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10.S.Arabistan</a:t>
            </a:r>
          </a:p>
          <a:p>
            <a:pPr algn="ctr"/>
            <a:r>
              <a:rPr lang="tr-TR" sz="1050" b="1" dirty="0" smtClean="0">
                <a:solidFill>
                  <a:srgbClr val="0070C0"/>
                </a:solidFill>
              </a:rPr>
              <a:t>%</a:t>
            </a:r>
            <a:r>
              <a:rPr lang="tr-TR" sz="1050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4" name="15 Akış Çizelgesi: Öteki İşlem"/>
          <p:cNvSpPr/>
          <p:nvPr/>
        </p:nvSpPr>
        <p:spPr>
          <a:xfrm>
            <a:off x="4283968" y="2973960"/>
            <a:ext cx="720080" cy="31102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6</a:t>
            </a:r>
            <a:r>
              <a:rPr lang="tr-TR" sz="1050" b="1" dirty="0" smtClean="0">
                <a:solidFill>
                  <a:prstClr val="black"/>
                </a:solidFill>
              </a:rPr>
              <a:t>. İtalya </a:t>
            </a:r>
          </a:p>
          <a:p>
            <a:pPr algn="ctr"/>
            <a:r>
              <a:rPr lang="tr-TR" sz="1050" b="1" dirty="0">
                <a:solidFill>
                  <a:srgbClr val="0070C0"/>
                </a:solidFill>
              </a:rPr>
              <a:t>%1</a:t>
            </a: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5561119" y="208405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8</a:t>
            </a:r>
            <a:r>
              <a:rPr lang="tr-TR" sz="1050" b="1" dirty="0" smtClean="0">
                <a:solidFill>
                  <a:prstClr val="black"/>
                </a:solidFill>
              </a:rPr>
              <a:t>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-%37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07904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2. İngiltere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48064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3. Irak  </a:t>
            </a:r>
          </a:p>
          <a:p>
            <a:pPr algn="ctr"/>
            <a:r>
              <a:rPr lang="tr-TR" sz="1050" b="1" dirty="0" smtClean="0">
                <a:solidFill>
                  <a:srgbClr val="0070C0"/>
                </a:solidFill>
              </a:rPr>
              <a:t>%</a:t>
            </a:r>
            <a:r>
              <a:rPr lang="tr-TR" sz="1050" b="1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18" name="16 Akış Çizelgesi: Öteki İşlem"/>
          <p:cNvSpPr/>
          <p:nvPr/>
        </p:nvSpPr>
        <p:spPr>
          <a:xfrm>
            <a:off x="4211960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5</a:t>
            </a:r>
            <a:r>
              <a:rPr lang="tr-TR" sz="1050" b="1" dirty="0" smtClean="0">
                <a:solidFill>
                  <a:prstClr val="black"/>
                </a:solidFill>
              </a:rPr>
              <a:t>.  Fransa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1299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OCAK-AĞUSTOS DÖNEMİNDE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ÜLKE (‘000 $)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631175"/>
              </p:ext>
            </p:extLst>
          </p:nvPr>
        </p:nvGraphicFramePr>
        <p:xfrm>
          <a:off x="827582" y="1484784"/>
          <a:ext cx="7504611" cy="4403589"/>
        </p:xfrm>
        <a:graphic>
          <a:graphicData uri="http://schemas.openxmlformats.org/drawingml/2006/table">
            <a:tbl>
              <a:tblPr/>
              <a:tblGrid>
                <a:gridCol w="504058"/>
                <a:gridCol w="2569647"/>
                <a:gridCol w="1647487"/>
                <a:gridCol w="1630237"/>
                <a:gridCol w="1153182"/>
              </a:tblGrid>
              <a:tr h="57019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506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ALMANYA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9.952.839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8.495.446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14,6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İNGİLTERE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6.348.999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5.960.854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6,1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5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IRAK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6.957.080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5.645.957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18,8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06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İTALYA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4.680.156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4.207.001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10,1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5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ABD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3.920.535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4.116.543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5,0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FRANSA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4.371.927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3.752.004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14,2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5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İSPANYA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3.136.216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3.092.775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RUSYA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4.043.771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2.489.267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5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İRAN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2.091.828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2.476.913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06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SUUDİ ARABİSTAN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2.056.213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2.421.055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17,7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8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104.439.491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95.135.724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820827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-Temmuz ayları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Ağustos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16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2191</TotalTime>
  <Words>1307</Words>
  <Application>Microsoft Office PowerPoint</Application>
  <PresentationFormat>Ekran Gösterisi (4:3)</PresentationFormat>
  <Paragraphs>654</Paragraphs>
  <Slides>15</Slides>
  <Notes>14</Notes>
  <HiddenSlides>1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Verdana</vt:lpstr>
      <vt:lpstr>Wingdings</vt:lpstr>
      <vt:lpstr>PPT_TIM_SABLON 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Gokhan Ezgin</cp:lastModifiedBy>
  <cp:revision>1027</cp:revision>
  <cp:lastPrinted>2015-06-01T05:43:57Z</cp:lastPrinted>
  <dcterms:created xsi:type="dcterms:W3CDTF">2013-06-18T07:12:31Z</dcterms:created>
  <dcterms:modified xsi:type="dcterms:W3CDTF">2015-09-01T05:02:44Z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e88e9a67-f06f-43e3-b520-a31af5cd3350</vt:lpwstr>
  </property>
  <property fmtid="{D5CDD505-2E9C-101B-9397-08002B2CF9AE}" pid="3" name="TuprasClassification">
    <vt:lpwstr>GENEL</vt:lpwstr>
  </property>
</Properties>
</file>