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6" r:id="rId3"/>
    <p:sldId id="258" r:id="rId4"/>
    <p:sldId id="281" r:id="rId5"/>
    <p:sldId id="280" r:id="rId6"/>
    <p:sldId id="262" r:id="rId7"/>
    <p:sldId id="289" r:id="rId8"/>
    <p:sldId id="290" r:id="rId9"/>
    <p:sldId id="292" r:id="rId10"/>
    <p:sldId id="294" r:id="rId11"/>
    <p:sldId id="295" r:id="rId12"/>
    <p:sldId id="282" r:id="rId13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0563" autoAdjust="0"/>
  </p:normalViewPr>
  <p:slideViewPr>
    <p:cSldViewPr>
      <p:cViewPr varScale="1">
        <p:scale>
          <a:sx n="89" d="100"/>
          <a:sy n="89" d="100"/>
        </p:scale>
        <p:origin x="128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49" d="100"/>
          <a:sy n="49" d="100"/>
        </p:scale>
        <p:origin x="-291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Ana </a:t>
            </a:r>
            <a:r>
              <a:rPr lang="en-US" sz="1600" dirty="0" err="1" smtClean="0"/>
              <a:t>Üretim</a:t>
            </a:r>
            <a:r>
              <a:rPr lang="en-US" sz="1600" dirty="0" smtClean="0"/>
              <a:t> </a:t>
            </a:r>
            <a:r>
              <a:rPr lang="en-US" sz="1600" dirty="0" err="1" smtClean="0"/>
              <a:t>Gruplarının</a:t>
            </a:r>
            <a:r>
              <a:rPr lang="tr-TR" sz="1600" baseline="0" dirty="0" smtClean="0"/>
              <a:t> </a:t>
            </a:r>
          </a:p>
          <a:p>
            <a:pPr>
              <a:defRPr sz="1600"/>
            </a:pPr>
            <a:r>
              <a:rPr lang="en-US" sz="1600" dirty="0" err="1" smtClean="0"/>
              <a:t>İhracattan</a:t>
            </a:r>
            <a:r>
              <a:rPr lang="en-US" sz="1600" dirty="0" smtClean="0"/>
              <a:t> </a:t>
            </a:r>
            <a:r>
              <a:rPr lang="en-US" sz="1600" dirty="0" err="1" smtClean="0"/>
              <a:t>Aldığı</a:t>
            </a:r>
            <a:r>
              <a:rPr lang="en-US" sz="1600" dirty="0" smtClean="0"/>
              <a:t> </a:t>
            </a:r>
            <a:r>
              <a:rPr lang="en-US" sz="1600" smtClean="0"/>
              <a:t>Pay</a:t>
            </a:r>
            <a:r>
              <a:rPr lang="tr-TR" sz="1600" smtClean="0"/>
              <a:t> %</a:t>
            </a:r>
            <a:endParaRPr lang="en-US" sz="16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7066262184860119E-2"/>
          <c:y val="0.19936269707406262"/>
          <c:w val="0.74517620470153523"/>
          <c:h val="0.73162754643423455"/>
        </c:manualLayout>
      </c:layout>
      <c:doughnut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Ana Üretim Gruplarınını İhracattan Aldığı Pay</c:v>
                </c:pt>
              </c:strCache>
            </c:strRef>
          </c:tx>
          <c:dLbls>
            <c:dLbl>
              <c:idx val="2"/>
              <c:layout>
                <c:manualLayout>
                  <c:x val="1.7963539030642687E-2"/>
                  <c:y val="-3.0864510424767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047487521962582"/>
                      <c:h val="6.3287181053956948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Sayfa1!$A$2:$A$4</c:f>
              <c:strCache>
                <c:ptCount val="3"/>
                <c:pt idx="0">
                  <c:v>Sanayi</c:v>
                </c:pt>
                <c:pt idx="1">
                  <c:v>Tarım</c:v>
                </c:pt>
                <c:pt idx="2">
                  <c:v>Madencilik</c:v>
                </c:pt>
              </c:strCache>
            </c:strRef>
          </c:cat>
          <c:val>
            <c:numRef>
              <c:f>Sayfa1!$B$2:$B$4</c:f>
              <c:numCache>
                <c:formatCode>0.0%</c:formatCode>
                <c:ptCount val="3"/>
                <c:pt idx="0">
                  <c:v>0.82599999999999996</c:v>
                </c:pt>
                <c:pt idx="1">
                  <c:v>0.14699999999999999</c:v>
                </c:pt>
                <c:pt idx="2">
                  <c:v>2.7E-2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3684945499882726"/>
          <c:y val="0.16779408769395993"/>
          <c:w val="0.25988444699560126"/>
          <c:h val="0.30333574047328077"/>
        </c:manualLayout>
      </c:layout>
      <c:overlay val="0"/>
      <c:txPr>
        <a:bodyPr/>
        <a:lstStyle/>
        <a:p>
          <a:pPr>
            <a:defRPr sz="1400"/>
          </a:pPr>
          <a:endParaRPr lang="tr-TR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766788095669752E-2"/>
          <c:y val="4.6297633596267082E-2"/>
          <c:w val="0.66596547752004542"/>
          <c:h val="0.8422267183988104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Sanayi Mamulleri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Sayfa1!$B$2</c:f>
              <c:numCache>
                <c:formatCode>General</c:formatCode>
                <c:ptCount val="1"/>
                <c:pt idx="0">
                  <c:v>6734</c:v>
                </c:pt>
              </c:numCache>
            </c:numRef>
          </c:val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Bitkisel Ürünler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Sayfa1!$C$2</c:f>
              <c:numCache>
                <c:formatCode>General</c:formatCode>
                <c:ptCount val="1"/>
                <c:pt idx="0">
                  <c:v>1123</c:v>
                </c:pt>
              </c:numCache>
            </c:numRef>
          </c:val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Kimyevi Mamuller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Sayfa1!$D$2</c:f>
              <c:numCache>
                <c:formatCode>General</c:formatCode>
                <c:ptCount val="1"/>
                <c:pt idx="0">
                  <c:v>1097</c:v>
                </c:pt>
              </c:numCache>
            </c:numRef>
          </c:val>
        </c:ser>
        <c:ser>
          <c:idx val="3"/>
          <c:order val="3"/>
          <c:tx>
            <c:strRef>
              <c:f>Sayfa1!$E$1</c:f>
              <c:strCache>
                <c:ptCount val="1"/>
                <c:pt idx="0">
                  <c:v>Tarıma Dayalı İşlenmiş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597806592918304E-2"/>
                  <c:y val="2.71337372770545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Sayfa1!$E$2</c:f>
              <c:numCache>
                <c:formatCode>General</c:formatCode>
                <c:ptCount val="1"/>
                <c:pt idx="0">
                  <c:v>933</c:v>
                </c:pt>
              </c:numCache>
            </c:numRef>
          </c:val>
        </c:ser>
        <c:ser>
          <c:idx val="4"/>
          <c:order val="4"/>
          <c:tx>
            <c:strRef>
              <c:f>Sayfa1!$F$1</c:f>
              <c:strCache>
                <c:ptCount val="1"/>
                <c:pt idx="0">
                  <c:v>Ağaç ve Orman Ürünleri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597806592918304E-2"/>
                  <c:y val="1.8993616093938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Sayfa1!$F$2</c:f>
              <c:numCache>
                <c:formatCode>General</c:formatCode>
                <c:ptCount val="1"/>
                <c:pt idx="0">
                  <c:v>313</c:v>
                </c:pt>
              </c:numCache>
            </c:numRef>
          </c:val>
        </c:ser>
        <c:ser>
          <c:idx val="5"/>
          <c:order val="5"/>
          <c:tx>
            <c:strRef>
              <c:f>Sayfa1!$G$1</c:f>
              <c:strCache>
                <c:ptCount val="1"/>
                <c:pt idx="0">
                  <c:v>Hayvansal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9919666664021457E-2"/>
                  <c:y val="8.1401211831164059E-3"/>
                </c:manualLayout>
              </c:layout>
              <c:tx>
                <c:rich>
                  <a:bodyPr wrap="square" lIns="38100" tIns="19050" rIns="38100" bIns="19050" anchor="ctr" anchorCtr="0">
                    <a:noAutofit/>
                  </a:bodyPr>
                  <a:lstStyle/>
                  <a:p>
                    <a:pPr algn="r">
                      <a:defRPr sz="1600">
                        <a:solidFill>
                          <a:schemeClr val="tx1"/>
                        </a:solidFill>
                      </a:defRPr>
                    </a:pPr>
                    <a:fld id="{C37CE562-1455-411B-87F9-C4CC29B7F0F3}" type="VALUE">
                      <a:rPr lang="en-US" sz="1600">
                        <a:solidFill>
                          <a:schemeClr val="bg1"/>
                        </a:solidFill>
                      </a:rPr>
                      <a:pPr algn="r">
                        <a:defRPr sz="1600">
                          <a:solidFill>
                            <a:schemeClr val="tx1"/>
                          </a:solidFill>
                        </a:defRPr>
                      </a:pPr>
                      <a:t>[DEĞER]</a:t>
                    </a:fld>
                    <a:endParaRPr lang="tr-TR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317468693954637"/>
                      <c:h val="6.2651799372719266E-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Sayfa1!$G$2</c:f>
              <c:numCache>
                <c:formatCode>General</c:formatCode>
                <c:ptCount val="1"/>
                <c:pt idx="0">
                  <c:v>127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9004928"/>
        <c:axId val="329005488"/>
      </c:barChart>
      <c:catAx>
        <c:axId val="329004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29005488"/>
        <c:crosses val="autoZero"/>
        <c:auto val="1"/>
        <c:lblAlgn val="ctr"/>
        <c:lblOffset val="100"/>
        <c:noMultiLvlLbl val="0"/>
      </c:catAx>
      <c:valAx>
        <c:axId val="329005488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one"/>
        <c:crossAx val="32900492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3469976550224574"/>
          <c:y val="4.8140695382913351E-2"/>
          <c:w val="0.42873286896694018"/>
          <c:h val="0.8123390668006143"/>
        </c:manualLayout>
      </c:layout>
      <c:overlay val="0"/>
      <c:txPr>
        <a:bodyPr/>
        <a:lstStyle/>
        <a:p>
          <a:pPr>
            <a:defRPr sz="1600" b="1"/>
          </a:pPr>
          <a:endParaRPr lang="tr-T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3C7E2-CBCD-4BB2-9C27-0FA8C70F0C60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3009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3009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412C8-AA48-4E66-801E-CB1A89563C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148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E9CE-271F-4E95-8C30-0938AD9362E5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300"/>
            <a:ext cx="5438140" cy="44689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598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598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CEB0A-A26C-47FE-91B7-04A21DB9D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9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CEB0A-A26C-47FE-91B7-04A21DB9DB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98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10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827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01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9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23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000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471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9230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8C6B6-E011-4CDE-9F9B-F8E551FC8DA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619270"/>
            <a:ext cx="2895600" cy="23011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13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E8EFB0-FC1C-40E9-99F9-0E095B593A85}" type="datetime1">
              <a:rPr lang="tr-TR" smtClean="0"/>
              <a:t>01.10.2015</a:t>
            </a:fld>
            <a:endParaRPr lang="tr-TR"/>
          </a:p>
        </p:txBody>
      </p:sp>
      <p:sp>
        <p:nvSpPr>
          <p:cNvPr id="14" name="5 Slayt Numarası Yer Tutucusu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9DFD20-98DF-4CC9-B4C8-49935F09413E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5" name="Straight Connector 6"/>
          <p:cNvCxnSpPr/>
          <p:nvPr userDrawn="1"/>
        </p:nvCxnSpPr>
        <p:spPr>
          <a:xfrm>
            <a:off x="1662426" y="323851"/>
            <a:ext cx="7469849" cy="0"/>
          </a:xfrm>
          <a:prstGeom prst="line">
            <a:avLst/>
          </a:prstGeom>
          <a:ln w="107950" cmpd="thinThick">
            <a:gradFill>
              <a:gsLst>
                <a:gs pos="30000">
                  <a:schemeClr val="bg1">
                    <a:lumMod val="85000"/>
                  </a:schemeClr>
                </a:gs>
                <a:gs pos="59000">
                  <a:srgbClr val="382EB8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Resim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3" y="53851"/>
            <a:ext cx="1626923" cy="540000"/>
          </a:xfrm>
          <a:prstGeom prst="rect">
            <a:avLst/>
          </a:prstGeom>
        </p:spPr>
      </p:pic>
      <p:pic>
        <p:nvPicPr>
          <p:cNvPr id="17" name="Resim 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782506"/>
            <a:ext cx="9144000" cy="110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99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48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24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09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66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86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69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8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63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55207-FC8F-4C1D-A343-563EFE07684B}" type="datetimeFigureOut">
              <a:rPr lang="tr-TR" smtClean="0"/>
              <a:pPr/>
              <a:t>01.10.2015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92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m.org.tr/" TargetMode="External"/><Relationship Id="rId7" Type="http://schemas.openxmlformats.org/officeDocument/2006/relationships/image" Target="../media/image10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http://www.timtv.com.t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/>
          <a:srcRect b="69128"/>
          <a:stretch/>
        </p:blipFill>
        <p:spPr>
          <a:xfrm>
            <a:off x="-397" y="2073499"/>
            <a:ext cx="9144793" cy="1859557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307"/>
          <a:stretch/>
        </p:blipFill>
        <p:spPr>
          <a:xfrm>
            <a:off x="0" y="5313083"/>
            <a:ext cx="9144000" cy="15557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9256" y="1389378"/>
            <a:ext cx="69127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 Eylül Ayı İhracat Rakamları </a:t>
            </a:r>
          </a:p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Açıklaması</a:t>
            </a: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Ekim 2015</a:t>
            </a:r>
          </a:p>
          <a:p>
            <a:pPr algn="ctr"/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Adana</a:t>
            </a:r>
          </a:p>
          <a:p>
            <a:pPr algn="ctr"/>
            <a:endParaRPr lang="tr-T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5" t="13817" r="6500" b="16699"/>
          <a:stretch/>
        </p:blipFill>
        <p:spPr bwMode="auto">
          <a:xfrm>
            <a:off x="35496" y="4741680"/>
            <a:ext cx="3240000" cy="199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940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EYLÜL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ÇOK İHRACAT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GERÇEKLEŞTİREN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İL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2278125"/>
              </p:ext>
            </p:extLst>
          </p:nvPr>
        </p:nvGraphicFramePr>
        <p:xfrm>
          <a:off x="1403648" y="1528495"/>
          <a:ext cx="6192687" cy="4122878"/>
        </p:xfrm>
        <a:graphic>
          <a:graphicData uri="http://schemas.openxmlformats.org/drawingml/2006/table">
            <a:tbl>
              <a:tblPr/>
              <a:tblGrid>
                <a:gridCol w="393535"/>
                <a:gridCol w="2042481"/>
                <a:gridCol w="1531922"/>
                <a:gridCol w="1287078"/>
                <a:gridCol w="937671"/>
              </a:tblGrid>
              <a:tr h="54934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İL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Değ.(%)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İSTANBUL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5.986.332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4.661.518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22,1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BURSA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1.139.093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965.996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15,2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KOCAELI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1.079.705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859.435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20,4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İZMIR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759.432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611.647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19,5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ANKARA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637.281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530.801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16,7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9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GAZIANTEP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619.470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513.563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17,1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MANISA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397.006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370.140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6,8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SAKARYA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227.889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195.523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14,2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36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DENIZLI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245.479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193.153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21,3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4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HATAY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202.955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141.452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30,3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685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13.239.656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10.613.551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6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19,8</a:t>
                      </a:r>
                      <a:endParaRPr lang="tr-TR" sz="1600" b="1" i="0" u="none" strike="noStrike" kern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36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EYLÜL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GERÇEKLEŞTİREN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 (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Değ.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8 Resim" descr="turkiye_haritas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453878"/>
            <a:ext cx="7344816" cy="4586867"/>
          </a:xfrm>
          <a:prstGeom prst="rect">
            <a:avLst/>
          </a:prstGeom>
        </p:spPr>
      </p:pic>
      <p:sp>
        <p:nvSpPr>
          <p:cNvPr id="8" name="11 Akış Çizelgesi: Öteki İşlem"/>
          <p:cNvSpPr/>
          <p:nvPr/>
        </p:nvSpPr>
        <p:spPr>
          <a:xfrm>
            <a:off x="2503902" y="2292509"/>
            <a:ext cx="862681" cy="306264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3</a:t>
            </a:r>
            <a:r>
              <a:rPr lang="tr-TR" sz="1050" b="1" dirty="0" smtClean="0">
                <a:solidFill>
                  <a:prstClr val="black"/>
                </a:solidFill>
              </a:rPr>
              <a:t>. Kocaeli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-%20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9" name="12 Akış Çizelgesi: Öteki İşlem"/>
          <p:cNvSpPr/>
          <p:nvPr/>
        </p:nvSpPr>
        <p:spPr>
          <a:xfrm>
            <a:off x="1763688" y="298926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2</a:t>
            </a:r>
            <a:r>
              <a:rPr lang="tr-TR" sz="1050" b="1" dirty="0" smtClean="0">
                <a:solidFill>
                  <a:prstClr val="black"/>
                </a:solidFill>
              </a:rPr>
              <a:t>. Bursa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-%15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1" name="9 Akış Çizelgesi: Öteki İşlem"/>
          <p:cNvSpPr/>
          <p:nvPr/>
        </p:nvSpPr>
        <p:spPr>
          <a:xfrm>
            <a:off x="684907" y="3676968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4. İzmir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-%20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059832" y="310119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5</a:t>
            </a:r>
            <a:r>
              <a:rPr lang="tr-TR" sz="1050" b="1" dirty="0" smtClean="0">
                <a:solidFill>
                  <a:prstClr val="black"/>
                </a:solidFill>
              </a:rPr>
              <a:t>. Ankara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-%17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1493062" y="3401422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7. Manisa    </a:t>
            </a:r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4" name="16 Akış Çizelgesi: Öteki İşlem"/>
          <p:cNvSpPr/>
          <p:nvPr/>
        </p:nvSpPr>
        <p:spPr>
          <a:xfrm>
            <a:off x="1979712" y="395251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9</a:t>
            </a:r>
            <a:r>
              <a:rPr lang="tr-TR" sz="1050" b="1" dirty="0" smtClean="0">
                <a:solidFill>
                  <a:prstClr val="black"/>
                </a:solidFill>
              </a:rPr>
              <a:t>. Denizli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-%21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2695593" y="2609906"/>
            <a:ext cx="849512" cy="306263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8</a:t>
            </a:r>
            <a:r>
              <a:rPr lang="tr-TR" sz="1050" b="1" dirty="0" smtClean="0">
                <a:solidFill>
                  <a:prstClr val="black"/>
                </a:solidFill>
              </a:rPr>
              <a:t>. Sakarya</a:t>
            </a:r>
          </a:p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 </a:t>
            </a:r>
            <a:r>
              <a:rPr lang="tr-TR" sz="1050" b="1" dirty="0" smtClean="0">
                <a:solidFill>
                  <a:srgbClr val="FF0000"/>
                </a:solidFill>
              </a:rPr>
              <a:t>-%14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0" name="15 Akış Çizelgesi: Öteki İşlem"/>
          <p:cNvSpPr/>
          <p:nvPr/>
        </p:nvSpPr>
        <p:spPr>
          <a:xfrm>
            <a:off x="1763689" y="2386054"/>
            <a:ext cx="864096" cy="32996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1. İstanbul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-%22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4266849" y="454512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10. Hatay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-%30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130945" y="436510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6</a:t>
            </a:r>
            <a:r>
              <a:rPr lang="tr-TR" sz="1050" b="1" dirty="0" smtClean="0">
                <a:solidFill>
                  <a:prstClr val="black"/>
                </a:solidFill>
              </a:rPr>
              <a:t>. Gaziantep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-%17</a:t>
            </a:r>
            <a:endParaRPr lang="tr-TR" sz="105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73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5616" y="2492896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Teşekkürler.</a:t>
            </a:r>
            <a:endParaRPr lang="en-US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2915816" y="4778499"/>
            <a:ext cx="3672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twitter.com/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turkihracat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ikdörtgen 3"/>
          <p:cNvSpPr/>
          <p:nvPr/>
        </p:nvSpPr>
        <p:spPr>
          <a:xfrm>
            <a:off x="2915816" y="5412420"/>
            <a:ext cx="53285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facebook.com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/IhracatcilarMeclisi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Dikdörtgen 10"/>
          <p:cNvSpPr/>
          <p:nvPr/>
        </p:nvSpPr>
        <p:spPr>
          <a:xfrm>
            <a:off x="467544" y="3429000"/>
            <a:ext cx="5976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endParaRPr lang="tr-TR" sz="2800" dirty="0" smtClean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  <a:hlinkClick r:id="rId3"/>
            </a:endParaRPr>
          </a:p>
          <a:p>
            <a:pPr eaLnBrk="0" hangingPunct="0"/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3"/>
              </a:rPr>
              <a:t>www.tim.org.tr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| 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4"/>
              </a:rPr>
              <a:t>www.timtv.com.tr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	</a:t>
            </a:r>
            <a:endParaRPr lang="tr-TR" sz="2800" b="1" i="1" dirty="0" smtClean="0">
              <a:solidFill>
                <a:srgbClr val="000099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pic>
        <p:nvPicPr>
          <p:cNvPr id="10" name="Picture 4" descr="C:\Users\kubraulutas\Desktop\untitled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846" y="4813218"/>
            <a:ext cx="460971" cy="34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kubraulutas\Desktop\facebook_ic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962" y="5332347"/>
            <a:ext cx="576214" cy="43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 bwMode="auto">
          <a:xfrm>
            <a:off x="6175846" y="3764235"/>
            <a:ext cx="2140570" cy="6008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051720" y="44625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Ekim 2015 || TİM Eylül Ayı </a:t>
            </a:r>
          </a:p>
          <a:p>
            <a:pPr algn="r"/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Verileri Sunumu</a:t>
            </a:r>
            <a:endParaRPr lang="en-US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450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EYLÜL </a:t>
            </a:r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(’000 $)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Group 9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5193110"/>
              </p:ext>
            </p:extLst>
          </p:nvPr>
        </p:nvGraphicFramePr>
        <p:xfrm>
          <a:off x="486420" y="1606363"/>
          <a:ext cx="8171160" cy="4030125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805115"/>
                <a:gridCol w="1229223"/>
                <a:gridCol w="1299512"/>
                <a:gridCol w="883159"/>
                <a:gridCol w="954151"/>
              </a:tblGrid>
              <a:tr h="36327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EYLÜL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111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(%)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1.901.081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1.563.727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17,7</a:t>
                      </a:r>
                      <a:endParaRPr lang="tr-TR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14,7</a:t>
                      </a:r>
                      <a:endParaRPr lang="tr-TR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1.319.809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1.123.404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14,9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10,6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39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192.427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127.376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33,8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1,2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3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388.845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312.947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19,5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2,9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10.952.232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8.764.163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20,0</a:t>
                      </a:r>
                      <a:endParaRPr lang="tr-TR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82,6</a:t>
                      </a:r>
                      <a:endParaRPr lang="tr-TR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3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1.224.404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933.088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23,8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8,8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63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1.504.039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1.096.789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27,1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10,3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8.223.789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6.734.286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18,1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63,4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20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386.344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285.661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26,1</a:t>
                      </a:r>
                      <a:endParaRPr lang="tr-TR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2,7</a:t>
                      </a:r>
                      <a:endParaRPr lang="tr-TR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5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O P L A M 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13.239.656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10.613.551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6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19,8</a:t>
                      </a:r>
                      <a:endParaRPr lang="tr-TR" sz="1600" b="1" i="0" u="none" strike="noStrike" kern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100,0</a:t>
                      </a:r>
                      <a:endParaRPr lang="tr-TR" sz="1600" b="1" i="0" u="none" strike="noStrike" kern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59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EYLÜL </a:t>
            </a:r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 SEKTÖRLERİN KIRILIMLARI 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7 Grafik"/>
          <p:cNvGraphicFramePr/>
          <p:nvPr>
            <p:extLst>
              <p:ext uri="{D42A27DB-BD31-4B8C-83A1-F6EECF244321}">
                <p14:modId xmlns:p14="http://schemas.microsoft.com/office/powerpoint/2010/main" val="1770740413"/>
              </p:ext>
            </p:extLst>
          </p:nvPr>
        </p:nvGraphicFramePr>
        <p:xfrm>
          <a:off x="611560" y="1628800"/>
          <a:ext cx="388843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8 Grafik"/>
          <p:cNvGraphicFramePr/>
          <p:nvPr>
            <p:extLst>
              <p:ext uri="{D42A27DB-BD31-4B8C-83A1-F6EECF244321}">
                <p14:modId xmlns:p14="http://schemas.microsoft.com/office/powerpoint/2010/main" val="2796282549"/>
              </p:ext>
            </p:extLst>
          </p:nvPr>
        </p:nvGraphicFramePr>
        <p:xfrm>
          <a:off x="4644008" y="1340768"/>
          <a:ext cx="403244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6814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EYLÜL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DÖNEMİ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253387"/>
              </p:ext>
            </p:extLst>
          </p:nvPr>
        </p:nvGraphicFramePr>
        <p:xfrm>
          <a:off x="343535" y="1236616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772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OCAK – EYLÜL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126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15.973.200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14.708.312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10.902.717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10.346.374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1.690.908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1.340.004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-20,8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3.379.575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3.021.933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93.205.111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80.835.452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9.825.468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8.517.211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13.385.125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11.555.028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69.994.518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60.763.214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3.544.784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2.984.131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-15,8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112.723.095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98.527.894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5.315.349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7.759.619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118.038.444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tabLst>
                          <a:tab pos="108000" algn="l"/>
                        </a:tabLst>
                      </a:pPr>
                      <a:r>
                        <a:rPr lang="tr-TR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106.287.513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27527"/>
              </p:ext>
            </p:extLst>
          </p:nvPr>
        </p:nvGraphicFramePr>
        <p:xfrm>
          <a:off x="107504" y="6165304"/>
          <a:ext cx="6768752" cy="288032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Ocak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-Ağustos ayları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T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Ü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İK,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Eylül ayı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.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887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12 AYLIK DÖNEMDE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2390305"/>
              </p:ext>
            </p:extLst>
          </p:nvPr>
        </p:nvGraphicFramePr>
        <p:xfrm>
          <a:off x="312554" y="1289781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3539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SON 12 AYLIK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17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2013/2014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2014/2015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22.246.332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21.211.456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15.370.405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15.127.285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2.241.785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1.923.683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4.634.142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4.160.488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124.249.685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111.665.776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-10,1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76,7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13.193.626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11.784.302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17.943.705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15.948.988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93.112.354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83.932.486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4.789.384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4.080.888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-14,8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151.285.401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136.958.120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-9,5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94,1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6.182.832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8.557.643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38,4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157.468.233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145.515.763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08988"/>
              </p:ext>
            </p:extLst>
          </p:nvPr>
        </p:nvGraphicFramePr>
        <p:xfrm>
          <a:off x="107504" y="6165304"/>
          <a:ext cx="6768752" cy="576064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Son 12 aylık dönemde 11 ay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için T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UİK,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son ay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kullanılmıştır.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1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EYLÜL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YAPAN İLK 5 SEKTÖR (‘000 $)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5080763"/>
              </p:ext>
            </p:extLst>
          </p:nvPr>
        </p:nvGraphicFramePr>
        <p:xfrm>
          <a:off x="611561" y="2062364"/>
          <a:ext cx="7763303" cy="2734789"/>
        </p:xfrm>
        <a:graphic>
          <a:graphicData uri="http://schemas.openxmlformats.org/drawingml/2006/table">
            <a:tbl>
              <a:tblPr/>
              <a:tblGrid>
                <a:gridCol w="648071"/>
                <a:gridCol w="2903244"/>
                <a:gridCol w="1365137"/>
                <a:gridCol w="1365137"/>
                <a:gridCol w="747610"/>
                <a:gridCol w="734104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 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Otomotiv Endüstrisi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1.958.553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1.875.320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Hazırgiyim ve Konfeksiyon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1.664.539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1.392.239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Kimyevi Maddeler ve Mamulleri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1.504.039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1.096.789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Elektrik-Elektronik Mak.ve Hiz.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1.086.116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862.507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Çelik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1.084.684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762.290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13.239.656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10.613.551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-19,8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EYLÜL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10 ÜLKE (‘000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graphicFrame>
        <p:nvGraphicFramePr>
          <p:cNvPr id="7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7581648"/>
              </p:ext>
            </p:extLst>
          </p:nvPr>
        </p:nvGraphicFramePr>
        <p:xfrm>
          <a:off x="1331640" y="1457399"/>
          <a:ext cx="6120681" cy="4380799"/>
        </p:xfrm>
        <a:graphic>
          <a:graphicData uri="http://schemas.openxmlformats.org/drawingml/2006/table">
            <a:tbl>
              <a:tblPr/>
              <a:tblGrid>
                <a:gridCol w="504056"/>
                <a:gridCol w="2002826"/>
                <a:gridCol w="1343672"/>
                <a:gridCol w="1329604"/>
                <a:gridCol w="940523"/>
              </a:tblGrid>
              <a:tr h="58137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ALMANYA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1.289.979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1.103.859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14,4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İNGİLTERE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884.873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785.819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11,2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IRAK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873.994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591.464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32,3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İTALYA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581.675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569.486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ABD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580.106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533.127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8,1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FRANSA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539.287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476.857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11,6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İSPANYA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427.089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383.070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10,3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RUSYA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531.837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276.494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48,0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ROMANYA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275.792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273.609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BAE</a:t>
                      </a:r>
                      <a:endParaRPr lang="tr-T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225.282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248.953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10,5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54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13.239.656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10.613.551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6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19,8</a:t>
                      </a:r>
                      <a:endParaRPr lang="tr-TR" sz="1600" b="1" i="0" u="none" strike="noStrike" kern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55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EYLÜL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 (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Değ.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7 Resim" descr="dunya_haritasi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7066" y="1429904"/>
            <a:ext cx="8280000" cy="4064336"/>
          </a:xfrm>
          <a:prstGeom prst="rect">
            <a:avLst/>
          </a:prstGeom>
        </p:spPr>
      </p:pic>
      <p:sp>
        <p:nvSpPr>
          <p:cNvPr id="9" name="8 Akış Çizelgesi: Öteki İşlem"/>
          <p:cNvSpPr/>
          <p:nvPr/>
        </p:nvSpPr>
        <p:spPr>
          <a:xfrm>
            <a:off x="4572000" y="2063309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1. Almanya </a:t>
            </a:r>
            <a:r>
              <a:rPr lang="tr-TR" sz="1050" b="1" dirty="0" smtClean="0">
                <a:solidFill>
                  <a:srgbClr val="FF0000"/>
                </a:solidFill>
              </a:rPr>
              <a:t>-%14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0" name="9 Akış Çizelgesi: Öteki İşlem"/>
          <p:cNvSpPr/>
          <p:nvPr/>
        </p:nvSpPr>
        <p:spPr>
          <a:xfrm>
            <a:off x="1547664" y="256490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5</a:t>
            </a:r>
            <a:r>
              <a:rPr lang="tr-TR" sz="1050" b="1" dirty="0" smtClean="0">
                <a:solidFill>
                  <a:prstClr val="black"/>
                </a:solidFill>
              </a:rPr>
              <a:t>. ABD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-%8</a:t>
            </a:r>
            <a:endParaRPr lang="tr-TR" sz="1050" b="1" dirty="0">
              <a:solidFill>
                <a:srgbClr val="0070C0"/>
              </a:solidFill>
            </a:endParaRPr>
          </a:p>
        </p:txBody>
      </p:sp>
      <p:sp>
        <p:nvSpPr>
          <p:cNvPr id="11" name="12 Akış Çizelgesi: Öteki İşlem"/>
          <p:cNvSpPr/>
          <p:nvPr/>
        </p:nvSpPr>
        <p:spPr>
          <a:xfrm>
            <a:off x="5139305" y="2459607"/>
            <a:ext cx="897674" cy="34432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9.Romanya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295815" y="2445821"/>
            <a:ext cx="898928" cy="34639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7</a:t>
            </a:r>
            <a:r>
              <a:rPr lang="tr-TR" sz="1050" b="1" dirty="0" smtClean="0">
                <a:solidFill>
                  <a:prstClr val="black"/>
                </a:solidFill>
              </a:rPr>
              <a:t>. İspanya    </a:t>
            </a:r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4625752" y="3246347"/>
            <a:ext cx="904652" cy="367654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10. BEA</a:t>
            </a:r>
          </a:p>
          <a:p>
            <a:pPr algn="ctr"/>
            <a:r>
              <a:rPr lang="tr-TR" sz="1050" b="1" dirty="0" smtClean="0">
                <a:solidFill>
                  <a:srgbClr val="0070C0"/>
                </a:solidFill>
              </a:rPr>
              <a:t>%11</a:t>
            </a:r>
            <a:endParaRPr lang="tr-TR" sz="1050" b="1" dirty="0">
              <a:solidFill>
                <a:srgbClr val="0070C0"/>
              </a:solidFill>
            </a:endParaRPr>
          </a:p>
        </p:txBody>
      </p:sp>
      <p:sp>
        <p:nvSpPr>
          <p:cNvPr id="14" name="15 Akış Çizelgesi: Öteki İşlem"/>
          <p:cNvSpPr/>
          <p:nvPr/>
        </p:nvSpPr>
        <p:spPr>
          <a:xfrm>
            <a:off x="4053481" y="2836384"/>
            <a:ext cx="912565" cy="343425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4</a:t>
            </a:r>
            <a:r>
              <a:rPr lang="tr-TR" sz="1050" b="1" dirty="0" smtClean="0">
                <a:solidFill>
                  <a:prstClr val="black"/>
                </a:solidFill>
              </a:rPr>
              <a:t>. İtalya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5530404" y="2035946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8</a:t>
            </a:r>
            <a:r>
              <a:rPr lang="tr-TR" sz="1050" b="1" dirty="0" smtClean="0">
                <a:solidFill>
                  <a:prstClr val="black"/>
                </a:solidFill>
              </a:rPr>
              <a:t>. Rusya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-%48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3702970" y="2087837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2. İngiltere </a:t>
            </a:r>
            <a:r>
              <a:rPr lang="tr-TR" sz="1050" b="1" dirty="0" smtClean="0">
                <a:solidFill>
                  <a:srgbClr val="FF0000"/>
                </a:solidFill>
              </a:rPr>
              <a:t>-%11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359480" y="2830974"/>
            <a:ext cx="769026" cy="348039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>
                <a:solidFill>
                  <a:prstClr val="black"/>
                </a:solidFill>
              </a:rPr>
              <a:t>3. Irak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-%32</a:t>
            </a:r>
            <a:r>
              <a:rPr lang="tr-TR" sz="1050" b="1" dirty="0" smtClean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8" name="16 Akış Çizelgesi: Öteki İşlem"/>
          <p:cNvSpPr/>
          <p:nvPr/>
        </p:nvSpPr>
        <p:spPr>
          <a:xfrm>
            <a:off x="4193704" y="2447877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>
                <a:solidFill>
                  <a:prstClr val="black"/>
                </a:solidFill>
              </a:rPr>
              <a:t>6</a:t>
            </a:r>
            <a:r>
              <a:rPr lang="tr-TR" sz="1050" b="1" dirty="0" smtClean="0">
                <a:solidFill>
                  <a:prstClr val="black"/>
                </a:solidFill>
              </a:rPr>
              <a:t>.  Fransa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-%12</a:t>
            </a:r>
            <a:endParaRPr lang="tr-TR" sz="105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9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EYLÜL </a:t>
            </a:r>
            <a:r>
              <a:rPr lang="sv-S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</a:t>
            </a:r>
            <a:r>
              <a:rPr 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GRUBU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(‘000 $)</a:t>
            </a: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9225388"/>
              </p:ext>
            </p:extLst>
          </p:nvPr>
        </p:nvGraphicFramePr>
        <p:xfrm>
          <a:off x="611560" y="2104896"/>
          <a:ext cx="7848872" cy="2734789"/>
        </p:xfrm>
        <a:graphic>
          <a:graphicData uri="http://schemas.openxmlformats.org/drawingml/2006/table">
            <a:tbl>
              <a:tblPr/>
              <a:tblGrid>
                <a:gridCol w="796844"/>
                <a:gridCol w="3387067"/>
                <a:gridCol w="1432713"/>
                <a:gridCol w="1368152"/>
                <a:gridCol w="864096"/>
              </a:tblGrid>
              <a:tr h="6350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 GRUBU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Avrupa Birliği 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5.874.758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5.228.322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11,0</a:t>
                      </a:r>
                      <a:endParaRPr lang="tr-T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Orta Doğu </a:t>
                      </a:r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2.485.012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1.872.446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24,7</a:t>
                      </a:r>
                      <a:endParaRPr lang="tr-T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Afrika Ülkeleri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1.208.259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902.163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25,3</a:t>
                      </a:r>
                      <a:endParaRPr lang="tr-T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Bağımsız Devletler Topluluğu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1.610.659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893.753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44,5</a:t>
                      </a:r>
                      <a:endParaRPr lang="tr-T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Kuzey </a:t>
                      </a:r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Amerika</a:t>
                      </a:r>
                      <a:endParaRPr lang="tr-T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 panose="020B0604020202020204" pitchFamily="34" charset="0"/>
                        </a:rPr>
                        <a:t>659.086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614.905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tr-TR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6,7</a:t>
                      </a:r>
                      <a:endParaRPr lang="tr-TR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13.239.656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10.613.551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tr-TR" sz="16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19,8</a:t>
                      </a:r>
                      <a:endParaRPr lang="tr-TR" sz="1600" b="1" i="0" u="none" strike="noStrike" kern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12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TIM_SABLON 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PPT_TIM_SABLON 1</Template>
  <TotalTime>2331</TotalTime>
  <Words>1017</Words>
  <Application>Microsoft Office PowerPoint</Application>
  <PresentationFormat>Ekran Gösterisi (4:3)</PresentationFormat>
  <Paragraphs>486</Paragraphs>
  <Slides>12</Slides>
  <Notes>11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Verdana</vt:lpstr>
      <vt:lpstr>Wingdings</vt:lpstr>
      <vt:lpstr>PPT_TIM_SABLON 1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Metin Tabalu</dc:creator>
  <cp:lastModifiedBy>Gokhan Ezgin</cp:lastModifiedBy>
  <cp:revision>1074</cp:revision>
  <cp:lastPrinted>2015-06-01T05:43:57Z</cp:lastPrinted>
  <dcterms:created xsi:type="dcterms:W3CDTF">2013-06-18T07:12:31Z</dcterms:created>
  <dcterms:modified xsi:type="dcterms:W3CDTF">2015-10-01T04:45:28Z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e88e9a67-f06f-43e3-b520-a31af5cd3350</vt:lpwstr>
  </property>
  <property fmtid="{D5CDD505-2E9C-101B-9397-08002B2CF9AE}" pid="3" name="TuprasClassification">
    <vt:lpwstr>GENEL</vt:lpwstr>
  </property>
</Properties>
</file>