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9" r:id="rId3"/>
    <p:sldId id="257" r:id="rId4"/>
    <p:sldId id="258" r:id="rId5"/>
    <p:sldId id="280" r:id="rId6"/>
    <p:sldId id="262" r:id="rId7"/>
    <p:sldId id="263" r:id="rId8"/>
    <p:sldId id="264" r:id="rId9"/>
    <p:sldId id="265" r:id="rId10"/>
    <p:sldId id="266" r:id="rId11"/>
    <p:sldId id="267" r:id="rId12"/>
    <p:sldId id="270" r:id="rId13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63" autoAdjust="0"/>
  </p:normalViewPr>
  <p:slideViewPr>
    <p:cSldViewPr>
      <p:cViewPr>
        <p:scale>
          <a:sx n="90" d="100"/>
          <a:sy n="90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0.80500000000000005</c:v>
                </c:pt>
                <c:pt idx="1">
                  <c:v>0.16900000000000001</c:v>
                </c:pt>
                <c:pt idx="2">
                  <c:v>2.5999999999999999E-2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1.9163948839801461E-2"/>
          <c:w val="0.66596547752004542"/>
          <c:h val="0.86936046733879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6595</c:v>
                </c:pt>
              </c:numCache>
            </c:numRef>
          </c:val>
        </c:ser>
        <c:ser>
          <c:idx val="1"/>
          <c:order val="1"/>
          <c:tx>
            <c:strRef>
              <c:f>Sayfa1!$D$1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1335</c:v>
                </c:pt>
              </c:numCache>
            </c:numRef>
          </c:val>
        </c:ser>
        <c:ser>
          <c:idx val="2"/>
          <c:order val="2"/>
          <c:tx>
            <c:strRef>
              <c:f>Sayfa1!$C$1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1197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190756582601932E-3"/>
                  <c:y val="1.3738847875039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907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Mamulleri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319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2E-2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950080"/>
        <c:axId val="88133568"/>
      </c:barChart>
      <c:catAx>
        <c:axId val="3595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8133568"/>
        <c:crosses val="autoZero"/>
        <c:auto val="1"/>
        <c:lblAlgn val="ctr"/>
        <c:lblOffset val="100"/>
        <c:noMultiLvlLbl val="0"/>
      </c:catAx>
      <c:valAx>
        <c:axId val="8813356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359500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989536516144667"/>
          <c:y val="0.10036222490972653"/>
          <c:w val="0.3429533082182788"/>
          <c:h val="0.6034533073269783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01.02.2015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01.02.2015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hyperlink" Target="http://www.timtv.com.tr/" TargetMode="External"/><Relationship Id="rId4" Type="http://schemas.openxmlformats.org/officeDocument/2006/relationships/hyperlink" Target="http://www.tim.org.t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5" y="1400577"/>
            <a:ext cx="6912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 Ayı İhracat Verileri</a:t>
            </a:r>
            <a:r>
              <a:rPr lang="tr-T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Aksaray - 2 Şubat 2015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YAPAN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217762"/>
              </p:ext>
            </p:extLst>
          </p:nvPr>
        </p:nvGraphicFramePr>
        <p:xfrm>
          <a:off x="1695251" y="1400704"/>
          <a:ext cx="5665603" cy="4561468"/>
        </p:xfrm>
        <a:graphic>
          <a:graphicData uri="http://schemas.openxmlformats.org/drawingml/2006/table">
            <a:tbl>
              <a:tblPr/>
              <a:tblGrid>
                <a:gridCol w="360040"/>
                <a:gridCol w="2081401"/>
                <a:gridCol w="1188770"/>
                <a:gridCol w="1177530"/>
                <a:gridCol w="857862"/>
              </a:tblGrid>
              <a:tr h="35874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İSTANBUL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5.386.643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4.829.689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10,3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KOCAELİ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844.640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913.916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8,2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BURSA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973.174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901.127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7,4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İZMİR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794.313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641.180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19,3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578.156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521.371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9,8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GAZİANTEP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557.441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516.371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7,4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MANİSA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279.783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228.578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18,3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DENİZLİ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265.851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212.415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20,1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SAKARYA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219.004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178.078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18,7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HATAY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172.905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171.234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1,0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AKSARAY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6.119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4.836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11.976.843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10.803.970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Kocaeli 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</a:t>
            </a:r>
            <a:r>
              <a:rPr lang="tr-TR" sz="105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3. Bursa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 %7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   </a:t>
            </a:r>
            <a:r>
              <a:rPr lang="tr-TR" sz="1050" b="1" dirty="0" smtClean="0">
                <a:solidFill>
                  <a:srgbClr val="FF0000"/>
                </a:solidFill>
              </a:rPr>
              <a:t>-%18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4497270" y="4833900"/>
            <a:ext cx="1008112" cy="31473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Hatay</a:t>
            </a:r>
          </a:p>
          <a:p>
            <a:pPr algn="ctr"/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2647647" y="2708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Sakarya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8" name="13 Akış Çizelgesi: Öteki İşlem"/>
          <p:cNvSpPr/>
          <p:nvPr/>
        </p:nvSpPr>
        <p:spPr>
          <a:xfrm>
            <a:off x="3635896" y="3573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56. Aksaray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-%21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Şubat 2015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Aksaray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|| </a:t>
            </a:r>
            <a:r>
              <a:rPr lang="tr-TR" sz="2000" b="1" i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TİM </a:t>
            </a:r>
            <a:r>
              <a:rPr lang="tr-TR" sz="2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Ayı İhracat Verileri</a:t>
            </a:r>
          </a:p>
          <a:p>
            <a:pPr algn="r"/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Toplantısı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793" y="764704"/>
            <a:ext cx="9144793" cy="1859557"/>
          </a:xfrm>
          <a:prstGeom prst="rect">
            <a:avLst/>
          </a:prstGeom>
        </p:spPr>
      </p:pic>
      <p:sp>
        <p:nvSpPr>
          <p:cNvPr id="11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4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5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4" descr="C:\Users\kubraulutas\Desktop\untitl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54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TÜRKİYE İHRACAT MARATONUMUZ DEVAM EDİYOR..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BUGÜNE KADAR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FARKLI İLİMİZDE* ve 15 FARKLI İLÇEMİZDE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BASIN TOPLANTISI DÜZENLEDİK</a:t>
            </a:r>
          </a:p>
        </p:txBody>
      </p:sp>
      <p:pic>
        <p:nvPicPr>
          <p:cNvPr id="4" name="Picture 2" descr="http://www.adiyamanli.org/images/turkiyearkeolog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87810"/>
            <a:ext cx="7620000" cy="3181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ikdörtgen 1"/>
          <p:cNvSpPr/>
          <p:nvPr/>
        </p:nvSpPr>
        <p:spPr>
          <a:xfrm>
            <a:off x="1979712" y="5014917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2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İhracat Basın Açıklaması için Talepte Bulunan İl ve İlçeler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Giresun, Kayseri, Adana, Akçakoca-Düzce, 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Yozgat, Konya, Ankara, Aydın, Burdur </a:t>
            </a:r>
            <a:endParaRPr lang="en-US" sz="1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27184" y="6145559"/>
            <a:ext cx="58296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Not: Bazı illerimizde birden fazla sayıda basın toplantısı gerçekleştirilmiştir.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078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OCAK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219081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339965"/>
                <a:gridCol w="1188770"/>
                <a:gridCol w="883159"/>
                <a:gridCol w="954151"/>
              </a:tblGrid>
              <a:tr h="36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1.927.049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1.827.067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1.356.104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1.335.155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209.571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172.946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-17,5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361.375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318.966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9.649.323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8.699.209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80,5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1.070.027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907.429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1.394.170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1.196.632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7.185.125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6.595.148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400.471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277.694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11.976.843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10.803.970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OCAK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2692064569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3854338601"/>
              </p:ext>
            </p:extLst>
          </p:nvPr>
        </p:nvGraphicFramePr>
        <p:xfrm>
          <a:off x="4716016" y="1400582"/>
          <a:ext cx="3960440" cy="4620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71039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SON 12 AYLIK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21.568.166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22.391.144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15.032.172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15.674.951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2.026.529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2.239.888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4.509.465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4.476.305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119.794.779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123.131.468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12.632.279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12.931.029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17.509.353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17.587.623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89.653.148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92.612.816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5.040.778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4.522.982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146.403.722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150.045.594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96,1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5.894.237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6.073.222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152.297.959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156.118.816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794631"/>
              </p:ext>
            </p:extLst>
          </p:nvPr>
        </p:nvGraphicFramePr>
        <p:xfrm>
          <a:off x="827584" y="2062364"/>
          <a:ext cx="7487540" cy="2734789"/>
        </p:xfrm>
        <a:graphic>
          <a:graphicData uri="http://schemas.openxmlformats.org/drawingml/2006/table">
            <a:tbl>
              <a:tblPr/>
              <a:tblGrid>
                <a:gridCol w="657543"/>
                <a:gridCol w="2794953"/>
                <a:gridCol w="1327150"/>
                <a:gridCol w="1327150"/>
                <a:gridCol w="667067"/>
                <a:gridCol w="713677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1.585.958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1.730.321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1.586.677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1.391.624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1.394.170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1.196.632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1.105.473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865.230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 Mak.ve Bil.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902.953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735.135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11.976.843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10.803.970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702236"/>
              </p:ext>
            </p:extLst>
          </p:nvPr>
        </p:nvGraphicFramePr>
        <p:xfrm>
          <a:off x="1619672" y="1457399"/>
          <a:ext cx="5832648" cy="4419873"/>
        </p:xfrm>
        <a:graphic>
          <a:graphicData uri="http://schemas.openxmlformats.org/drawingml/2006/table">
            <a:tbl>
              <a:tblPr/>
              <a:tblGrid>
                <a:gridCol w="504055"/>
                <a:gridCol w="1884856"/>
                <a:gridCol w="1280440"/>
                <a:gridCol w="1267034"/>
                <a:gridCol w="89626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1.245.326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1.090.035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1.015.990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848.384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762.367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752.500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591.563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574.263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ABD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466.157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482.052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504.579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471.161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244.100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399.885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63,8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331.779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389.329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463.858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314.901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32,1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233.190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276.060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11.976.843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10.803.970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-%12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ABD </a:t>
            </a:r>
          </a:p>
          <a:p>
            <a:pPr algn="ctr"/>
            <a:r>
              <a:rPr lang="tr-TR" sz="1050" b="1" dirty="0" smtClean="0"/>
              <a:t>%3</a:t>
            </a:r>
            <a:endParaRPr lang="tr-TR" sz="1050" b="1" dirty="0"/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220072" y="304596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7</a:t>
            </a:r>
            <a:r>
              <a:rPr lang="tr-TR" sz="1050" b="1" dirty="0" smtClean="0"/>
              <a:t>.İran </a:t>
            </a:r>
          </a:p>
          <a:p>
            <a:pPr algn="ctr"/>
            <a:r>
              <a:rPr lang="tr-TR" sz="1050" b="1" dirty="0" smtClean="0"/>
              <a:t>%64</a:t>
            </a:r>
            <a:endParaRPr lang="tr-TR" sz="1050" b="1" dirty="0"/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19872" y="2685928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İspanya    </a:t>
            </a:r>
            <a:r>
              <a:rPr lang="tr-TR" sz="1050" b="1" dirty="0" smtClean="0">
                <a:solidFill>
                  <a:schemeClr val="tx1"/>
                </a:solidFill>
              </a:rPr>
              <a:t>%17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343239" y="3309348"/>
            <a:ext cx="1080120" cy="4796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BAE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%18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4</a:t>
            </a:r>
            <a:r>
              <a:rPr lang="tr-TR" sz="1050" b="1" dirty="0" smtClean="0"/>
              <a:t>. İtalya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9.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İngiltere </a:t>
            </a:r>
            <a:r>
              <a:rPr lang="tr-TR" sz="1050" b="1" dirty="0" smtClean="0">
                <a:solidFill>
                  <a:srgbClr val="FF0000"/>
                </a:solidFill>
              </a:rPr>
              <a:t>-%1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722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-%16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428542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AVRUPA BİRLİĞİ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5.425.496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5.021.143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7,5</a:t>
                      </a:r>
                      <a:endParaRPr lang="tr-TR" sz="1400" b="1" kern="12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ORTA DOĞU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2.376.201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2.260.844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4,9</a:t>
                      </a:r>
                      <a:endParaRPr lang="tr-TR" sz="1400" b="1" kern="12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BAĞIMSIZ DEVLETLER TOPLULUĞU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1.285.439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954.879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25,7</a:t>
                      </a:r>
                      <a:endParaRPr lang="tr-TR" sz="1400" b="1" kern="12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AFRİKA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1.110.723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932.563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16,0</a:t>
                      </a:r>
                      <a:endParaRPr lang="tr-TR" sz="1400" b="1" kern="12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KUZEY AMERİKA SERBEST TİCARET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528.400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556.280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5,3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11.976.843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10.803.970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1507</TotalTime>
  <Words>905</Words>
  <Application>Microsoft Office PowerPoint</Application>
  <PresentationFormat>On-screen Show (4:3)</PresentationFormat>
  <Paragraphs>432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PPT_TIM_SABLON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751</cp:revision>
  <cp:lastPrinted>2014-12-30T14:52:14Z</cp:lastPrinted>
  <dcterms:created xsi:type="dcterms:W3CDTF">2013-06-18T07:12:31Z</dcterms:created>
  <dcterms:modified xsi:type="dcterms:W3CDTF">2015-02-01T12:50:59Z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