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6256000" cy="9144000"/>
  <p:notesSz cx="6858000" cy="9144000"/>
  <p:defaultTextStyle>
    <a:lvl1pPr algn="ctr" defTabSz="825500">
      <a:defRPr sz="3200">
        <a:latin typeface="+mn-lt"/>
        <a:ea typeface="+mn-ea"/>
        <a:cs typeface="+mn-cs"/>
        <a:sym typeface="Helvetica Light"/>
      </a:defRPr>
    </a:lvl1pPr>
    <a:lvl2pPr indent="228600" algn="ctr" defTabSz="825500">
      <a:defRPr sz="3200">
        <a:latin typeface="+mn-lt"/>
        <a:ea typeface="+mn-ea"/>
        <a:cs typeface="+mn-cs"/>
        <a:sym typeface="Helvetica Light"/>
      </a:defRPr>
    </a:lvl2pPr>
    <a:lvl3pPr indent="457200" algn="ctr" defTabSz="825500">
      <a:defRPr sz="3200">
        <a:latin typeface="+mn-lt"/>
        <a:ea typeface="+mn-ea"/>
        <a:cs typeface="+mn-cs"/>
        <a:sym typeface="Helvetica Light"/>
      </a:defRPr>
    </a:lvl3pPr>
    <a:lvl4pPr indent="685800" algn="ctr" defTabSz="825500">
      <a:defRPr sz="3200">
        <a:latin typeface="+mn-lt"/>
        <a:ea typeface="+mn-ea"/>
        <a:cs typeface="+mn-cs"/>
        <a:sym typeface="Helvetica Light"/>
      </a:defRPr>
    </a:lvl4pPr>
    <a:lvl5pPr indent="914400" algn="ctr" defTabSz="825500">
      <a:defRPr sz="3200">
        <a:latin typeface="+mn-lt"/>
        <a:ea typeface="+mn-ea"/>
        <a:cs typeface="+mn-cs"/>
        <a:sym typeface="Helvetica Light"/>
      </a:defRPr>
    </a:lvl5pPr>
    <a:lvl6pPr indent="1143000" algn="ctr" defTabSz="825500">
      <a:defRPr sz="3200">
        <a:latin typeface="+mn-lt"/>
        <a:ea typeface="+mn-ea"/>
        <a:cs typeface="+mn-cs"/>
        <a:sym typeface="Helvetica Light"/>
      </a:defRPr>
    </a:lvl6pPr>
    <a:lvl7pPr indent="1371600" algn="ctr" defTabSz="825500">
      <a:defRPr sz="3200">
        <a:latin typeface="+mn-lt"/>
        <a:ea typeface="+mn-ea"/>
        <a:cs typeface="+mn-cs"/>
        <a:sym typeface="Helvetica Light"/>
      </a:defRPr>
    </a:lvl7pPr>
    <a:lvl8pPr indent="1600200" algn="ctr" defTabSz="825500">
      <a:defRPr sz="3200">
        <a:latin typeface="+mn-lt"/>
        <a:ea typeface="+mn-ea"/>
        <a:cs typeface="+mn-cs"/>
        <a:sym typeface="Helvetica Light"/>
      </a:defRPr>
    </a:lvl8pPr>
    <a:lvl9pPr indent="1828800" algn="ctr" defTabSz="825500">
      <a:defRPr sz="32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318" y="-72"/>
      </p:cViewPr>
      <p:guideLst>
        <p:guide orient="horz" pos="2880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/>
            <a:endParaRPr lang="tr-TR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3.16648E-2"/>
          <c:y val="5.4709800000000003E-2"/>
          <c:w val="0.93667"/>
          <c:h val="0.859051000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Üyeler</c:v>
                </c:pt>
              </c:strCache>
            </c:strRef>
          </c:tx>
          <c:spPr>
            <a:ln w="762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310</c:v>
                </c:pt>
                <c:pt idx="1">
                  <c:v>329</c:v>
                </c:pt>
                <c:pt idx="2">
                  <c:v>342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472320"/>
        <c:axId val="38527360"/>
      </c:lineChart>
      <c:catAx>
        <c:axId val="38472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9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527360"/>
        <c:crosses val="autoZero"/>
        <c:auto val="1"/>
        <c:lblAlgn val="ctr"/>
        <c:lblOffset val="100"/>
        <c:noMultiLvlLbl val="1"/>
      </c:catAx>
      <c:valAx>
        <c:axId val="385273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472320"/>
        <c:crosses val="autoZero"/>
        <c:crossBetween val="midCat"/>
        <c:majorUnit val="12.5"/>
        <c:minorUnit val="6.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/>
            <a:endParaRPr lang="tr-TR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3.16648E-2"/>
          <c:y val="5.4709800000000003E-2"/>
          <c:w val="0.93667"/>
          <c:h val="0.859051000000000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Eğitimler</c:v>
                </c:pt>
              </c:strCache>
            </c:strRef>
          </c:tx>
          <c:spPr>
            <a:ln w="762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52</c:v>
                </c:pt>
                <c:pt idx="1">
                  <c:v>56</c:v>
                </c:pt>
                <c:pt idx="2">
                  <c:v>63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603008"/>
        <c:axId val="38604800"/>
      </c:lineChart>
      <c:catAx>
        <c:axId val="38603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9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604800"/>
        <c:crosses val="autoZero"/>
        <c:auto val="1"/>
        <c:lblAlgn val="ctr"/>
        <c:lblOffset val="100"/>
        <c:noMultiLvlLbl val="1"/>
      </c:catAx>
      <c:valAx>
        <c:axId val="3860480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603008"/>
        <c:crosses val="autoZero"/>
        <c:crossBetween val="midCat"/>
        <c:majorUnit val="5"/>
        <c:minorUnit val="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/>
            <a:endParaRPr lang="tr-TR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2.9443199999999999E-2"/>
          <c:y val="6.8226800000000004E-2"/>
          <c:w val="0.94111400000000001"/>
          <c:h val="0.6055650000000000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Konferanslar</c:v>
                </c:pt>
              </c:strCache>
            </c:strRef>
          </c:tx>
          <c:spPr>
            <a:ln w="762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Yurt Dışı OEM Ziyaretleri</c:v>
                </c:pt>
              </c:strCache>
            </c:strRef>
          </c:tx>
          <c:spPr>
            <a:ln w="76200" cap="flat">
              <a:solidFill>
                <a:srgbClr val="70BF41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70BF41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Kabul Edilen Yabancı Heyetler</c:v>
                </c:pt>
              </c:strCache>
            </c:strRef>
          </c:tx>
          <c:spPr>
            <a:ln w="76200" cap="flat">
              <a:solidFill>
                <a:srgbClr val="C82506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rgbClr val="C82506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Sheet1!$B$1:$D$1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Sheet1!$B$4:$D$4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24672"/>
        <c:axId val="38926208"/>
      </c:lineChart>
      <c:catAx>
        <c:axId val="38924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5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926208"/>
        <c:crosses val="autoZero"/>
        <c:auto val="1"/>
        <c:lblAlgn val="ctr"/>
        <c:lblOffset val="100"/>
        <c:noMultiLvlLbl val="1"/>
      </c:catAx>
      <c:valAx>
        <c:axId val="38926208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8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38924672"/>
        <c:crosses val="autoZero"/>
        <c:crossBetween val="midCat"/>
        <c:majorUnit val="2.5"/>
        <c:minorUnit val="1.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3.5724800000000001E-2"/>
          <c:y val="0.84535300000000002"/>
          <c:w val="0.90484500000000001"/>
          <c:h val="0.167146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2800" b="0" i="0" u="none" strike="noStrike">
              <a:solidFill>
                <a:srgbClr val="000000"/>
              </a:solidFill>
              <a:effectLst/>
              <a:latin typeface="Helvetica Light"/>
            </a:defRPr>
          </a:pPr>
          <a:endParaRPr lang="tr-T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/>
            <a:endParaRPr lang="tr-TR"/>
          </a:p>
        </c:rich>
      </c:tx>
      <c:layout/>
      <c:overlay val="1"/>
    </c:title>
    <c:autoTitleDeleted val="0"/>
    <c:view3D>
      <c:rotX val="6"/>
      <c:hPercent val="78"/>
      <c:rotY val="16"/>
      <c:depthPercent val="70"/>
      <c:rAngAx val="0"/>
      <c:perspective val="30"/>
    </c:view3D>
    <c:floor>
      <c:thickness val="0"/>
      <c:spPr>
        <a:noFill/>
        <a:ln>
          <a:noFill/>
        </a:ln>
        <a:effectLst/>
      </c:spPr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9.4267900000000002E-2"/>
          <c:y val="5.0000000000000001E-3"/>
          <c:w val="0.90573199999999998"/>
          <c:h val="0.8344380000000000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Hizmet robotları</c:v>
                </c:pt>
              </c:strCache>
            </c:strRef>
          </c:tx>
          <c:spPr>
            <a:solidFill>
              <a:srgbClr val="30BE81"/>
            </a:solidFill>
            <a:ln w="12700" cap="flat">
              <a:noFill/>
              <a:miter lim="400000"/>
            </a:ln>
            <a:effectLst>
              <a:outerShdw blurRad="152400" dir="14180145" algn="tl">
                <a:srgbClr val="000000">
                  <a:alpha val="52802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Endüstriyel robotlar</c:v>
                </c:pt>
              </c:strCache>
            </c:strRef>
          </c:tx>
          <c:spPr>
            <a:solidFill>
              <a:srgbClr val="AAAAAA"/>
            </a:solidFill>
            <a:ln w="12700" cap="flat">
              <a:noFill/>
              <a:miter lim="400000"/>
            </a:ln>
            <a:effectLst>
              <a:outerShdw blurRad="152400" dir="14180145" algn="tl">
                <a:srgbClr val="000000">
                  <a:alpha val="52802"/>
                </a:srgbClr>
              </a:outerShdw>
            </a:effectLst>
          </c:spPr>
          <c:invertIfNegative val="0"/>
          <c:cat>
            <c:strRef>
              <c:f>Sheet1!$B$1:$D$1</c:f>
              <c:strCache>
                <c:ptCount val="3"/>
                <c:pt idx="0">
                  <c:v>2007</c:v>
                </c:pt>
                <c:pt idx="1">
                  <c:v>2011</c:v>
                </c:pt>
                <c:pt idx="2">
                  <c:v>2015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8</c:v>
                </c:pt>
                <c:pt idx="1">
                  <c:v>17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50742016"/>
        <c:axId val="50743552"/>
        <c:axId val="48755584"/>
      </c:bar3DChart>
      <c:catAx>
        <c:axId val="507420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619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tr-TR"/>
          </a:p>
        </c:txPr>
        <c:crossAx val="50743552"/>
        <c:crosses val="autoZero"/>
        <c:auto val="1"/>
        <c:lblAlgn val="ctr"/>
        <c:lblOffset val="100"/>
        <c:noMultiLvlLbl val="1"/>
      </c:catAx>
      <c:valAx>
        <c:axId val="50743552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0E+0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619" b="0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tr-TR"/>
          </a:p>
        </c:txPr>
        <c:crossAx val="50742016"/>
        <c:crosses val="autoZero"/>
        <c:crossBetween val="between"/>
        <c:majorUnit val="7.5"/>
        <c:minorUnit val="3.75"/>
      </c:valAx>
      <c:serAx>
        <c:axId val="4875558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/>
            <a:endParaRPr lang="tr-TR"/>
          </a:p>
        </c:txPr>
        <c:crossAx val="50743552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0000000000000001E-3"/>
          <c:y val="0.87446000000000002"/>
          <c:w val="0.93364100000000005"/>
          <c:h val="0.1380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1943" b="0" i="0" u="none" strike="noStrike">
              <a:solidFill>
                <a:srgbClr val="FFFFFF"/>
              </a:solidFill>
              <a:effectLst/>
              <a:latin typeface="Helvetica"/>
            </a:defRPr>
          </a:pPr>
          <a:endParaRPr lang="tr-T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/>
            <a:endParaRPr lang="tr-TR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04523"/>
          <c:y val="4.3614100000000003E-2"/>
          <c:w val="0.89547699999999997"/>
          <c:h val="0.8070810000000000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0096F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Hindistan</c:v>
                </c:pt>
                <c:pt idx="1">
                  <c:v>K. Amerika</c:v>
                </c:pt>
                <c:pt idx="2">
                  <c:v>Çin</c:v>
                </c:pt>
                <c:pt idx="3">
                  <c:v>Dünya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3.8</c:v>
                </c:pt>
                <c:pt idx="1">
                  <c:v>13.9</c:v>
                </c:pt>
                <c:pt idx="2">
                  <c:v>18.399999999999999</c:v>
                </c:pt>
                <c:pt idx="3">
                  <c:v>79.8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80B4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Hindistan</c:v>
                </c:pt>
                <c:pt idx="1">
                  <c:v>K. Amerika</c:v>
                </c:pt>
                <c:pt idx="2">
                  <c:v>Çin</c:v>
                </c:pt>
                <c:pt idx="3">
                  <c:v>Dünya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2.6</c:v>
                </c:pt>
                <c:pt idx="1">
                  <c:v>3</c:v>
                </c:pt>
                <c:pt idx="2">
                  <c:v>9.9</c:v>
                </c:pt>
                <c:pt idx="3">
                  <c:v>23.1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E1CF2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Hindistan</c:v>
                </c:pt>
                <c:pt idx="1">
                  <c:v>K. Amerika</c:v>
                </c:pt>
                <c:pt idx="2">
                  <c:v>Çin</c:v>
                </c:pt>
                <c:pt idx="3">
                  <c:v>Dünya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1.9</c:v>
                </c:pt>
                <c:pt idx="1">
                  <c:v>1</c:v>
                </c:pt>
                <c:pt idx="2">
                  <c:v>4.5</c:v>
                </c:pt>
                <c:pt idx="3">
                  <c:v>8.3000000000000007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50294784"/>
        <c:axId val="50296320"/>
      </c:barChart>
      <c:catAx>
        <c:axId val="5029478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2000" b="1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tr-TR"/>
          </a:p>
        </c:txPr>
        <c:crossAx val="50296320"/>
        <c:crosses val="autoZero"/>
        <c:auto val="1"/>
        <c:lblAlgn val="ctr"/>
        <c:lblOffset val="100"/>
        <c:noMultiLvlLbl val="1"/>
      </c:catAx>
      <c:valAx>
        <c:axId val="50296320"/>
        <c:scaling>
          <c:orientation val="minMax"/>
        </c:scaling>
        <c:delete val="0"/>
        <c:axPos val="t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0294784"/>
        <c:crosses val="autoZero"/>
        <c:crossBetween val="between"/>
        <c:majorUnit val="30"/>
        <c:minorUnit val="1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2.7985800000000002E-2"/>
          <c:y val="0.94730000000000003"/>
          <c:w val="0.88436999999999999"/>
          <c:h val="6.5200400000000006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/>
        <a:lstStyle/>
        <a:p>
          <a:pPr lvl="0">
            <a:defRPr sz="2400" b="0" i="0" u="none" strike="noStrike">
              <a:solidFill>
                <a:srgbClr val="000000"/>
              </a:solidFill>
              <a:effectLst/>
              <a:latin typeface="Helvetica Light"/>
            </a:defRPr>
          </a:pPr>
          <a:endParaRPr lang="tr-T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r>
              <a:rPr lang="tr-TR" sz="2000" b="0" i="0" u="none" strike="noStrike">
                <a:solidFill>
                  <a:srgbClr val="000000"/>
                </a:solidFill>
                <a:effectLst/>
                <a:latin typeface="Helvetica Light"/>
              </a:rPr>
              <a:t>TURBOŞARJ</a:t>
            </a:r>
          </a:p>
        </c:rich>
      </c:tx>
      <c:layout>
        <c:manualLayout>
          <c:xMode val="edge"/>
          <c:yMode val="edge"/>
          <c:x val="0.27040599999999998"/>
          <c:y val="5.0000000000000001E-3"/>
          <c:w val="0.45918700000000001"/>
          <c:h val="0.114681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4.9184600000000002E-2"/>
          <c:y val="0.11468100000000001"/>
          <c:w val="0.90509300000000004"/>
          <c:h val="0.796364999999999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5EA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 lvl="0">
                  <a:defRPr sz="250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Helvetica Light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 T</c:v>
                </c:pt>
              </c:strCache>
            </c:strRef>
          </c:tx>
          <c:spPr>
            <a:solidFill>
              <a:srgbClr val="A9A9A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 lvl="0">
                  <a:defRPr sz="2500" b="0" i="0" u="none" strike="noStrike">
                    <a:solidFill>
                      <a:srgbClr val="000000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Helvetica Light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4</c:v>
                </c:pt>
                <c:pt idx="4">
                  <c:v>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51073792"/>
        <c:axId val="51075328"/>
      </c:barChart>
      <c:catAx>
        <c:axId val="5107379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5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1075328"/>
        <c:crosses val="autoZero"/>
        <c:auto val="1"/>
        <c:lblAlgn val="ctr"/>
        <c:lblOffset val="100"/>
        <c:noMultiLvlLbl val="1"/>
      </c:catAx>
      <c:valAx>
        <c:axId val="51075328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107379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r>
              <a:rPr lang="tr-TR" sz="2000" b="0" i="0" u="none" strike="noStrike">
                <a:solidFill>
                  <a:srgbClr val="000000"/>
                </a:solidFill>
                <a:effectLst/>
                <a:latin typeface="Helvetica Light"/>
              </a:rPr>
              <a:t>ADAPTIVE CRUISE CONTROL</a:t>
            </a:r>
          </a:p>
        </c:rich>
      </c:tx>
      <c:layout/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4.9184600000000002E-2"/>
          <c:y val="0.162693"/>
          <c:w val="0.92697099999999999"/>
          <c:h val="0.7524999999999999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5EA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 lvl="0">
                  <a:defRPr sz="230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Helvetica Light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1.3</c:v>
                </c:pt>
                <c:pt idx="2">
                  <c:v>1</c:v>
                </c:pt>
                <c:pt idx="3">
                  <c:v>0.1</c:v>
                </c:pt>
                <c:pt idx="4">
                  <c:v>0.6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 T</c:v>
                </c:pt>
              </c:strCache>
            </c:strRef>
          </c:tx>
          <c:spPr>
            <a:solidFill>
              <a:srgbClr val="A9A9A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1.8</c:v>
                </c:pt>
                <c:pt idx="1">
                  <c:v>1.8</c:v>
                </c:pt>
                <c:pt idx="2">
                  <c:v>2.8</c:v>
                </c:pt>
                <c:pt idx="3">
                  <c:v>0.7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51162496"/>
        <c:axId val="51164288"/>
      </c:barChart>
      <c:catAx>
        <c:axId val="5116249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15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1164288"/>
        <c:crosses val="autoZero"/>
        <c:auto val="1"/>
        <c:lblAlgn val="ctr"/>
        <c:lblOffset val="100"/>
        <c:noMultiLvlLbl val="1"/>
      </c:catAx>
      <c:valAx>
        <c:axId val="51164288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1162496"/>
        <c:crosses val="autoZero"/>
        <c:crossBetween val="between"/>
        <c:majorUnit val="1"/>
        <c:minorUnit val="0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roundedCorners val="0"/>
  <c:style val="2"/>
  <c:chart>
    <c:title>
      <c:tx>
        <c:rich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r>
              <a:rPr lang="tr-TR" sz="2000" b="0" i="0" u="none" strike="noStrike">
                <a:solidFill>
                  <a:srgbClr val="000000"/>
                </a:solidFill>
                <a:effectLst/>
                <a:latin typeface="Helvetica Light"/>
              </a:rPr>
              <a:t>FREN</a:t>
            </a:r>
          </a:p>
        </c:rich>
      </c:tx>
      <c:layout>
        <c:manualLayout>
          <c:xMode val="edge"/>
          <c:yMode val="edge"/>
          <c:x val="0.42722199999999999"/>
          <c:y val="5.0000000000000001E-3"/>
          <c:w val="0.14555599999999999"/>
          <c:h val="0.114681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34452700000000003"/>
          <c:y val="0.11468100000000001"/>
          <c:w val="0.60655499999999996"/>
          <c:h val="0.7963649999999999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005EA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 lvl="0">
                  <a:defRPr sz="2500" b="0" i="0" u="none" strike="noStrike">
                    <a:solidFill>
                      <a:srgbClr val="FFFFFF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Helvetica Light"/>
                  </a:defRPr>
                </a:pPr>
                <a:endParaRPr lang="tr-T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55</c:v>
                </c:pt>
                <c:pt idx="1">
                  <c:v>43</c:v>
                </c:pt>
                <c:pt idx="2">
                  <c:v>64</c:v>
                </c:pt>
                <c:pt idx="3">
                  <c:v>12</c:v>
                </c:pt>
                <c:pt idx="4">
                  <c:v>29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2023 T</c:v>
                </c:pt>
              </c:strCache>
            </c:strRef>
          </c:tx>
          <c:spPr>
            <a:solidFill>
              <a:srgbClr val="A9A9A9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General" sourceLinked="0"/>
            <c:txPr>
              <a:bodyPr/>
              <a:lstStyle/>
              <a:p>
                <a:pPr lvl="0">
                  <a:defRPr sz="2500" b="0" i="0" u="none" strike="noStrike">
                    <a:solidFill>
                      <a:srgbClr val="000000"/>
                    </a:solidFill>
                    <a:effectLst>
                      <a:outerShdw dist="38100" dir="2700000" rotWithShape="0">
                        <a:srgbClr val="000000"/>
                      </a:outerShdw>
                    </a:effectLst>
                    <a:latin typeface="Helvetica Light"/>
                  </a:defRPr>
                </a:pPr>
                <a:endParaRPr lang="tr-T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5"/>
                <c:pt idx="0">
                  <c:v>Kuzey Amerika</c:v>
                </c:pt>
                <c:pt idx="1">
                  <c:v>Batı Avrupa</c:v>
                </c:pt>
                <c:pt idx="2">
                  <c:v>Çin</c:v>
                </c:pt>
                <c:pt idx="3">
                  <c:v>Hindistan</c:v>
                </c:pt>
                <c:pt idx="4">
                  <c:v>Japonya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18</c:v>
                </c:pt>
                <c:pt idx="1">
                  <c:v>13</c:v>
                </c:pt>
                <c:pt idx="2">
                  <c:v>61</c:v>
                </c:pt>
                <c:pt idx="3">
                  <c:v>37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50424064"/>
        <c:axId val="50434048"/>
      </c:barChart>
      <c:catAx>
        <c:axId val="50424064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 lvl="0">
              <a:defRPr sz="1500" b="1" i="0" u="none" strike="noStrike">
                <a:solidFill>
                  <a:srgbClr val="000000"/>
                </a:solidFill>
                <a:effectLst/>
                <a:latin typeface="Helvetica"/>
              </a:defRPr>
            </a:pPr>
            <a:endParaRPr lang="tr-TR"/>
          </a:p>
        </c:txPr>
        <c:crossAx val="50434048"/>
        <c:crosses val="autoZero"/>
        <c:auto val="1"/>
        <c:lblAlgn val="ctr"/>
        <c:lblOffset val="100"/>
        <c:noMultiLvlLbl val="1"/>
      </c:catAx>
      <c:valAx>
        <c:axId val="50434048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 lvl="0">
              <a:defRPr sz="2000" b="0" i="0" u="none" strike="noStrike">
                <a:solidFill>
                  <a:srgbClr val="000000"/>
                </a:solidFill>
                <a:effectLst/>
                <a:latin typeface="Helvetica Light"/>
              </a:defRPr>
            </a:pPr>
            <a:endParaRPr lang="tr-TR"/>
          </a:p>
        </c:txPr>
        <c:crossAx val="50424064"/>
        <c:crosses val="autoZero"/>
        <c:crossBetween val="between"/>
        <c:majorUnit val="35"/>
        <c:minorUnit val="1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432258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16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185333" y="1532466"/>
            <a:ext cx="13885335" cy="3098801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185333" y="4715933"/>
            <a:ext cx="13885335" cy="1058334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423333" y="6299200"/>
            <a:ext cx="15409334" cy="1337734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423333" y="7679266"/>
            <a:ext cx="15409334" cy="105833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185333" y="3022600"/>
            <a:ext cx="13885335" cy="30988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100666" y="736599"/>
            <a:ext cx="6815668" cy="3742268"/>
          </a:xfrm>
          <a:prstGeom prst="rect">
            <a:avLst/>
          </a:prstGeom>
        </p:spPr>
        <p:txBody>
          <a:bodyPr anchor="b"/>
          <a:lstStyle>
            <a:lvl1pPr>
              <a:defRPr sz="5600"/>
            </a:lvl1pPr>
          </a:lstStyle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100666" y="4563533"/>
            <a:ext cx="6815668" cy="384386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228600" algn="ctr">
              <a:spcBef>
                <a:spcPts val="0"/>
              </a:spcBef>
              <a:buSzTx/>
              <a:buNone/>
              <a:defRPr sz="2800"/>
            </a:lvl2pPr>
            <a:lvl3pPr marL="0" indent="457200" algn="ctr">
              <a:spcBef>
                <a:spcPts val="0"/>
              </a:spcBef>
              <a:buSzTx/>
              <a:buNone/>
              <a:defRPr sz="2800"/>
            </a:lvl3pPr>
            <a:lvl4pPr marL="0" indent="685800" algn="ctr">
              <a:spcBef>
                <a:spcPts val="0"/>
              </a:spcBef>
              <a:buSzTx/>
              <a:buNone/>
              <a:defRPr sz="2800"/>
            </a:lvl4pPr>
            <a:lvl5pPr marL="0" indent="914400" algn="ctr">
              <a:spcBef>
                <a:spcPts val="0"/>
              </a:spcBef>
              <a:buSzTx/>
              <a:buNone/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6671735" cy="6138334"/>
          </a:xfrm>
          <a:prstGeom prst="rect">
            <a:avLst/>
          </a:prstGeom>
        </p:spPr>
        <p:txBody>
          <a:bodyPr/>
          <a:lstStyle>
            <a:lvl1pPr marL="372533" indent="-372533">
              <a:spcBef>
                <a:spcPts val="4500"/>
              </a:spcBef>
              <a:defRPr sz="3000"/>
            </a:lvl1pPr>
            <a:lvl2pPr marL="931333" indent="-372533">
              <a:spcBef>
                <a:spcPts val="4500"/>
              </a:spcBef>
              <a:defRPr sz="3000"/>
            </a:lvl2pPr>
            <a:lvl3pPr marL="1490133" indent="-372533">
              <a:spcBef>
                <a:spcPts val="4500"/>
              </a:spcBef>
              <a:defRPr sz="3000"/>
            </a:lvl3pPr>
            <a:lvl4pPr marL="2048933" indent="-372533">
              <a:spcBef>
                <a:spcPts val="4500"/>
              </a:spcBef>
              <a:defRPr sz="3000"/>
            </a:lvl4pPr>
            <a:lvl5pPr marL="2607733" indent="-372533">
              <a:spcBef>
                <a:spcPts val="45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126066" y="1185333"/>
            <a:ext cx="14003869" cy="676486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26066" y="634999"/>
            <a:ext cx="14003869" cy="152400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7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26066" y="2159000"/>
            <a:ext cx="14003869" cy="613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400"/>
              <a:t>Body Level One</a:t>
            </a:r>
          </a:p>
          <a:p>
            <a:pPr lvl="1">
              <a:defRPr sz="1800"/>
            </a:pPr>
            <a:r>
              <a:rPr sz="3400"/>
              <a:t>Body Level Two</a:t>
            </a:r>
          </a:p>
          <a:p>
            <a:pPr lvl="2">
              <a:defRPr sz="1800"/>
            </a:pPr>
            <a:r>
              <a:rPr sz="3400"/>
              <a:t>Body Level Three</a:t>
            </a:r>
          </a:p>
          <a:p>
            <a:pPr lvl="3">
              <a:defRPr sz="1800"/>
            </a:pPr>
            <a:r>
              <a:rPr sz="3400"/>
              <a:t>Body Level Four</a:t>
            </a:r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825500">
        <a:defRPr sz="7400"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7400"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7400"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7400"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7400"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7400"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7400"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7400"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7400">
          <a:latin typeface="+mn-lt"/>
          <a:ea typeface="+mn-ea"/>
          <a:cs typeface="+mn-cs"/>
          <a:sym typeface="Helvetica Light"/>
        </a:defRPr>
      </a:lvl9pPr>
    </p:titleStyle>
    <p:bodyStyle>
      <a:lvl1pPr marL="41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1pPr>
      <a:lvl2pPr marL="105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2pPr>
      <a:lvl3pPr marL="168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3pPr>
      <a:lvl4pPr marL="232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4pPr>
      <a:lvl5pPr marL="295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5pPr>
      <a:lvl6pPr marL="359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6pPr>
      <a:lvl7pPr marL="422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7pPr>
      <a:lvl8pPr marL="4860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8pPr>
      <a:lvl9pPr marL="5495192" indent="-415192" defTabSz="825500">
        <a:spcBef>
          <a:spcPts val="5900"/>
        </a:spcBef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9pPr>
    </p:bodyStyle>
    <p:otherStyle>
      <a:lvl1pPr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8255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8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10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8.pn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0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2.jpeg"/><Relationship Id="rId1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10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png"/><Relationship Id="rId7" Type="http://schemas.openxmlformats.org/officeDocument/2006/relationships/image" Target="../media/image7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7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4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.png"/><Relationship Id="rId7" Type="http://schemas.openxmlformats.org/officeDocument/2006/relationships/image" Target="../media/image8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10.png"/><Relationship Id="rId4" Type="http://schemas.openxmlformats.org/officeDocument/2006/relationships/image" Target="../media/image74.pn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8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png"/><Relationship Id="rId11" Type="http://schemas.openxmlformats.org/officeDocument/2006/relationships/image" Target="../media/image92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10.png"/><Relationship Id="rId9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18" Type="http://schemas.openxmlformats.org/officeDocument/2006/relationships/image" Target="../media/image145.png"/><Relationship Id="rId3" Type="http://schemas.openxmlformats.org/officeDocument/2006/relationships/image" Target="../media/image123.png"/><Relationship Id="rId21" Type="http://schemas.openxmlformats.org/officeDocument/2006/relationships/image" Target="../media/image148.pn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17" Type="http://schemas.openxmlformats.org/officeDocument/2006/relationships/image" Target="../media/image144.png"/><Relationship Id="rId2" Type="http://schemas.openxmlformats.org/officeDocument/2006/relationships/image" Target="../media/image2.jpeg"/><Relationship Id="rId16" Type="http://schemas.openxmlformats.org/officeDocument/2006/relationships/image" Target="../media/image143.pn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5" Type="http://schemas.openxmlformats.org/officeDocument/2006/relationships/image" Target="../media/image142.png"/><Relationship Id="rId10" Type="http://schemas.openxmlformats.org/officeDocument/2006/relationships/image" Target="../media/image137.png"/><Relationship Id="rId19" Type="http://schemas.openxmlformats.org/officeDocument/2006/relationships/image" Target="../media/image146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1.png"/><Relationship Id="rId22" Type="http://schemas.openxmlformats.org/officeDocument/2006/relationships/image" Target="../media/image1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3.png"/><Relationship Id="rId3" Type="http://schemas.openxmlformats.org/officeDocument/2006/relationships/image" Target="../media/image88.png"/><Relationship Id="rId7" Type="http://schemas.openxmlformats.org/officeDocument/2006/relationships/image" Target="../media/image155.png"/><Relationship Id="rId12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90.png"/><Relationship Id="rId5" Type="http://schemas.openxmlformats.org/officeDocument/2006/relationships/image" Target="../media/image153.png"/><Relationship Id="rId10" Type="http://schemas.openxmlformats.org/officeDocument/2006/relationships/image" Target="../media/image89.png"/><Relationship Id="rId4" Type="http://schemas.openxmlformats.org/officeDocument/2006/relationships/image" Target="../media/image152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61.png"/><Relationship Id="rId9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png"/><Relationship Id="rId18" Type="http://schemas.openxmlformats.org/officeDocument/2006/relationships/image" Target="../media/image179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8.png"/><Relationship Id="rId2" Type="http://schemas.openxmlformats.org/officeDocument/2006/relationships/image" Target="../media/image2.jpe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png"/><Relationship Id="rId11" Type="http://schemas.openxmlformats.org/officeDocument/2006/relationships/image" Target="../media/image173.png"/><Relationship Id="rId5" Type="http://schemas.openxmlformats.org/officeDocument/2006/relationships/image" Target="../media/image167.png"/><Relationship Id="rId15" Type="http://schemas.openxmlformats.org/officeDocument/2006/relationships/chart" Target="../charts/chart4.xml"/><Relationship Id="rId10" Type="http://schemas.openxmlformats.org/officeDocument/2006/relationships/image" Target="../media/image172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Relationship Id="rId14" Type="http://schemas.openxmlformats.org/officeDocument/2006/relationships/image" Target="../media/image1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chart" Target="../charts/chart5.xml"/><Relationship Id="rId7" Type="http://schemas.openxmlformats.org/officeDocument/2006/relationships/image" Target="../media/image1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5" Type="http://schemas.openxmlformats.org/officeDocument/2006/relationships/image" Target="../media/image167.png"/><Relationship Id="rId10" Type="http://schemas.openxmlformats.org/officeDocument/2006/relationships/image" Target="../media/image185.png"/><Relationship Id="rId4" Type="http://schemas.openxmlformats.org/officeDocument/2006/relationships/image" Target="../media/image180.png"/><Relationship Id="rId9" Type="http://schemas.openxmlformats.org/officeDocument/2006/relationships/image" Target="../media/image1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image" Target="../media/image16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chart" Target="../charts/chart6.xml"/><Relationship Id="rId7" Type="http://schemas.openxmlformats.org/officeDocument/2006/relationships/image" Target="../media/image1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7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67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4" Type="http://schemas.openxmlformats.org/officeDocument/2006/relationships/image" Target="../media/image190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png"/><Relationship Id="rId11" Type="http://schemas.openxmlformats.org/officeDocument/2006/relationships/image" Target="../media/image210.png"/><Relationship Id="rId5" Type="http://schemas.openxmlformats.org/officeDocument/2006/relationships/image" Target="../media/image205.png"/><Relationship Id="rId10" Type="http://schemas.openxmlformats.org/officeDocument/2006/relationships/image" Target="../media/image167.png"/><Relationship Id="rId4" Type="http://schemas.openxmlformats.org/officeDocument/2006/relationships/image" Target="../media/image204.png"/><Relationship Id="rId9" Type="http://schemas.openxmlformats.org/officeDocument/2006/relationships/image" Target="../media/image20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11.png"/><Relationship Id="rId7" Type="http://schemas.openxmlformats.org/officeDocument/2006/relationships/image" Target="../media/image9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5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227.png"/><Relationship Id="rId2" Type="http://schemas.openxmlformats.org/officeDocument/2006/relationships/image" Target="../media/image2.jpe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190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7.png"/><Relationship Id="rId4" Type="http://schemas.openxmlformats.org/officeDocument/2006/relationships/image" Target="../media/image16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190.png"/><Relationship Id="rId7" Type="http://schemas.openxmlformats.org/officeDocument/2006/relationships/image" Target="../media/image2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10" Type="http://schemas.openxmlformats.org/officeDocument/2006/relationships/image" Target="../media/image233.png"/><Relationship Id="rId4" Type="http://schemas.openxmlformats.org/officeDocument/2006/relationships/image" Target="../media/image167.png"/><Relationship Id="rId9" Type="http://schemas.openxmlformats.org/officeDocument/2006/relationships/image" Target="../media/image23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png"/><Relationship Id="rId3" Type="http://schemas.openxmlformats.org/officeDocument/2006/relationships/image" Target="../media/image167.png"/><Relationship Id="rId7" Type="http://schemas.openxmlformats.org/officeDocument/2006/relationships/image" Target="../media/image2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6.png"/><Relationship Id="rId11" Type="http://schemas.openxmlformats.org/officeDocument/2006/relationships/image" Target="../media/image240.png"/><Relationship Id="rId5" Type="http://schemas.openxmlformats.org/officeDocument/2006/relationships/image" Target="../media/image235.png"/><Relationship Id="rId10" Type="http://schemas.openxmlformats.org/officeDocument/2006/relationships/image" Target="../media/image190.png"/><Relationship Id="rId4" Type="http://schemas.openxmlformats.org/officeDocument/2006/relationships/image" Target="../media/image234.png"/><Relationship Id="rId9" Type="http://schemas.openxmlformats.org/officeDocument/2006/relationships/image" Target="../media/image23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13" Type="http://schemas.openxmlformats.org/officeDocument/2006/relationships/image" Target="../media/image249.png"/><Relationship Id="rId3" Type="http://schemas.openxmlformats.org/officeDocument/2006/relationships/image" Target="../media/image190.png"/><Relationship Id="rId7" Type="http://schemas.openxmlformats.org/officeDocument/2006/relationships/image" Target="../media/image243.png"/><Relationship Id="rId12" Type="http://schemas.openxmlformats.org/officeDocument/2006/relationships/image" Target="../media/image2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11" Type="http://schemas.openxmlformats.org/officeDocument/2006/relationships/image" Target="../media/image247.png"/><Relationship Id="rId5" Type="http://schemas.openxmlformats.org/officeDocument/2006/relationships/image" Target="../media/image241.png"/><Relationship Id="rId15" Type="http://schemas.openxmlformats.org/officeDocument/2006/relationships/image" Target="../media/image251.png"/><Relationship Id="rId10" Type="http://schemas.openxmlformats.org/officeDocument/2006/relationships/image" Target="../media/image246.png"/><Relationship Id="rId4" Type="http://schemas.openxmlformats.org/officeDocument/2006/relationships/image" Target="../media/image167.png"/><Relationship Id="rId9" Type="http://schemas.openxmlformats.org/officeDocument/2006/relationships/image" Target="../media/image245.png"/><Relationship Id="rId14" Type="http://schemas.openxmlformats.org/officeDocument/2006/relationships/image" Target="../media/image2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9653" y="477649"/>
            <a:ext cx="3007493" cy="3700563"/>
          </a:xfrm>
          <a:prstGeom prst="rect">
            <a:avLst/>
          </a:prstGeom>
          <a:ln w="3175">
            <a:miter lim="400000"/>
          </a:ln>
        </p:spPr>
      </p:pic>
      <p:sp>
        <p:nvSpPr>
          <p:cNvPr id="34" name="Shape 34"/>
          <p:cNvSpPr/>
          <p:nvPr/>
        </p:nvSpPr>
        <p:spPr>
          <a:xfrm>
            <a:off x="3111129" y="4639733"/>
            <a:ext cx="10084543" cy="105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500" spc="-390">
                <a:solidFill>
                  <a:srgbClr val="939796"/>
                </a:solidFill>
              </a:rPr>
              <a:t>İZMİR ÜYE TOPLANTISI</a:t>
            </a:r>
          </a:p>
        </p:txBody>
      </p:sp>
      <p:sp>
        <p:nvSpPr>
          <p:cNvPr id="35" name="Shape 35"/>
          <p:cNvSpPr/>
          <p:nvPr/>
        </p:nvSpPr>
        <p:spPr>
          <a:xfrm>
            <a:off x="6649654" y="7744883"/>
            <a:ext cx="3007493" cy="664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4700"/>
              </a:lnSpc>
              <a:defRPr sz="3900">
                <a:solidFill>
                  <a:srgbClr val="787878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87878"/>
                </a:solidFill>
              </a:rPr>
              <a:t>15 Nisan 2015</a:t>
            </a:r>
          </a:p>
        </p:txBody>
      </p:sp>
      <p:sp>
        <p:nvSpPr>
          <p:cNvPr id="36" name="Shape 36"/>
          <p:cNvSpPr/>
          <p:nvPr/>
        </p:nvSpPr>
        <p:spPr>
          <a:xfrm>
            <a:off x="4928792" y="5655733"/>
            <a:ext cx="6449215" cy="105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500" spc="-390">
                <a:solidFill>
                  <a:srgbClr val="939796"/>
                </a:solidFill>
              </a:rPr>
              <a:t>HOŞ GELDİNİZ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1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1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21" name="Shape 121"/>
          <p:cNvSpPr/>
          <p:nvPr/>
        </p:nvSpPr>
        <p:spPr>
          <a:xfrm>
            <a:off x="662077" y="2052898"/>
            <a:ext cx="7696870" cy="23050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Automechanika İstanbul 2014,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Automechanika Frankfurt 2014,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IAA Hannover Ticari Araçlar Ve Yan Sanayi Fuarı,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5. IAA  Türk Günü Konferansı,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Automechanika Şangay Fuarı 2014,</a:t>
            </a:r>
          </a:p>
        </p:txBody>
      </p:sp>
      <p:grpSp>
        <p:nvGrpSpPr>
          <p:cNvPr id="124" name="Group 124"/>
          <p:cNvGrpSpPr/>
          <p:nvPr/>
        </p:nvGrpSpPr>
        <p:grpSpPr>
          <a:xfrm>
            <a:off x="9339612" y="1703069"/>
            <a:ext cx="6364838" cy="4384294"/>
            <a:chOff x="-114300" y="-76200"/>
            <a:chExt cx="6364837" cy="4384292"/>
          </a:xfrm>
        </p:grpSpPr>
        <p:pic>
          <p:nvPicPr>
            <p:cNvPr id="123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136238" cy="40794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2" name="Resim 121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6364838" cy="4384293"/>
            </a:xfrm>
            <a:prstGeom prst="rect">
              <a:avLst/>
            </a:prstGeom>
            <a:effectLst/>
          </p:spPr>
        </p:pic>
      </p:grpSp>
      <p:grpSp>
        <p:nvGrpSpPr>
          <p:cNvPr id="127" name="Group 127"/>
          <p:cNvGrpSpPr/>
          <p:nvPr/>
        </p:nvGrpSpPr>
        <p:grpSpPr>
          <a:xfrm rot="360000">
            <a:off x="8036797" y="5108967"/>
            <a:ext cx="5751456" cy="3952213"/>
            <a:chOff x="-114299" y="-76199"/>
            <a:chExt cx="5751455" cy="3952212"/>
          </a:xfrm>
        </p:grpSpPr>
        <p:pic>
          <p:nvPicPr>
            <p:cNvPr id="126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522856" cy="36474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5" name="Resim 124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0"/>
              <a:ext cx="5751456" cy="3952213"/>
            </a:xfrm>
            <a:prstGeom prst="rect">
              <a:avLst/>
            </a:prstGeom>
            <a:effectLst/>
          </p:spPr>
        </p:pic>
      </p:grpSp>
      <p:grpSp>
        <p:nvGrpSpPr>
          <p:cNvPr id="130" name="Group 130"/>
          <p:cNvGrpSpPr/>
          <p:nvPr/>
        </p:nvGrpSpPr>
        <p:grpSpPr>
          <a:xfrm rot="21420000">
            <a:off x="973346" y="4972230"/>
            <a:ext cx="6704513" cy="3947502"/>
            <a:chOff x="-114300" y="-76199"/>
            <a:chExt cx="6704511" cy="3947500"/>
          </a:xfrm>
        </p:grpSpPr>
        <p:pic>
          <p:nvPicPr>
            <p:cNvPr id="129" name="DSCF0172 copy.jpe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6475912" cy="36427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8" name="Resim 127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14300" y="-76200"/>
              <a:ext cx="6704512" cy="39475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400"/>
                            </p:stCondLst>
                            <p:childTnLst>
                              <p:par>
                                <p:cTn id="41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  <p:bldP spid="121" grpId="2" build="p" bldLvl="5" animBg="1" advAuto="0"/>
      <p:bldP spid="124" grpId="3" animBg="1" advAuto="0"/>
      <p:bldP spid="127" grpId="4" animBg="1" advAuto="0"/>
      <p:bldP spid="130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6240" y="4205748"/>
            <a:ext cx="10323520" cy="89506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3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37" name="Shape 137"/>
          <p:cNvSpPr/>
          <p:nvPr/>
        </p:nvSpPr>
        <p:spPr>
          <a:xfrm>
            <a:off x="484277" y="2325930"/>
            <a:ext cx="8738270" cy="23787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Alman Ticaret ve Yatırım Kurumları TAYSAD Ziyareti,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Rusya Federasyonu Mari El Cumhuriyeti Heyeti,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CLUSTARS Küme Kıyaslama Çalışması,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İspanya Bask Bölgesi Heyeti’nin Ziyareti,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Belarus Cumhuriyeti Büyükelçisi ve Ticaret Heyeti,</a:t>
            </a:r>
          </a:p>
        </p:txBody>
      </p:sp>
      <p:pic>
        <p:nvPicPr>
          <p:cNvPr id="13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3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142" name="Group 142"/>
          <p:cNvGrpSpPr/>
          <p:nvPr/>
        </p:nvGrpSpPr>
        <p:grpSpPr>
          <a:xfrm rot="151787">
            <a:off x="9611806" y="1702995"/>
            <a:ext cx="5753101" cy="3975101"/>
            <a:chOff x="-114300" y="-76200"/>
            <a:chExt cx="5753100" cy="3975100"/>
          </a:xfrm>
        </p:grpSpPr>
        <p:pic>
          <p:nvPicPr>
            <p:cNvPr id="141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5524500" cy="36703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" name="Resim 139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1"/>
              <a:ext cx="5753100" cy="3975101"/>
            </a:xfrm>
            <a:prstGeom prst="rect">
              <a:avLst/>
            </a:prstGeom>
            <a:effectLst/>
          </p:spPr>
        </p:pic>
      </p:grpSp>
      <p:grpSp>
        <p:nvGrpSpPr>
          <p:cNvPr id="145" name="Group 145"/>
          <p:cNvGrpSpPr/>
          <p:nvPr/>
        </p:nvGrpSpPr>
        <p:grpSpPr>
          <a:xfrm rot="21529136">
            <a:off x="8876330" y="5110157"/>
            <a:ext cx="5892801" cy="4076701"/>
            <a:chOff x="-114300" y="-76200"/>
            <a:chExt cx="5892800" cy="4076700"/>
          </a:xfrm>
        </p:grpSpPr>
        <p:pic>
          <p:nvPicPr>
            <p:cNvPr id="144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664200" cy="37719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3" name="Resim 142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1" y="-76200"/>
              <a:ext cx="5892801" cy="4076700"/>
            </a:xfrm>
            <a:prstGeom prst="rect">
              <a:avLst/>
            </a:prstGeom>
            <a:effectLst/>
          </p:spPr>
        </p:pic>
      </p:grpSp>
      <p:grpSp>
        <p:nvGrpSpPr>
          <p:cNvPr id="148" name="Group 148"/>
          <p:cNvGrpSpPr/>
          <p:nvPr/>
        </p:nvGrpSpPr>
        <p:grpSpPr>
          <a:xfrm rot="56157">
            <a:off x="2948429" y="5152366"/>
            <a:ext cx="5787140" cy="3992284"/>
            <a:chOff x="-114300" y="-76200"/>
            <a:chExt cx="5787139" cy="3992283"/>
          </a:xfrm>
        </p:grpSpPr>
        <p:pic>
          <p:nvPicPr>
            <p:cNvPr id="147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558540" cy="36874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6" name="Resim 145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14301" y="-76200"/>
              <a:ext cx="5787141" cy="39922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00"/>
                            </p:stCondLst>
                            <p:childTnLst>
                              <p:par>
                                <p:cTn id="41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2" build="p" bldLvl="5" animBg="1" advAuto="0"/>
      <p:bldP spid="139" grpId="1" animBg="1" advAuto="0"/>
      <p:bldP spid="142" grpId="3" animBg="1" advAuto="0"/>
      <p:bldP spid="145" grpId="4" animBg="1" advAuto="0"/>
      <p:bldP spid="148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5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2" name="Shape 152"/>
          <p:cNvSpPr/>
          <p:nvPr/>
        </p:nvSpPr>
        <p:spPr>
          <a:xfrm>
            <a:off x="423317" y="2043747"/>
            <a:ext cx="3658270" cy="184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Lobi Çalışmaları,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Fuarlar,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Konferanslar,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Toplantılar,</a:t>
            </a:r>
          </a:p>
        </p:txBody>
      </p:sp>
      <p:pic>
        <p:nvPicPr>
          <p:cNvPr id="15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5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5" name="Shape 155"/>
          <p:cNvSpPr/>
          <p:nvPr/>
        </p:nvSpPr>
        <p:spPr>
          <a:xfrm>
            <a:off x="637882" y="1688464"/>
            <a:ext cx="2473276" cy="463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53585F"/>
                </a:solidFill>
              </a:rPr>
              <a:t>ALMANYA OFİSİ</a:t>
            </a:r>
          </a:p>
        </p:txBody>
      </p:sp>
      <p:sp>
        <p:nvSpPr>
          <p:cNvPr id="156" name="Shape 156"/>
          <p:cNvSpPr/>
          <p:nvPr/>
        </p:nvSpPr>
        <p:spPr>
          <a:xfrm>
            <a:off x="625018" y="4070984"/>
            <a:ext cx="1513484" cy="463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53585F"/>
                </a:solidFill>
              </a:rPr>
              <a:t>ÇİN OFİSİ</a:t>
            </a:r>
          </a:p>
        </p:txBody>
      </p:sp>
      <p:sp>
        <p:nvSpPr>
          <p:cNvPr id="157" name="Shape 157"/>
          <p:cNvSpPr/>
          <p:nvPr/>
        </p:nvSpPr>
        <p:spPr>
          <a:xfrm>
            <a:off x="438557" y="4504054"/>
            <a:ext cx="7759877" cy="21577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283986" lvl="0" indent="-283986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SINOTRUK VIP Satınalma Heyeti,</a:t>
            </a:r>
          </a:p>
          <a:p>
            <a:pPr marL="283986" lvl="0" indent="-283986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Şangay Uluslararası Yatırım Zirvesi,</a:t>
            </a:r>
          </a:p>
          <a:p>
            <a:pPr marL="283986" lvl="0" indent="-283986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TAYSAD - ÇİN Shenyang Bölgesi İşbirliği Anlaşması,</a:t>
            </a:r>
          </a:p>
          <a:p>
            <a:pPr marL="283986" lvl="0" indent="-283986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CEDZ Sanayi Bölgesi - TAYSAD  İşbirliği Anlaşması,</a:t>
            </a:r>
          </a:p>
          <a:p>
            <a:pPr marL="283986" lvl="0" indent="-283986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3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TAYSAD - CAPAC İşbirliği Anlaşması,</a:t>
            </a:r>
          </a:p>
        </p:txBody>
      </p:sp>
      <p:sp>
        <p:nvSpPr>
          <p:cNvPr id="158" name="Shape 158"/>
          <p:cNvSpPr/>
          <p:nvPr/>
        </p:nvSpPr>
        <p:spPr>
          <a:xfrm>
            <a:off x="646201" y="6743065"/>
            <a:ext cx="1648918" cy="463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sz="24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53585F"/>
                </a:solidFill>
              </a:rPr>
              <a:t>ABD OFİSİ</a:t>
            </a:r>
          </a:p>
        </p:txBody>
      </p:sp>
      <p:sp>
        <p:nvSpPr>
          <p:cNvPr id="159" name="Shape 159"/>
          <p:cNvSpPr/>
          <p:nvPr/>
        </p:nvSpPr>
        <p:spPr>
          <a:xfrm>
            <a:off x="400457" y="7148829"/>
            <a:ext cx="6946085" cy="178943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ABD Teknoloji Günü,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ABD Seyahati Geri Bildirim Sempozyumu,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IOWA - ABD Yatırım Semineri,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AUTOCARE Toplantısı,</a:t>
            </a:r>
          </a:p>
        </p:txBody>
      </p:sp>
      <p:grpSp>
        <p:nvGrpSpPr>
          <p:cNvPr id="162" name="Group 162"/>
          <p:cNvGrpSpPr/>
          <p:nvPr/>
        </p:nvGrpSpPr>
        <p:grpSpPr>
          <a:xfrm>
            <a:off x="5424481" y="1626869"/>
            <a:ext cx="5788038" cy="3426395"/>
            <a:chOff x="-114300" y="-76199"/>
            <a:chExt cx="5788036" cy="3426393"/>
          </a:xfrm>
        </p:grpSpPr>
        <p:pic>
          <p:nvPicPr>
            <p:cNvPr id="161" name="IMG_1654.jpe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5559437" cy="312159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0" name="Resim 159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5788037" cy="3426395"/>
            </a:xfrm>
            <a:prstGeom prst="rect">
              <a:avLst/>
            </a:prstGeom>
            <a:effectLst/>
          </p:spPr>
        </p:pic>
      </p:grpSp>
      <p:grpSp>
        <p:nvGrpSpPr>
          <p:cNvPr id="165" name="Group 165"/>
          <p:cNvGrpSpPr/>
          <p:nvPr/>
        </p:nvGrpSpPr>
        <p:grpSpPr>
          <a:xfrm>
            <a:off x="8700460" y="3011361"/>
            <a:ext cx="7303873" cy="2735198"/>
            <a:chOff x="-114299" y="-76200"/>
            <a:chExt cx="7303872" cy="2735197"/>
          </a:xfrm>
        </p:grpSpPr>
        <p:pic>
          <p:nvPicPr>
            <p:cNvPr id="164" name="_MG_4849.jpg"/>
            <p:cNvPicPr/>
            <p:nvPr/>
          </p:nvPicPr>
          <p:blipFill>
            <a:blip r:embed="rId9">
              <a:extLst/>
            </a:blip>
            <a:srcRect/>
            <a:stretch>
              <a:fillRect/>
            </a:stretch>
          </p:blipFill>
          <p:spPr>
            <a:xfrm>
              <a:off x="0" y="0"/>
              <a:ext cx="7075273" cy="24303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3" name="Resim 162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0"/>
              <a:ext cx="7303873" cy="2735198"/>
            </a:xfrm>
            <a:prstGeom prst="rect">
              <a:avLst/>
            </a:prstGeom>
            <a:effectLst/>
          </p:spPr>
        </p:pic>
      </p:grpSp>
      <p:grpSp>
        <p:nvGrpSpPr>
          <p:cNvPr id="168" name="Group 168"/>
          <p:cNvGrpSpPr/>
          <p:nvPr/>
        </p:nvGrpSpPr>
        <p:grpSpPr>
          <a:xfrm rot="720000">
            <a:off x="10281069" y="4844749"/>
            <a:ext cx="5641181" cy="3370573"/>
            <a:chOff x="-114299" y="-76199"/>
            <a:chExt cx="5641180" cy="3370571"/>
          </a:xfrm>
        </p:grpSpPr>
        <p:pic>
          <p:nvPicPr>
            <p:cNvPr id="167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412581" cy="30657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6" name="Resim 165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14300" y="-76201"/>
              <a:ext cx="5641181" cy="3370573"/>
            </a:xfrm>
            <a:prstGeom prst="rect">
              <a:avLst/>
            </a:prstGeom>
            <a:effectLst/>
          </p:spPr>
        </p:pic>
      </p:grpSp>
      <p:grpSp>
        <p:nvGrpSpPr>
          <p:cNvPr id="171" name="Group 171"/>
          <p:cNvGrpSpPr/>
          <p:nvPr/>
        </p:nvGrpSpPr>
        <p:grpSpPr>
          <a:xfrm>
            <a:off x="6443525" y="6161560"/>
            <a:ext cx="6265185" cy="3059082"/>
            <a:chOff x="-114300" y="-76200"/>
            <a:chExt cx="6265184" cy="3059081"/>
          </a:xfrm>
        </p:grpSpPr>
        <p:pic>
          <p:nvPicPr>
            <p:cNvPr id="170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6036585" cy="27542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9" name="Resim 168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14300" y="-76200"/>
              <a:ext cx="6265185" cy="30590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9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3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00"/>
                            </p:stCondLst>
                            <p:childTnLst>
                              <p:par>
                                <p:cTn id="29" presetID="9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00"/>
                            </p:stCondLst>
                            <p:childTnLst>
                              <p:par>
                                <p:cTn id="33" presetID="9" presetClass="entr" presetSubtype="0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00"/>
                            </p:stCondLst>
                            <p:childTnLst>
                              <p:par>
                                <p:cTn id="37" presetID="9" presetClass="entr" presetSubtype="0" fill="hold" grpId="5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650"/>
                            </p:stCondLst>
                            <p:childTnLst>
                              <p:par>
                                <p:cTn id="41" presetID="9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6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650"/>
                            </p:stCondLst>
                            <p:childTnLst>
                              <p:par>
                                <p:cTn id="48" presetID="9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950"/>
                            </p:stCondLst>
                            <p:childTnLst>
                              <p:par>
                                <p:cTn id="52" presetID="9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250"/>
                            </p:stCondLst>
                            <p:childTnLst>
                              <p:par>
                                <p:cTn id="56" presetID="10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250"/>
                            </p:stCondLst>
                            <p:childTnLst>
                              <p:par>
                                <p:cTn id="60" presetID="9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50"/>
                            </p:stCondLst>
                            <p:childTnLst>
                              <p:par>
                                <p:cTn id="64" presetID="9" presetClass="entr" presetSubtype="0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850"/>
                            </p:stCondLst>
                            <p:childTnLst>
                              <p:par>
                                <p:cTn id="68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850"/>
                            </p:stCondLst>
                            <p:childTnLst>
                              <p:par>
                                <p:cTn id="72" presetID="9" presetClass="entr" presetSubtype="0" fill="hold" grpId="9" nodeType="afterEffect">
                                  <p:stCondLst>
                                    <p:cond delay="1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100"/>
                            </p:stCondLst>
                            <p:childTnLst>
                              <p:par>
                                <p:cTn id="76" presetID="9" presetClass="entr" presetSubtype="0" fill="hold" grpId="1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0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10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3100"/>
                            </p:stCondLst>
                            <p:childTnLst>
                              <p:par>
                                <p:cTn id="83" presetID="10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100"/>
                            </p:stCondLst>
                            <p:childTnLst>
                              <p:par>
                                <p:cTn id="87" presetID="9" presetClass="entr" presetSubtype="0" fill="hold" grpId="1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400"/>
                            </p:stCondLst>
                            <p:childTnLst>
                              <p:par>
                                <p:cTn id="91" presetID="9" presetClass="entr" presetSubtype="0" fill="hold" grpId="1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700"/>
                            </p:stCondLst>
                            <p:childTnLst>
                              <p:par>
                                <p:cTn id="95" presetID="9" presetClass="entr" presetSubtype="0" fill="hold" grpId="10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3" build="p" bldLvl="5" animBg="1" advAuto="0"/>
      <p:bldP spid="154" grpId="1" animBg="1" advAuto="0"/>
      <p:bldP spid="155" grpId="2" animBg="1" advAuto="0"/>
      <p:bldP spid="156" grpId="5" animBg="1" advAuto="0"/>
      <p:bldP spid="157" grpId="6" build="p" bldLvl="5" animBg="1" advAuto="0"/>
      <p:bldP spid="158" grpId="9" animBg="1" advAuto="0"/>
      <p:bldP spid="159" grpId="10" build="p" bldLvl="5" animBg="1" advAuto="0"/>
      <p:bldP spid="162" grpId="4" animBg="1" advAuto="0"/>
      <p:bldP spid="165" grpId="7" animBg="1" advAuto="0"/>
      <p:bldP spid="168" grpId="8" animBg="1" advAuto="0"/>
      <p:bldP spid="171" grpId="1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7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53998" y="4087266"/>
            <a:ext cx="13748004" cy="96946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7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78" name="Shape 178"/>
          <p:cNvSpPr/>
          <p:nvPr/>
        </p:nvSpPr>
        <p:spPr>
          <a:xfrm>
            <a:off x="509677" y="1958975"/>
            <a:ext cx="6655470" cy="90551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Kıyaslama Paylaşım Toplantısı,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Ford Otosan En İyi Uygulamalar Ziyareti,</a:t>
            </a:r>
          </a:p>
        </p:txBody>
      </p:sp>
      <p:pic>
        <p:nvPicPr>
          <p:cNvPr id="17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182" name="Group 182"/>
          <p:cNvGrpSpPr/>
          <p:nvPr/>
        </p:nvGrpSpPr>
        <p:grpSpPr>
          <a:xfrm>
            <a:off x="7539791" y="1922755"/>
            <a:ext cx="7701479" cy="4108132"/>
            <a:chOff x="-114300" y="-76200"/>
            <a:chExt cx="7701477" cy="4108131"/>
          </a:xfrm>
        </p:grpSpPr>
        <p:pic>
          <p:nvPicPr>
            <p:cNvPr id="181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472878" cy="38033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0" name="Resim 179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14300" y="-76200"/>
              <a:ext cx="7701478" cy="4108132"/>
            </a:xfrm>
            <a:prstGeom prst="rect">
              <a:avLst/>
            </a:prstGeom>
            <a:effectLst/>
          </p:spPr>
        </p:pic>
      </p:grpSp>
      <p:grpSp>
        <p:nvGrpSpPr>
          <p:cNvPr id="185" name="Group 185"/>
          <p:cNvGrpSpPr/>
          <p:nvPr/>
        </p:nvGrpSpPr>
        <p:grpSpPr>
          <a:xfrm>
            <a:off x="3248723" y="4588828"/>
            <a:ext cx="6141593" cy="4108132"/>
            <a:chOff x="-114300" y="-76200"/>
            <a:chExt cx="6141592" cy="4108131"/>
          </a:xfrm>
        </p:grpSpPr>
        <p:pic>
          <p:nvPicPr>
            <p:cNvPr id="184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5912993" cy="38033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3" name="Resim 182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14300" y="-76200"/>
              <a:ext cx="6141593" cy="4108132"/>
            </a:xfrm>
            <a:prstGeom prst="rect">
              <a:avLst/>
            </a:prstGeom>
            <a:effectLst/>
          </p:spPr>
        </p:pic>
      </p:grpSp>
      <p:pic>
        <p:nvPicPr>
          <p:cNvPr id="186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2" build="p" bldLvl="5" animBg="1" advAuto="0"/>
      <p:bldP spid="179" grpId="1" animBg="1" advAuto="0"/>
      <p:bldP spid="182" grpId="3" animBg="1" advAuto="0"/>
      <p:bldP spid="185" grpId="4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8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0" name="Shape 190"/>
          <p:cNvSpPr/>
          <p:nvPr/>
        </p:nvSpPr>
        <p:spPr>
          <a:xfrm>
            <a:off x="496977" y="2954639"/>
            <a:ext cx="8738270" cy="22313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Eşdeğer Parça Stratejileri Geliştirme Çalıştayı,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TSE Toplantıları,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Bilim Sanayi ve Teknoloji Bakanlığı Toplantıları,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Rekabet Kurumu Toplantıları,</a:t>
            </a:r>
          </a:p>
          <a:p>
            <a:pPr marL="296333" lvl="0" indent="-296333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4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Rekabet Kurumu Konferansı / Dikey Muafiyet Uygulamaları,</a:t>
            </a:r>
          </a:p>
        </p:txBody>
      </p:sp>
      <p:pic>
        <p:nvPicPr>
          <p:cNvPr id="19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195" name="Group 195"/>
          <p:cNvGrpSpPr/>
          <p:nvPr/>
        </p:nvGrpSpPr>
        <p:grpSpPr>
          <a:xfrm rot="21360000">
            <a:off x="9123915" y="3269694"/>
            <a:ext cx="7013615" cy="4812653"/>
            <a:chOff x="-114299" y="-76200"/>
            <a:chExt cx="7013614" cy="4812651"/>
          </a:xfrm>
        </p:grpSpPr>
        <p:pic>
          <p:nvPicPr>
            <p:cNvPr id="194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785015" cy="45078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Resim 192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7013615" cy="481265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9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2" build="p" bldLvl="5" animBg="1" advAuto="0"/>
      <p:bldP spid="192" grpId="1" animBg="1" advAuto="0"/>
      <p:bldP spid="195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9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30" y="1151550"/>
            <a:ext cx="12825857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1" name="Shape 201"/>
          <p:cNvSpPr/>
          <p:nvPr/>
        </p:nvSpPr>
        <p:spPr>
          <a:xfrm>
            <a:off x="524917" y="2771775"/>
            <a:ext cx="10150510" cy="3676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OTAM Ömür Dayanım – İnovasyon Merkezi Açılışı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Okan Ünv. Elektrikli ve Hibrid Araç Teknolojileri Kümelenme Çalıştayı,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Ar-Ge Merkezi Danışmanlığı Çerçeve Anlaşması,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Fraunhofer Enstitü Ziyaretleri,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Birleşmiş Milletler Motorlu Araç Regülasyonları Forumu,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Tübitak AB Çerçeve Programları Ulusal Koordinasyon Ofisi Ziyareti,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Ar-Ge Merkezleri Vizyon Çalıştayı,</a:t>
            </a:r>
            <a:endParaRPr sz="2200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3. Özel Sektör Ar-Ge Merkezleri Zirvesi,</a:t>
            </a:r>
          </a:p>
        </p:txBody>
      </p:sp>
      <p:grpSp>
        <p:nvGrpSpPr>
          <p:cNvPr id="204" name="Group 204"/>
          <p:cNvGrpSpPr/>
          <p:nvPr/>
        </p:nvGrpSpPr>
        <p:grpSpPr>
          <a:xfrm rot="21300000">
            <a:off x="11842447" y="1618523"/>
            <a:ext cx="4045082" cy="5398572"/>
            <a:chOff x="-114300" y="-76199"/>
            <a:chExt cx="4045080" cy="5398570"/>
          </a:xfrm>
        </p:grpSpPr>
        <p:pic>
          <p:nvPicPr>
            <p:cNvPr id="203" name="pasted-image.pdf"/>
            <p:cNvPicPr/>
            <p:nvPr/>
          </p:nvPicPr>
          <p:blipFill>
            <a:blip r:embed="rId7">
              <a:extLst/>
            </a:blip>
            <a:srcRect l="1449" t="1449" r="1449" b="1449"/>
            <a:stretch>
              <a:fillRect/>
            </a:stretch>
          </p:blipFill>
          <p:spPr>
            <a:xfrm>
              <a:off x="0" y="0"/>
              <a:ext cx="3816481" cy="50937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" name="Resim 201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1" y="-76200"/>
              <a:ext cx="4045082" cy="5398571"/>
            </a:xfrm>
            <a:prstGeom prst="rect">
              <a:avLst/>
            </a:prstGeom>
            <a:effectLst/>
          </p:spPr>
        </p:pic>
      </p:grpSp>
      <p:grpSp>
        <p:nvGrpSpPr>
          <p:cNvPr id="207" name="Group 207"/>
          <p:cNvGrpSpPr/>
          <p:nvPr/>
        </p:nvGrpSpPr>
        <p:grpSpPr>
          <a:xfrm>
            <a:off x="10317480" y="5163820"/>
            <a:ext cx="5029201" cy="3911601"/>
            <a:chOff x="-114300" y="-76200"/>
            <a:chExt cx="5029200" cy="3911600"/>
          </a:xfrm>
        </p:grpSpPr>
        <p:pic>
          <p:nvPicPr>
            <p:cNvPr id="206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800600" cy="3606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5" name="Resim 204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0"/>
              <a:ext cx="5029200" cy="39116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  <p:bldP spid="201" grpId="2" build="p" bldLvl="5" animBg="1" advAuto="0"/>
      <p:bldP spid="204" grpId="3" animBg="1" advAuto="0"/>
      <p:bldP spid="207" grpId="4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1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2" name="Shape 212"/>
          <p:cNvSpPr/>
          <p:nvPr/>
        </p:nvSpPr>
        <p:spPr>
          <a:xfrm>
            <a:off x="778917" y="1701987"/>
            <a:ext cx="8804310" cy="46824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ctr">
            <a:spAutoFit/>
          </a:bodyPr>
          <a:lstStyle/>
          <a:p>
            <a:pPr marL="370416" lvl="0" indent="-370416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30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DİĞER ÇALIŞMA GRUPLARI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endParaRPr sz="2500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İhracat ve Yatırım Teşvik Çalışma Grubu,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Lojistik Çalışma Grubu,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TAYSAD Kampüste Çalışmaları,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Ortak Satınalma Çalışma Grubu,</a:t>
            </a:r>
          </a:p>
          <a:p>
            <a:pPr marL="1197680" lvl="2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 Yakıt Anlaşması,</a:t>
            </a:r>
          </a:p>
          <a:p>
            <a:pPr marL="1197680" lvl="2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 Kurye Anlaşması,</a:t>
            </a:r>
          </a:p>
          <a:p>
            <a:pPr marL="1197680" lvl="2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 Araç Kiralama,</a:t>
            </a:r>
          </a:p>
          <a:p>
            <a:pPr marL="1197680" lvl="2" indent="-308680" algn="l" defTabSz="457200">
              <a:lnSpc>
                <a:spcPct val="120000"/>
              </a:lnSpc>
              <a:buSzPct val="45000"/>
              <a:buBlip>
                <a:blip r:embed="rId5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 Bilet - Otel,</a:t>
            </a:r>
          </a:p>
        </p:txBody>
      </p:sp>
      <p:pic>
        <p:nvPicPr>
          <p:cNvPr id="213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11072" y="6098907"/>
            <a:ext cx="2131667" cy="111379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endPos="40000" dir="5400000" sy="-100000" algn="bl" rotWithShape="0"/>
          </a:effectLst>
        </p:spPr>
      </p:pic>
      <p:pic>
        <p:nvPicPr>
          <p:cNvPr id="214" name="green-car-icon-md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097716" y="4771218"/>
            <a:ext cx="1892102" cy="1892102"/>
          </a:xfrm>
          <a:prstGeom prst="rect">
            <a:avLst/>
          </a:prstGeom>
          <a:ln w="3175">
            <a:miter lim="400000"/>
          </a:ln>
        </p:spPr>
      </p:pic>
      <p:pic>
        <p:nvPicPr>
          <p:cNvPr id="215" name="TRUCK-counter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40600" y="939800"/>
            <a:ext cx="3251200" cy="32512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6" name="images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44846" y="4108450"/>
            <a:ext cx="2350355" cy="265883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0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0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0"/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0"/>
                                        <p:tgtEl>
                                          <p:spTgt spid="2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0"/>
                                        <p:tgtEl>
                                          <p:spTgt spid="2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0"/>
                                        <p:tgtEl>
                                          <p:spTgt spid="2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8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build="p" bldLvl="5" animBg="1" advAuto="0"/>
      <p:bldP spid="213" grpId="5" animBg="1" advAuto="0"/>
      <p:bldP spid="214" grpId="4" animBg="1" advAuto="0"/>
      <p:bldP spid="215" grpId="2" animBg="1" advAuto="0"/>
      <p:bldP spid="216" grpId="3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6649" y="4181955"/>
            <a:ext cx="10322702" cy="78009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39" name="Table 39"/>
          <p:cNvGraphicFramePr/>
          <p:nvPr/>
        </p:nvGraphicFramePr>
        <p:xfrm>
          <a:off x="2924175" y="639235"/>
          <a:ext cx="11052373" cy="834949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209473"/>
                <a:gridCol w="7842900"/>
              </a:tblGrid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15:30 – 16:00              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Kayıt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863976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16:00 – 16:15   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TAYSAD Faaliyetleri ve Sektör Değerlendirmesi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16:15 – 16:55                    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Açılış Konuşması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Mehmet Dudaroğlu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TAYSAD Yönetim Kurulu Başkanı 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16:55 – 17:30                    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Lucien Arkas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2700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Skia Regular"/>
                          <a:ea typeface="Skia Regular"/>
                          <a:cs typeface="Skia Regular"/>
                          <a:sym typeface="Skia Regular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ARKAS Holding Yönetim Kurulu Başkanı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Skia Regular"/>
                          <a:ea typeface="Skia Regular"/>
                          <a:cs typeface="Skia Regular"/>
                          <a:sym typeface="Skia Regular"/>
                        </a:rPr>
                        <a:t>17:30 - 17:45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Ara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17:45 - 18:30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Skia Regular"/>
                          <a:ea typeface="Skia Regular"/>
                          <a:cs typeface="Skia Regular"/>
                          <a:sym typeface="Skia Regular"/>
                        </a:rPr>
                        <a:t>Yüksel Öztürk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2700" b="1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Skia Regular"/>
                          <a:ea typeface="Skia Regular"/>
                          <a:cs typeface="Skia Regular"/>
                          <a:sym typeface="Skia Regular"/>
                        </a:rPr>
                        <a:t>TOFAŞ Satınalma Direktörü</a:t>
                      </a:r>
                    </a:p>
                  </a:txBody>
                  <a:tcPr marL="0" marR="0" marT="0" marB="0" anchor="ctr" horzOverflow="overflow">
                    <a:noFill/>
                  </a:tcPr>
                </a:tc>
              </a:tr>
              <a:tr h="716662"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18:30 – 21:00                     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457200">
                        <a:defRPr sz="1800"/>
                      </a:pPr>
                      <a:r>
                        <a:rPr sz="2700" b="1">
                          <a:ln w="18369">
                            <a:solidFill>
                              <a:srgbClr val="4F81BD">
                                <a:alpha val="64000"/>
                              </a:srgbClr>
                            </a:solidFill>
                          </a:ln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Akşam Yemeği</a:t>
                      </a:r>
                    </a:p>
                  </a:txBody>
                  <a:tcPr marL="0" marR="0" marT="0" marB="0" anchor="ctr" horzOverflow="overflow"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9" y="-22860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2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8156" y="6241981"/>
            <a:ext cx="18834682" cy="4741665"/>
          </a:xfrm>
          <a:prstGeom prst="rect">
            <a:avLst/>
          </a:prstGeom>
          <a:ln w="3175">
            <a:miter lim="400000"/>
          </a:ln>
        </p:spPr>
      </p:pic>
      <p:pic>
        <p:nvPicPr>
          <p:cNvPr id="22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7610" y="2215074"/>
            <a:ext cx="8202028" cy="133754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27" name="Group 227"/>
          <p:cNvGrpSpPr/>
          <p:nvPr/>
        </p:nvGrpSpPr>
        <p:grpSpPr>
          <a:xfrm>
            <a:off x="4839517" y="4308539"/>
            <a:ext cx="7479336" cy="1723732"/>
            <a:chOff x="0" y="0"/>
            <a:chExt cx="7479335" cy="1723731"/>
          </a:xfrm>
        </p:grpSpPr>
        <p:pic>
          <p:nvPicPr>
            <p:cNvPr id="224" name="atk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104439" y="607509"/>
              <a:ext cx="2374897" cy="47110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25" name="EB LOGO 1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50743" cy="1723732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226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35598" y="71926"/>
              <a:ext cx="1283986" cy="157987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22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9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animBg="1" advAuto="0"/>
      <p:bldP spid="223" grpId="2" animBg="1" advAuto="0"/>
      <p:bldP spid="227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3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3" name="Shape 233"/>
          <p:cNvSpPr/>
          <p:nvPr/>
        </p:nvSpPr>
        <p:spPr>
          <a:xfrm>
            <a:off x="499517" y="2172335"/>
            <a:ext cx="9845710" cy="1390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Küresel Rekabet Yolunda Kurumsal Dönüşüm – 1. Grup,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Küresel Rekabet Yolunda Kurumsal Dönüşüm – 2. Grup,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Otomotiv Tedarik Zincirinde İş Mükemmelliği,</a:t>
            </a:r>
          </a:p>
        </p:txBody>
      </p:sp>
      <p:grpSp>
        <p:nvGrpSpPr>
          <p:cNvPr id="236" name="Group 236"/>
          <p:cNvGrpSpPr/>
          <p:nvPr/>
        </p:nvGrpSpPr>
        <p:grpSpPr>
          <a:xfrm>
            <a:off x="10800233" y="1932036"/>
            <a:ext cx="4227677" cy="4602114"/>
            <a:chOff x="-114300" y="-76200"/>
            <a:chExt cx="4227676" cy="4602113"/>
          </a:xfrm>
        </p:grpSpPr>
        <p:pic>
          <p:nvPicPr>
            <p:cNvPr id="235" name="pasted-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999077" cy="42973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4" name="Resim 233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14300" y="-76200"/>
              <a:ext cx="4227677" cy="4602114"/>
            </a:xfrm>
            <a:prstGeom prst="rect">
              <a:avLst/>
            </a:prstGeom>
            <a:effectLst/>
          </p:spPr>
        </p:pic>
      </p:grpSp>
      <p:grpSp>
        <p:nvGrpSpPr>
          <p:cNvPr id="239" name="Group 239"/>
          <p:cNvGrpSpPr/>
          <p:nvPr/>
        </p:nvGrpSpPr>
        <p:grpSpPr>
          <a:xfrm>
            <a:off x="473709" y="4046220"/>
            <a:ext cx="9385301" cy="3022601"/>
            <a:chOff x="-114300" y="-76200"/>
            <a:chExt cx="9385300" cy="3022600"/>
          </a:xfrm>
        </p:grpSpPr>
        <p:pic>
          <p:nvPicPr>
            <p:cNvPr id="238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156700" cy="2717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Resim 236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9385300" cy="3022600"/>
            </a:xfrm>
            <a:prstGeom prst="rect">
              <a:avLst/>
            </a:prstGeom>
            <a:effectLst/>
          </p:spPr>
        </p:pic>
      </p:grpSp>
      <p:grpSp>
        <p:nvGrpSpPr>
          <p:cNvPr id="242" name="Group 242"/>
          <p:cNvGrpSpPr/>
          <p:nvPr/>
        </p:nvGrpSpPr>
        <p:grpSpPr>
          <a:xfrm rot="139946">
            <a:off x="8009329" y="5354256"/>
            <a:ext cx="5118101" cy="3556001"/>
            <a:chOff x="-114299" y="-76200"/>
            <a:chExt cx="5118100" cy="3556000"/>
          </a:xfrm>
        </p:grpSpPr>
        <p:pic>
          <p:nvPicPr>
            <p:cNvPr id="241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889501" cy="32512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0" name="Resim 239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1"/>
              <a:ext cx="5118101" cy="3556001"/>
            </a:xfrm>
            <a:prstGeom prst="rect">
              <a:avLst/>
            </a:prstGeom>
            <a:effectLst/>
          </p:spPr>
        </p:pic>
      </p:grpSp>
      <p:pic>
        <p:nvPicPr>
          <p:cNvPr id="243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</p:spPr>
      </p:pic>
      <p:pic>
        <p:nvPicPr>
          <p:cNvPr id="244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14544" y="1154725"/>
            <a:ext cx="12830684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400"/>
                            </p:stCondLst>
                            <p:childTnLst>
                              <p:par>
                                <p:cTn id="33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2" build="p" bldLvl="5" animBg="1" advAuto="0"/>
      <p:bldP spid="236" grpId="3" animBg="1" advAuto="0"/>
      <p:bldP spid="239" grpId="4" animBg="1" advAuto="0"/>
      <p:bldP spid="242" grpId="5" animBg="1" advAuto="0"/>
      <p:bldP spid="244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4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</p:spPr>
      </p:pic>
      <p:pic>
        <p:nvPicPr>
          <p:cNvPr id="24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4544" y="1154725"/>
            <a:ext cx="12830684" cy="44010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50" name="Table 250"/>
          <p:cNvGraphicFramePr/>
          <p:nvPr/>
        </p:nvGraphicFramePr>
        <p:xfrm>
          <a:off x="855344" y="2003425"/>
          <a:ext cx="9769113" cy="7355840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4475571"/>
                <a:gridCol w="2646771"/>
                <a:gridCol w="2646771"/>
              </a:tblGrid>
              <a:tr h="1219200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Malzeme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Fonksiyonel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Görsel Amaçlı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Kumpas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148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169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Dijital Kumpas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144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88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Mikrometre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110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40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Komparator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84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Mihengir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Tork Anahtarı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Manometre (Normal Yağlı)
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9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Termometre (Dijital-Manuel)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Pnomatik Piston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4234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Toplam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454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394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25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75479">
            <a:off x="11654790" y="4804409"/>
            <a:ext cx="3187701" cy="3619501"/>
          </a:xfrm>
          <a:prstGeom prst="rect">
            <a:avLst/>
          </a:prstGeom>
          <a:ln w="3175">
            <a:miter lim="400000"/>
          </a:ln>
          <a:effectLst>
            <a:outerShdw blurRad="190500" dir="5400000" rotWithShape="0">
              <a:srgbClr val="000000"/>
            </a:outerShdw>
          </a:effectLst>
        </p:spPr>
      </p:pic>
      <p:sp>
        <p:nvSpPr>
          <p:cNvPr id="252" name="Shape 252"/>
          <p:cNvSpPr/>
          <p:nvPr/>
        </p:nvSpPr>
        <p:spPr>
          <a:xfrm>
            <a:off x="12101940" y="1798320"/>
            <a:ext cx="2293399" cy="1238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lvl="0" defTabSz="584200">
              <a:defRPr sz="1800"/>
            </a:pPr>
            <a:r>
              <a:rPr sz="7500" b="1">
                <a:solidFill>
                  <a:srgbClr val="797C7A"/>
                </a:solidFill>
                <a:latin typeface="Helvetica"/>
                <a:ea typeface="Helvetica"/>
                <a:cs typeface="Helvetica"/>
                <a:sym typeface="Helvetica"/>
              </a:rPr>
              <a:t>60</a:t>
            </a:r>
            <a:r>
              <a:rPr sz="5500" b="1">
                <a:solidFill>
                  <a:srgbClr val="797C7A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b="1">
                <a:solidFill>
                  <a:srgbClr val="797C7A"/>
                </a:solidFill>
                <a:latin typeface="Helvetica"/>
                <a:ea typeface="Helvetica"/>
                <a:cs typeface="Helvetica"/>
                <a:sym typeface="Helvetica"/>
              </a:rPr>
              <a:t>Üye</a:t>
            </a:r>
          </a:p>
        </p:txBody>
      </p:sp>
      <p:sp>
        <p:nvSpPr>
          <p:cNvPr id="253" name="Shape 253"/>
          <p:cNvSpPr/>
          <p:nvPr/>
        </p:nvSpPr>
        <p:spPr>
          <a:xfrm>
            <a:off x="10743170" y="3218324"/>
            <a:ext cx="5386860" cy="12382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marL="926041" lvl="0" indent="-926041" defTabSz="584200">
              <a:buSzPct val="75000"/>
              <a:buChar char="+"/>
              <a:defRPr sz="1800"/>
            </a:pPr>
            <a:r>
              <a:rPr sz="7500" b="1">
                <a:solidFill>
                  <a:srgbClr val="797C7A"/>
                </a:solidFill>
                <a:latin typeface="Helvetica"/>
                <a:ea typeface="Helvetica"/>
                <a:cs typeface="Helvetica"/>
                <a:sym typeface="Helvetica"/>
              </a:rPr>
              <a:t>50 </a:t>
            </a:r>
            <a:r>
              <a:rPr sz="4000" b="1">
                <a:solidFill>
                  <a:srgbClr val="797C7A"/>
                </a:solidFill>
                <a:latin typeface="Helvetica"/>
                <a:ea typeface="Helvetica"/>
                <a:cs typeface="Helvetica"/>
                <a:sym typeface="Helvetica"/>
              </a:rPr>
              <a:t>Meslek Lisesi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5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3" presetClass="entr" presetSubtype="32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32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" grpId="1" animBg="1" advAuto="0"/>
      <p:bldP spid="250" grpId="2" animBg="1" advAuto="0"/>
      <p:bldP spid="251" grpId="3" animBg="1" advAuto="0"/>
      <p:bldP spid="252" grpId="4" animBg="1" advAuto="0"/>
      <p:bldP spid="253" grpId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4288"/>
            <a:ext cx="16306800" cy="9172576"/>
          </a:xfrm>
          <a:prstGeom prst="rect">
            <a:avLst/>
          </a:prstGeom>
          <a:ln w="3175">
            <a:miter lim="400000"/>
          </a:ln>
        </p:spPr>
      </p:pic>
      <p:sp>
        <p:nvSpPr>
          <p:cNvPr id="256" name="Shape 256"/>
          <p:cNvSpPr/>
          <p:nvPr/>
        </p:nvSpPr>
        <p:spPr>
          <a:xfrm>
            <a:off x="3077282" y="3870324"/>
            <a:ext cx="10101437" cy="14033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sz="7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>
                <a:solidFill>
                  <a:srgbClr val="FFFFFF"/>
                </a:solidFill>
              </a:rPr>
              <a:t>RAKAMLARLA 2014</a:t>
            </a:r>
          </a:p>
        </p:txBody>
      </p:sp>
    </p:spTree>
  </p:cSld>
  <p:clrMapOvr>
    <a:masterClrMapping/>
  </p:clrMapOvr>
  <p:transition spd="slow"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5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4444" y="638996"/>
            <a:ext cx="6387112" cy="875928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60" name="Chart 260"/>
          <p:cNvGraphicFramePr/>
          <p:nvPr/>
        </p:nvGraphicFramePr>
        <p:xfrm>
          <a:off x="3658679" y="2295524"/>
          <a:ext cx="8674482" cy="533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1" name="Shape 261"/>
          <p:cNvSpPr/>
          <p:nvPr/>
        </p:nvSpPr>
        <p:spPr>
          <a:xfrm>
            <a:off x="3544087" y="5311774"/>
            <a:ext cx="785826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310</a:t>
            </a:r>
          </a:p>
        </p:txBody>
      </p:sp>
      <p:sp>
        <p:nvSpPr>
          <p:cNvPr id="262" name="Shape 262"/>
          <p:cNvSpPr/>
          <p:nvPr/>
        </p:nvSpPr>
        <p:spPr>
          <a:xfrm>
            <a:off x="7501407" y="3721734"/>
            <a:ext cx="785826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329</a:t>
            </a:r>
          </a:p>
        </p:txBody>
      </p:sp>
      <p:sp>
        <p:nvSpPr>
          <p:cNvPr id="263" name="Shape 263"/>
          <p:cNvSpPr/>
          <p:nvPr/>
        </p:nvSpPr>
        <p:spPr>
          <a:xfrm>
            <a:off x="11753366" y="2588895"/>
            <a:ext cx="785827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342</a:t>
            </a:r>
          </a:p>
        </p:txBody>
      </p:sp>
      <p:sp>
        <p:nvSpPr>
          <p:cNvPr id="264" name="Shape 264"/>
          <p:cNvSpPr/>
          <p:nvPr/>
        </p:nvSpPr>
        <p:spPr>
          <a:xfrm>
            <a:off x="7016134" y="7963534"/>
            <a:ext cx="1756371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53585F"/>
                </a:solidFill>
              </a:rPr>
              <a:t>ÜYELER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9" presetClass="entr" presetSubtype="0" fill="hold" grpId="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400"/>
                            </p:stCondLst>
                            <p:childTnLst>
                              <p:par>
                                <p:cTn id="18" presetID="9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00"/>
                            </p:stCondLst>
                            <p:childTnLst>
                              <p:par>
                                <p:cTn id="22" presetID="9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600"/>
                            </p:stCondLst>
                            <p:childTnLst>
                              <p:par>
                                <p:cTn id="26" presetID="9" presetClass="entr" presetSubtype="0" fill="hold" grpId="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60" grpId="2" animBg="1" advAuto="0"/>
      <p:bldP spid="261" grpId="4" animBg="1" advAuto="0"/>
      <p:bldP spid="262" grpId="5" animBg="1" advAuto="0"/>
      <p:bldP spid="263" grpId="6" animBg="1" advAuto="0"/>
      <p:bldP spid="264" grpId="3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67" name="Chart 267"/>
          <p:cNvGraphicFramePr/>
          <p:nvPr/>
        </p:nvGraphicFramePr>
        <p:xfrm>
          <a:off x="3658679" y="2295524"/>
          <a:ext cx="8674482" cy="533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8" name="Shape 268"/>
          <p:cNvSpPr/>
          <p:nvPr/>
        </p:nvSpPr>
        <p:spPr>
          <a:xfrm>
            <a:off x="3657066" y="5829934"/>
            <a:ext cx="559868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52</a:t>
            </a:r>
          </a:p>
        </p:txBody>
      </p:sp>
      <p:sp>
        <p:nvSpPr>
          <p:cNvPr id="269" name="Shape 269"/>
          <p:cNvSpPr/>
          <p:nvPr/>
        </p:nvSpPr>
        <p:spPr>
          <a:xfrm>
            <a:off x="7614386" y="4930774"/>
            <a:ext cx="559868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56</a:t>
            </a:r>
          </a:p>
        </p:txBody>
      </p:sp>
      <p:sp>
        <p:nvSpPr>
          <p:cNvPr id="270" name="Shape 270"/>
          <p:cNvSpPr/>
          <p:nvPr/>
        </p:nvSpPr>
        <p:spPr>
          <a:xfrm>
            <a:off x="11866346" y="3330574"/>
            <a:ext cx="559867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/>
          </a:lstStyle>
          <a:p>
            <a:pPr lvl="0">
              <a:defRPr sz="1800"/>
            </a:pPr>
            <a:r>
              <a:rPr sz="3200"/>
              <a:t>63</a:t>
            </a:r>
          </a:p>
        </p:txBody>
      </p:sp>
      <p:sp>
        <p:nvSpPr>
          <p:cNvPr id="271" name="Shape 271"/>
          <p:cNvSpPr/>
          <p:nvPr/>
        </p:nvSpPr>
        <p:spPr>
          <a:xfrm>
            <a:off x="6734055" y="7963534"/>
            <a:ext cx="2320529" cy="5778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53585F"/>
                </a:solidFill>
              </a:rPr>
              <a:t>EĞİTİMLER</a:t>
            </a:r>
          </a:p>
        </p:txBody>
      </p:sp>
      <p:pic>
        <p:nvPicPr>
          <p:cNvPr id="27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4444" y="666480"/>
            <a:ext cx="6387112" cy="104448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9" presetClass="entr" presetSubtype="0" fill="hold" grpId="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400"/>
                            </p:stCondLst>
                            <p:childTnLst>
                              <p:par>
                                <p:cTn id="18" presetID="9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00"/>
                            </p:stCondLst>
                            <p:childTnLst>
                              <p:par>
                                <p:cTn id="22" presetID="9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600"/>
                            </p:stCondLst>
                            <p:childTnLst>
                              <p:par>
                                <p:cTn id="26" presetID="9" presetClass="entr" presetSubtype="0" fill="hold" grpId="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2" animBg="1" advAuto="0"/>
      <p:bldP spid="268" grpId="4" animBg="1" advAuto="0"/>
      <p:bldP spid="269" grpId="5" animBg="1" advAuto="0"/>
      <p:bldP spid="270" grpId="6" animBg="1" advAuto="0"/>
      <p:bldP spid="271" grpId="3" animBg="1" advAuto="0"/>
      <p:bldP spid="272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7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886" y="399854"/>
            <a:ext cx="14740868" cy="1394852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276" name="Chart 276"/>
          <p:cNvGraphicFramePr/>
          <p:nvPr/>
        </p:nvGraphicFramePr>
        <p:xfrm>
          <a:off x="2030895" y="2658683"/>
          <a:ext cx="12206910" cy="558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79" name="Group 279"/>
          <p:cNvGrpSpPr/>
          <p:nvPr/>
        </p:nvGrpSpPr>
        <p:grpSpPr>
          <a:xfrm>
            <a:off x="2230774" y="2967355"/>
            <a:ext cx="333972" cy="2721610"/>
            <a:chOff x="-30" y="0"/>
            <a:chExt cx="333970" cy="2721609"/>
          </a:xfrm>
        </p:grpSpPr>
        <p:sp>
          <p:nvSpPr>
            <p:cNvPr id="277" name="Shape 277"/>
            <p:cNvSpPr/>
            <p:nvPr/>
          </p:nvSpPr>
          <p:spPr>
            <a:xfrm>
              <a:off x="-31" y="2143759"/>
              <a:ext cx="333971" cy="577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numCol="1" anchor="ctr">
              <a:sp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2</a:t>
              </a:r>
            </a:p>
          </p:txBody>
        </p:sp>
        <p:sp>
          <p:nvSpPr>
            <p:cNvPr id="278" name="Shape 278"/>
            <p:cNvSpPr/>
            <p:nvPr/>
          </p:nvSpPr>
          <p:spPr>
            <a:xfrm>
              <a:off x="-31" y="-1"/>
              <a:ext cx="333971" cy="577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numCol="1" anchor="ctr">
              <a:sp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8</a:t>
              </a:r>
            </a:p>
          </p:txBody>
        </p:sp>
      </p:grpSp>
      <p:grpSp>
        <p:nvGrpSpPr>
          <p:cNvPr id="283" name="Group 283"/>
          <p:cNvGrpSpPr/>
          <p:nvPr/>
        </p:nvGrpSpPr>
        <p:grpSpPr>
          <a:xfrm>
            <a:off x="7961045" y="2880995"/>
            <a:ext cx="346610" cy="3036054"/>
            <a:chOff x="0" y="0"/>
            <a:chExt cx="346608" cy="3036052"/>
          </a:xfrm>
        </p:grpSpPr>
        <p:sp>
          <p:nvSpPr>
            <p:cNvPr id="280" name="Shape 280"/>
            <p:cNvSpPr/>
            <p:nvPr/>
          </p:nvSpPr>
          <p:spPr>
            <a:xfrm>
              <a:off x="0" y="2436224"/>
              <a:ext cx="346609" cy="59982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4</a:t>
              </a:r>
            </a:p>
          </p:txBody>
        </p:sp>
        <p:sp>
          <p:nvSpPr>
            <p:cNvPr id="281" name="Shape 281"/>
            <p:cNvSpPr/>
            <p:nvPr/>
          </p:nvSpPr>
          <p:spPr>
            <a:xfrm>
              <a:off x="0" y="1165380"/>
              <a:ext cx="346609" cy="59982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5</a:t>
              </a:r>
            </a:p>
          </p:txBody>
        </p:sp>
        <p:sp>
          <p:nvSpPr>
            <p:cNvPr id="282" name="Shape 282"/>
            <p:cNvSpPr/>
            <p:nvPr/>
          </p:nvSpPr>
          <p:spPr>
            <a:xfrm>
              <a:off x="0" y="-1"/>
              <a:ext cx="346609" cy="599830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7625" tIns="47625" rIns="47625" bIns="47625" numCol="1" anchor="ctr">
              <a:no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8</a:t>
              </a:r>
            </a:p>
          </p:txBody>
        </p:sp>
      </p:grpSp>
      <p:grpSp>
        <p:nvGrpSpPr>
          <p:cNvPr id="287" name="Group 287"/>
          <p:cNvGrpSpPr/>
          <p:nvPr/>
        </p:nvGrpSpPr>
        <p:grpSpPr>
          <a:xfrm>
            <a:off x="13563004" y="2323245"/>
            <a:ext cx="559992" cy="2913600"/>
            <a:chOff x="-61" y="0"/>
            <a:chExt cx="559990" cy="2913599"/>
          </a:xfrm>
        </p:grpSpPr>
        <p:sp>
          <p:nvSpPr>
            <p:cNvPr id="284" name="Shape 284"/>
            <p:cNvSpPr/>
            <p:nvPr/>
          </p:nvSpPr>
          <p:spPr>
            <a:xfrm>
              <a:off x="214548" y="2335749"/>
              <a:ext cx="333971" cy="577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numCol="1" anchor="ctr">
              <a:sp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6</a:t>
              </a:r>
            </a:p>
          </p:txBody>
        </p:sp>
        <p:sp>
          <p:nvSpPr>
            <p:cNvPr id="285" name="Shape 285"/>
            <p:cNvSpPr/>
            <p:nvPr/>
          </p:nvSpPr>
          <p:spPr>
            <a:xfrm>
              <a:off x="214548" y="1020029"/>
              <a:ext cx="333971" cy="577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numCol="1" anchor="ctr">
              <a:sp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7</a:t>
              </a:r>
            </a:p>
          </p:txBody>
        </p:sp>
        <p:sp>
          <p:nvSpPr>
            <p:cNvPr id="286" name="Shape 286"/>
            <p:cNvSpPr/>
            <p:nvPr/>
          </p:nvSpPr>
          <p:spPr>
            <a:xfrm>
              <a:off x="-62" y="-1"/>
              <a:ext cx="559991" cy="57785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7625" tIns="47625" rIns="47625" bIns="47625" numCol="1" anchor="ctr">
              <a:spAutoFit/>
            </a:bodyPr>
            <a:lstStyle>
              <a:lvl1pPr defTabSz="584200">
                <a:defRPr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3200" b="1"/>
                <a:t>10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60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400"/>
                            </p:stCondLst>
                            <p:childTnLst>
                              <p:par>
                                <p:cTn id="22" presetID="10" presetClass="entr" presetSubtype="0" fill="hold" grpId="5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1" animBg="1" advAuto="0"/>
      <p:bldP spid="276" grpId="2" animBg="1" advAuto="0"/>
      <p:bldP spid="279" grpId="3" animBg="1" advAuto="0"/>
      <p:bldP spid="283" grpId="4" animBg="1" advAuto="0"/>
      <p:bldP spid="287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Anket Sonuç Analizi 2013_2014 Radar Grafik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46024" y="-1256272"/>
            <a:ext cx="19387291" cy="137098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4288"/>
            <a:ext cx="16306800" cy="9172576"/>
          </a:xfrm>
          <a:prstGeom prst="rect">
            <a:avLst/>
          </a:prstGeom>
          <a:ln w="3175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4280520" y="3216275"/>
            <a:ext cx="7694960" cy="27114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/>
          <a:p>
            <a:pPr lvl="0" defTabSz="584200">
              <a:defRPr sz="1800"/>
            </a:pPr>
            <a:r>
              <a:rPr sz="7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2015’DE </a:t>
            </a:r>
          </a:p>
          <a:p>
            <a:pPr lvl="0" defTabSz="584200">
              <a:defRPr sz="1800"/>
            </a:pPr>
            <a:r>
              <a:rPr sz="7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NELER YAPTIK</a:t>
            </a:r>
          </a:p>
        </p:txBody>
      </p:sp>
    </p:spTree>
  </p:cSld>
  <p:clrMapOvr>
    <a:masterClrMapping/>
  </p:clrMapOvr>
  <p:transition spd="slow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bg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295" name="0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2428857" y="447674"/>
            <a:ext cx="11398286" cy="82486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Eğitimlerimiz devam ediyor,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ArGe Merkezleri Eğitimleri tamamlandı,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Genel Kurulumuz Gerçekleştirildi,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Teknoloji Günleri Yapıldı,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Mikro Kaynak ve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Plastik Teknolojileri,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URGE takip toplantıları tamamlandı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ABD Tedarikçi Günü tamamlandı,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Ford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FCA ( Fiat  Chrysler Automotive )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Michigan Valisi ve MEDC ( Michigan Economic Development Corporation )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Oakland Universitesi,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Michigan State Universitesi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OESA / Paydaş Dernek ile toplantılar tamamlandı,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Automechanika 2015 tamamlandı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Okan Ünv. Elektrikli ve Hibrid Araç Teknolojileri Kümelenmesi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II. Çalıştay tamamlandı,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II. Proje Başvurusu yapıldı,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2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8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800"/>
                                        <p:tgtEl>
                                          <p:spTgt spid="2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800"/>
                                        <p:tgtEl>
                                          <p:spTgt spid="2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800"/>
                                        <p:tgtEl>
                                          <p:spTgt spid="2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800"/>
                                        <p:tgtEl>
                                          <p:spTgt spid="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800"/>
                                        <p:tgtEl>
                                          <p:spTgt spid="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00"/>
                            </p:stCondLst>
                            <p:childTnLst>
                              <p:par>
                                <p:cTn id="3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800"/>
                                        <p:tgtEl>
                                          <p:spTgt spid="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0"/>
                            </p:stCondLst>
                            <p:childTnLst>
                              <p:par>
                                <p:cTn id="3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800"/>
                                        <p:tgtEl>
                                          <p:spTgt spid="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900"/>
                            </p:stCondLst>
                            <p:childTnLst>
                              <p:par>
                                <p:cTn id="4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800"/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00"/>
                            </p:stCondLst>
                            <p:childTnLst>
                              <p:par>
                                <p:cTn id="44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800"/>
                                        <p:tgtEl>
                                          <p:spTgt spid="2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800"/>
                                        <p:tgtEl>
                                          <p:spTgt spid="2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800"/>
                            </p:stCondLst>
                            <p:childTnLst>
                              <p:par>
                                <p:cTn id="5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800"/>
                                        <p:tgtEl>
                                          <p:spTgt spid="2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100"/>
                            </p:stCondLst>
                            <p:childTnLst>
                              <p:par>
                                <p:cTn id="5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800"/>
                                        <p:tgtEl>
                                          <p:spTgt spid="2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400"/>
                            </p:stCondLst>
                            <p:childTnLst>
                              <p:par>
                                <p:cTn id="6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800"/>
                                        <p:tgtEl>
                                          <p:spTgt spid="2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700"/>
                            </p:stCondLst>
                            <p:childTnLst>
                              <p:par>
                                <p:cTn id="64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800"/>
                                        <p:tgtEl>
                                          <p:spTgt spid="2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9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800"/>
                                        <p:tgtEl>
                                          <p:spTgt spid="29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300"/>
                            </p:stCondLst>
                            <p:childTnLst>
                              <p:par>
                                <p:cTn id="7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9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800"/>
                                        <p:tgtEl>
                                          <p:spTgt spid="29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600"/>
                            </p:stCondLst>
                            <p:childTnLst>
                              <p:par>
                                <p:cTn id="7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29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800"/>
                                        <p:tgtEl>
                                          <p:spTgt spid="29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9223" y="4057113"/>
            <a:ext cx="11497554" cy="102977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4288"/>
            <a:ext cx="16306800" cy="9172576"/>
          </a:xfrm>
          <a:prstGeom prst="rect">
            <a:avLst/>
          </a:prstGeom>
          <a:ln w="3175">
            <a:miter lim="400000"/>
          </a:ln>
        </p:spPr>
      </p:pic>
      <p:sp>
        <p:nvSpPr>
          <p:cNvPr id="299" name="Shape 299"/>
          <p:cNvSpPr/>
          <p:nvPr/>
        </p:nvSpPr>
        <p:spPr>
          <a:xfrm>
            <a:off x="2808839" y="3870324"/>
            <a:ext cx="10638322" cy="14033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625" tIns="47625" rIns="47625" bIns="47625" anchor="ctr">
            <a:spAutoFit/>
          </a:bodyPr>
          <a:lstStyle>
            <a:lvl1pPr defTabSz="584200">
              <a:defRPr sz="73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>
                <a:solidFill>
                  <a:srgbClr val="FFFFFF"/>
                </a:solidFill>
              </a:rPr>
              <a:t>NELER YAPACAĞIZ ?</a:t>
            </a:r>
          </a:p>
        </p:txBody>
      </p:sp>
    </p:spTree>
  </p:cSld>
  <p:clrMapOvr>
    <a:masterClrMapping/>
  </p:clrMapOvr>
  <p:transition spd="slow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bg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02" name="0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sp>
        <p:nvSpPr>
          <p:cNvPr id="303" name="Shape 303"/>
          <p:cNvSpPr/>
          <p:nvPr/>
        </p:nvSpPr>
        <p:spPr>
          <a:xfrm>
            <a:off x="3052745" y="1392554"/>
            <a:ext cx="10150510" cy="635889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271638" lvl="0" indent="-271638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endParaRPr sz="2200">
              <a:solidFill>
                <a:srgbClr val="53585F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marL="271638" lvl="0" indent="-271638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ÇMA Sonuç Paylaşım Toplantısı</a:t>
            </a:r>
          </a:p>
          <a:p>
            <a:pPr marL="271638" lvl="0" indent="-271638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Aile Şirketlerinin Kurumsallaşması / TAYSAD - Deloitte</a:t>
            </a:r>
          </a:p>
          <a:p>
            <a:pPr marL="271638" lvl="0" indent="-271638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Bursa Üye Toplantısı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6. AfterMarket Konferansı / 29 Mayıs 2015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AutoCare ile MOU 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ABD ilk 5 Parça Distribütörleri ile B2B / VIP Heyet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CAPAC YK Başkan’nı ve Satınalma Direktörü ziyareti / VIP Heyet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World Investment Summit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DAF Alım Heyeti / VIP Heyet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BMW TAYSAD Tedarikçi Günü / Haziran 2015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St.Petersburg Serbest Bölge Ziyareti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4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Scania TAYSAD Tedarikçi Günü / Ekim 2015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800"/>
                                        <p:tgtEl>
                                          <p:spTgt spid="30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8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8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8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800"/>
                                        <p:tgtEl>
                                          <p:spTgt spid="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00"/>
                            </p:stCondLst>
                            <p:childTnLst>
                              <p:par>
                                <p:cTn id="24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800"/>
                                        <p:tgtEl>
                                          <p:spTgt spid="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800"/>
                                        <p:tgtEl>
                                          <p:spTgt spid="3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300"/>
                            </p:stCondLst>
                            <p:childTnLst>
                              <p:par>
                                <p:cTn id="3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800"/>
                                        <p:tgtEl>
                                          <p:spTgt spid="3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600"/>
                            </p:stCondLst>
                            <p:childTnLst>
                              <p:par>
                                <p:cTn id="3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800"/>
                                        <p:tgtEl>
                                          <p:spTgt spid="3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900"/>
                            </p:stCondLst>
                            <p:childTnLst>
                              <p:par>
                                <p:cTn id="4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800"/>
                                        <p:tgtEl>
                                          <p:spTgt spid="3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200"/>
                            </p:stCondLst>
                            <p:childTnLst>
                              <p:par>
                                <p:cTn id="44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800"/>
                                        <p:tgtEl>
                                          <p:spTgt spid="3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8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800"/>
                                        <p:tgtEl>
                                          <p:spTgt spid="3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800"/>
                            </p:stCondLst>
                            <p:childTnLst>
                              <p:par>
                                <p:cTn id="52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800"/>
                                        <p:tgtEl>
                                          <p:spTgt spid="3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100"/>
                            </p:stCondLst>
                            <p:childTnLst>
                              <p:par>
                                <p:cTn id="56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800"/>
                                        <p:tgtEl>
                                          <p:spTgt spid="3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400"/>
                            </p:stCondLst>
                            <p:childTnLst>
                              <p:par>
                                <p:cTn id="60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800"/>
                                        <p:tgtEl>
                                          <p:spTgt spid="3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0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4013" y="465009"/>
            <a:ext cx="3376620" cy="4154755"/>
          </a:xfrm>
          <a:prstGeom prst="rect">
            <a:avLst/>
          </a:prstGeom>
          <a:ln w="3175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757324" y="4944533"/>
            <a:ext cx="12792151" cy="30395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Dr. MEHMET DUDAROĞLU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YÖNETİM KURULU BAŞKANI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TAYSAD</a:t>
            </a:r>
          </a:p>
        </p:txBody>
      </p:sp>
      <p:sp>
        <p:nvSpPr>
          <p:cNvPr id="308" name="Shape 308"/>
          <p:cNvSpPr/>
          <p:nvPr/>
        </p:nvSpPr>
        <p:spPr>
          <a:xfrm>
            <a:off x="6649654" y="8049683"/>
            <a:ext cx="3007493" cy="664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4700"/>
              </a:lnSpc>
              <a:defRPr sz="3900">
                <a:solidFill>
                  <a:srgbClr val="787878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87878"/>
                </a:solidFill>
              </a:rPr>
              <a:t>15 Nisan 2015</a:t>
            </a:r>
          </a:p>
        </p:txBody>
      </p:sp>
    </p:spTree>
  </p:cSld>
  <p:clrMapOvr>
    <a:masterClrMapping/>
  </p:clrMapOvr>
  <p:transition spd="slow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bg0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11" name="00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12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2198" y="590721"/>
            <a:ext cx="4086404" cy="2755558"/>
          </a:xfrm>
          <a:prstGeom prst="rect">
            <a:avLst/>
          </a:prstGeom>
          <a:ln w="3175">
            <a:miter lim="400000"/>
          </a:ln>
        </p:spPr>
      </p:pic>
      <p:pic>
        <p:nvPicPr>
          <p:cNvPr id="31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84798" y="598398"/>
            <a:ext cx="4086404" cy="2562404"/>
          </a:xfrm>
          <a:prstGeom prst="rect">
            <a:avLst/>
          </a:prstGeom>
          <a:ln w="3175">
            <a:miter lim="400000"/>
          </a:ln>
        </p:spPr>
      </p:pic>
      <p:pic>
        <p:nvPicPr>
          <p:cNvPr id="314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92198" y="3341598"/>
            <a:ext cx="4086404" cy="2562404"/>
          </a:xfrm>
          <a:prstGeom prst="rect">
            <a:avLst/>
          </a:prstGeom>
          <a:ln w="3175">
            <a:miter lim="400000"/>
          </a:ln>
        </p:spPr>
      </p:pic>
      <p:pic>
        <p:nvPicPr>
          <p:cNvPr id="315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84798" y="6084798"/>
            <a:ext cx="4086404" cy="2562404"/>
          </a:xfrm>
          <a:prstGeom prst="rect">
            <a:avLst/>
          </a:prstGeom>
          <a:ln w="3175">
            <a:miter lim="400000"/>
          </a:ln>
        </p:spPr>
      </p:pic>
      <p:pic>
        <p:nvPicPr>
          <p:cNvPr id="316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377398" y="580091"/>
            <a:ext cx="4086404" cy="2599018"/>
          </a:xfrm>
          <a:prstGeom prst="rect">
            <a:avLst/>
          </a:prstGeom>
          <a:ln w="3175">
            <a:miter lim="400000"/>
          </a:ln>
        </p:spPr>
      </p:pic>
      <p:pic>
        <p:nvPicPr>
          <p:cNvPr id="317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84798" y="3331845"/>
            <a:ext cx="4086404" cy="2581911"/>
          </a:xfrm>
          <a:prstGeom prst="rect">
            <a:avLst/>
          </a:prstGeom>
          <a:ln w="3175">
            <a:miter lim="400000"/>
          </a:ln>
        </p:spPr>
      </p:pic>
      <p:pic>
        <p:nvPicPr>
          <p:cNvPr id="318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377398" y="3350752"/>
            <a:ext cx="4086404" cy="2562403"/>
          </a:xfrm>
          <a:prstGeom prst="rect">
            <a:avLst/>
          </a:prstGeom>
          <a:ln w="3175">
            <a:miter lim="400000"/>
          </a:ln>
        </p:spPr>
      </p:pic>
      <p:pic>
        <p:nvPicPr>
          <p:cNvPr id="319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92198" y="6084798"/>
            <a:ext cx="4086404" cy="2562404"/>
          </a:xfrm>
          <a:prstGeom prst="rect">
            <a:avLst/>
          </a:prstGeom>
          <a:ln w="3175">
            <a:miter lim="400000"/>
          </a:ln>
        </p:spPr>
      </p:pic>
      <p:pic>
        <p:nvPicPr>
          <p:cNvPr id="320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377398" y="6093952"/>
            <a:ext cx="4086404" cy="256240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1" animBg="1" advAuto="0"/>
      <p:bldP spid="313" grpId="2" animBg="1" advAuto="0"/>
      <p:bldP spid="314" grpId="4" animBg="1" advAuto="0"/>
      <p:bldP spid="315" grpId="8" animBg="1" advAuto="0"/>
      <p:bldP spid="316" grpId="3" animBg="1" advAuto="0"/>
      <p:bldP spid="317" grpId="5" animBg="1" advAuto="0"/>
      <p:bldP spid="318" grpId="6" animBg="1" advAuto="0"/>
      <p:bldP spid="319" grpId="7" animBg="1" advAuto="0"/>
      <p:bldP spid="320" grpId="9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onarkaduny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2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2296" y="1559850"/>
            <a:ext cx="8216303" cy="1737773"/>
          </a:xfrm>
          <a:prstGeom prst="rect">
            <a:avLst/>
          </a:prstGeom>
          <a:ln w="3175">
            <a:miter lim="400000"/>
          </a:ln>
        </p:spPr>
      </p:pic>
      <p:pic>
        <p:nvPicPr>
          <p:cNvPr id="32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10419" y="1559850"/>
            <a:ext cx="7002257" cy="1737773"/>
          </a:xfrm>
          <a:prstGeom prst="rect">
            <a:avLst/>
          </a:prstGeom>
          <a:ln w="3175">
            <a:miter lim="400000"/>
          </a:ln>
        </p:spPr>
      </p:pic>
      <p:pic>
        <p:nvPicPr>
          <p:cNvPr id="325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30550" y="47753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26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7816" y="4779504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27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0750" y="55372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28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71850" y="6667595"/>
            <a:ext cx="402196" cy="543508"/>
          </a:xfrm>
          <a:prstGeom prst="rect">
            <a:avLst/>
          </a:prstGeom>
          <a:ln w="3175">
            <a:miter lim="400000"/>
          </a:ln>
        </p:spPr>
      </p:pic>
      <p:pic>
        <p:nvPicPr>
          <p:cNvPr id="329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2850" y="45974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30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350" y="45974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31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350" y="47753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32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7850" y="44196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33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29450" y="45974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34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43750" y="47753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35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27850" y="48769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36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10350" y="49531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37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2850" y="49531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38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45350" y="52070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39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52150" y="50800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40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90150" y="54102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41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69750" y="487699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42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90150" y="43688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43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26350" y="7063698"/>
            <a:ext cx="402196" cy="543508"/>
          </a:xfrm>
          <a:prstGeom prst="rect">
            <a:avLst/>
          </a:prstGeom>
          <a:ln w="3175">
            <a:miter lim="400000"/>
          </a:ln>
        </p:spPr>
      </p:pic>
      <p:pic>
        <p:nvPicPr>
          <p:cNvPr id="344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12150" y="520719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45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77150" y="487699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46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61250" y="487699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47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0150" y="4597495"/>
            <a:ext cx="300596" cy="406210"/>
          </a:xfrm>
          <a:prstGeom prst="rect">
            <a:avLst/>
          </a:prstGeom>
          <a:ln w="3175">
            <a:miter lim="400000"/>
          </a:ln>
        </p:spPr>
      </p:pic>
      <p:pic>
        <p:nvPicPr>
          <p:cNvPr id="348" name="bayrak copy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43950" y="4953140"/>
            <a:ext cx="300596" cy="406211"/>
          </a:xfrm>
          <a:prstGeom prst="rect">
            <a:avLst/>
          </a:prstGeom>
          <a:ln w="3175">
            <a:miter lim="400000"/>
          </a:ln>
        </p:spPr>
      </p:pic>
      <p:pic>
        <p:nvPicPr>
          <p:cNvPr id="34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97359" y="1573397"/>
            <a:ext cx="8806177" cy="1710678"/>
          </a:xfrm>
          <a:prstGeom prst="rect">
            <a:avLst/>
          </a:prstGeom>
          <a:ln w="3175">
            <a:miter lim="400000"/>
          </a:ln>
        </p:spPr>
      </p:pic>
      <p:pic>
        <p:nvPicPr>
          <p:cNvPr id="35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2122" y="1605297"/>
            <a:ext cx="14051756" cy="2225006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2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8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4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6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2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80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400"/>
                            </p:stCondLst>
                            <p:childTnLst>
                              <p:par>
                                <p:cTn id="55" presetID="23" presetClass="entr" presetSubtype="32" fill="hold" grpId="1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0"/>
                            </p:stCondLst>
                            <p:childTnLst>
                              <p:par>
                                <p:cTn id="60" presetID="23" presetClass="entr" presetSubtype="32" fill="hold" grpId="1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600"/>
                            </p:stCondLst>
                            <p:childTnLst>
                              <p:par>
                                <p:cTn id="65" presetID="23" presetClass="entr" presetSubtype="32" fill="hold" grpId="1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200"/>
                            </p:stCondLst>
                            <p:childTnLst>
                              <p:par>
                                <p:cTn id="70" presetID="23" presetClass="entr" presetSubtype="32" fill="hold" grpId="1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800"/>
                            </p:stCondLst>
                            <p:childTnLst>
                              <p:par>
                                <p:cTn id="75" presetID="23" presetClass="entr" presetSubtype="32" fill="hold" grpId="1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400"/>
                            </p:stCondLst>
                            <p:childTnLst>
                              <p:par>
                                <p:cTn id="80" presetID="23" presetClass="entr" presetSubtype="32" fill="hold" grpId="1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000"/>
                            </p:stCondLst>
                            <p:childTnLst>
                              <p:par>
                                <p:cTn id="85" presetID="23" presetClass="entr" presetSubtype="32" fill="hold" grpId="1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600"/>
                            </p:stCondLst>
                            <p:childTnLst>
                              <p:par>
                                <p:cTn id="90" presetID="23" presetClass="entr" presetSubtype="32" fill="hold" grpId="1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8200"/>
                            </p:stCondLst>
                            <p:childTnLst>
                              <p:par>
                                <p:cTn id="95" presetID="23" presetClass="entr" presetSubtype="32" fill="hold" grpId="1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800"/>
                            </p:stCondLst>
                            <p:childTnLst>
                              <p:par>
                                <p:cTn id="100" presetID="23" presetClass="entr" presetSubtype="32" fill="hold" grpId="2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3400"/>
                            </p:stCondLst>
                            <p:childTnLst>
                              <p:par>
                                <p:cTn id="105" presetID="23" presetClass="entr" presetSubtype="32" fill="hold" grpId="2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10" presetID="23" presetClass="entr" presetSubtype="32" fill="hold" grpId="2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600"/>
                            </p:stCondLst>
                            <p:childTnLst>
                              <p:par>
                                <p:cTn id="115" presetID="23" presetClass="entr" presetSubtype="32" fill="hold" grpId="2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1200"/>
                            </p:stCondLst>
                            <p:childTnLst>
                              <p:par>
                                <p:cTn id="120" presetID="23" presetClass="entr" presetSubtype="32" fill="hold" grpId="2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3800"/>
                            </p:stCondLst>
                            <p:childTnLst>
                              <p:par>
                                <p:cTn id="125" presetID="23" presetClass="entr" presetSubtype="32" fill="hold" grpId="2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6400"/>
                            </p:stCondLst>
                            <p:childTnLst>
                              <p:par>
                                <p:cTn id="130" presetID="23" presetClass="entr" presetSubtype="32" fill="hold" grpId="2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4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4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1900"/>
                            </p:stCondLst>
                            <p:childTnLst>
                              <p:par>
                                <p:cTn id="135" presetID="23" presetClass="entr" presetSubtype="32" fill="hold" grpId="2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4900"/>
                            </p:stCondLst>
                            <p:childTnLst>
                              <p:par>
                                <p:cTn id="140" presetID="23" presetClass="entr" presetSubtype="32" fill="hold" grpId="2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1" animBg="1" advAuto="0"/>
      <p:bldP spid="324" grpId="26" animBg="1" advAuto="0"/>
      <p:bldP spid="325" grpId="5" animBg="1" advAuto="0"/>
      <p:bldP spid="326" grpId="2" animBg="1" advAuto="0"/>
      <p:bldP spid="327" grpId="23" animBg="1" advAuto="0"/>
      <p:bldP spid="328" grpId="25" animBg="1" advAuto="0"/>
      <p:bldP spid="329" grpId="22" animBg="1" advAuto="0"/>
      <p:bldP spid="330" grpId="7" animBg="1" advAuto="0"/>
      <p:bldP spid="331" grpId="24" animBg="1" advAuto="0"/>
      <p:bldP spid="332" grpId="3" animBg="1" advAuto="0"/>
      <p:bldP spid="333" grpId="9" animBg="1" advAuto="0"/>
      <p:bldP spid="334" grpId="6" animBg="1" advAuto="0"/>
      <p:bldP spid="335" grpId="8" animBg="1" advAuto="0"/>
      <p:bldP spid="336" grpId="15" animBg="1" advAuto="0"/>
      <p:bldP spid="337" grpId="17" animBg="1" advAuto="0"/>
      <p:bldP spid="338" grpId="21" animBg="1" advAuto="0"/>
      <p:bldP spid="339" grpId="12" animBg="1" advAuto="0"/>
      <p:bldP spid="340" grpId="18" animBg="1" advAuto="0"/>
      <p:bldP spid="341" grpId="16" animBg="1" advAuto="0"/>
      <p:bldP spid="342" grpId="13" animBg="1" advAuto="0"/>
      <p:bldP spid="343" grpId="20" animBg="1" advAuto="0"/>
      <p:bldP spid="344" grpId="10" animBg="1" advAuto="0"/>
      <p:bldP spid="345" grpId="14" animBg="1" advAuto="0"/>
      <p:bldP spid="346" grpId="11" animBg="1" advAuto="0"/>
      <p:bldP spid="347" grpId="4" animBg="1" advAuto="0"/>
      <p:bldP spid="348" grpId="19" animBg="1" advAuto="0"/>
      <p:bldP spid="349" grpId="27" animBg="1" advAuto="0"/>
      <p:bldP spid="350" grpId="28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252" y="617454"/>
            <a:ext cx="12605496" cy="1152692"/>
          </a:xfrm>
          <a:prstGeom prst="rect">
            <a:avLst/>
          </a:prstGeom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5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3250" y="2440825"/>
            <a:ext cx="6885001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59947" y="3847350"/>
            <a:ext cx="6444007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55252" y="3847350"/>
            <a:ext cx="5651996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7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62851" y="5253875"/>
            <a:ext cx="5336998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028548" y="5253875"/>
            <a:ext cx="5058005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59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97252" y="6673202"/>
            <a:ext cx="3419997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360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63849" y="6660400"/>
            <a:ext cx="4923003" cy="954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4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1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8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5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1" animBg="1" advAuto="0"/>
      <p:bldP spid="355" grpId="2" animBg="1" advAuto="0"/>
      <p:bldP spid="356" grpId="3" animBg="1" advAuto="0"/>
      <p:bldP spid="357" grpId="4" animBg="1" advAuto="0"/>
      <p:bldP spid="358" grpId="5" animBg="1" advAuto="0"/>
      <p:bldP spid="359" grpId="6" animBg="1" advAuto="0"/>
      <p:bldP spid="360" grpId="7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6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252" y="617454"/>
            <a:ext cx="12605496" cy="1152692"/>
          </a:xfrm>
          <a:prstGeom prst="rect">
            <a:avLst/>
          </a:prstGeom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6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7085" y="7783118"/>
            <a:ext cx="11481830" cy="771083"/>
          </a:xfrm>
          <a:prstGeom prst="rect">
            <a:avLst/>
          </a:prstGeom>
          <a:ln w="3175">
            <a:miter lim="400000"/>
          </a:ln>
        </p:spPr>
      </p:pic>
      <p:pic>
        <p:nvPicPr>
          <p:cNvPr id="36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8121" y="6825894"/>
            <a:ext cx="3745158" cy="858374"/>
          </a:xfrm>
          <a:prstGeom prst="rect">
            <a:avLst/>
          </a:prstGeom>
          <a:ln w="3175">
            <a:miter lim="400000"/>
          </a:ln>
        </p:spPr>
      </p:pic>
      <p:pic>
        <p:nvPicPr>
          <p:cNvPr id="36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87085" y="5643669"/>
            <a:ext cx="11481830" cy="771082"/>
          </a:xfrm>
          <a:prstGeom prst="rect">
            <a:avLst/>
          </a:prstGeom>
          <a:ln w="3175">
            <a:miter lim="400000"/>
          </a:ln>
        </p:spPr>
      </p:pic>
      <p:pic>
        <p:nvPicPr>
          <p:cNvPr id="367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86633" y="4686444"/>
            <a:ext cx="2778079" cy="858375"/>
          </a:xfrm>
          <a:prstGeom prst="rect">
            <a:avLst/>
          </a:prstGeom>
          <a:ln w="3175">
            <a:miter lim="400000"/>
          </a:ln>
        </p:spPr>
      </p:pic>
      <p:pic>
        <p:nvPicPr>
          <p:cNvPr id="36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71077" y="4686444"/>
            <a:ext cx="2778079" cy="858375"/>
          </a:xfrm>
          <a:prstGeom prst="rect">
            <a:avLst/>
          </a:prstGeom>
          <a:ln w="3175">
            <a:miter lim="400000"/>
          </a:ln>
        </p:spPr>
      </p:pic>
      <p:pic>
        <p:nvPicPr>
          <p:cNvPr id="369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165785" y="4686444"/>
            <a:ext cx="2778079" cy="858375"/>
          </a:xfrm>
          <a:prstGeom prst="rect">
            <a:avLst/>
          </a:prstGeom>
          <a:ln w="3175">
            <a:miter lim="400000"/>
          </a:ln>
        </p:spPr>
      </p:pic>
      <p:pic>
        <p:nvPicPr>
          <p:cNvPr id="370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060493" y="4686444"/>
            <a:ext cx="2778079" cy="858375"/>
          </a:xfrm>
          <a:prstGeom prst="rect">
            <a:avLst/>
          </a:prstGeom>
          <a:ln w="3175">
            <a:miter lim="400000"/>
          </a:ln>
        </p:spPr>
      </p:pic>
      <p:pic>
        <p:nvPicPr>
          <p:cNvPr id="371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387085" y="3474473"/>
            <a:ext cx="11481830" cy="771083"/>
          </a:xfrm>
          <a:prstGeom prst="rect">
            <a:avLst/>
          </a:prstGeom>
          <a:ln w="3175">
            <a:miter lim="400000"/>
          </a:ln>
        </p:spPr>
      </p:pic>
      <p:pic>
        <p:nvPicPr>
          <p:cNvPr id="372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85545" y="2511206"/>
            <a:ext cx="3745158" cy="858374"/>
          </a:xfrm>
          <a:prstGeom prst="rect">
            <a:avLst/>
          </a:prstGeom>
          <a:ln w="3175">
            <a:miter lim="400000"/>
          </a:ln>
        </p:spPr>
      </p:pic>
      <p:pic>
        <p:nvPicPr>
          <p:cNvPr id="373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125297" y="2511206"/>
            <a:ext cx="3745158" cy="858374"/>
          </a:xfrm>
          <a:prstGeom prst="rect">
            <a:avLst/>
          </a:prstGeom>
          <a:ln w="3175">
            <a:miter lim="400000"/>
          </a:ln>
        </p:spPr>
      </p:pic>
      <p:pic>
        <p:nvPicPr>
          <p:cNvPr id="374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369502" y="6812719"/>
            <a:ext cx="3802644" cy="871550"/>
          </a:xfrm>
          <a:prstGeom prst="rect">
            <a:avLst/>
          </a:prstGeom>
          <a:ln w="3175">
            <a:miter lim="400000"/>
          </a:ln>
        </p:spPr>
      </p:pic>
      <p:pic>
        <p:nvPicPr>
          <p:cNvPr id="375" name="pasted-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123223" y="6825419"/>
            <a:ext cx="3749307" cy="859325"/>
          </a:xfrm>
          <a:prstGeom prst="rect">
            <a:avLst/>
          </a:prstGeom>
          <a:ln w="3175">
            <a:miter lim="400000"/>
          </a:ln>
        </p:spPr>
      </p:pic>
      <p:pic>
        <p:nvPicPr>
          <p:cNvPr id="376" name="pasted-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04902" y="2503037"/>
            <a:ext cx="3836211" cy="879243"/>
          </a:xfrm>
          <a:prstGeom prst="rect">
            <a:avLst/>
          </a:prstGeom>
          <a:ln w="3175">
            <a:miter lim="400000"/>
          </a:ln>
        </p:spPr>
      </p:pic>
      <p:pic>
        <p:nvPicPr>
          <p:cNvPr id="377" name="pasted-image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75315" y="2060317"/>
            <a:ext cx="12105370" cy="6654931"/>
          </a:xfrm>
          <a:prstGeom prst="rect">
            <a:avLst/>
          </a:prstGeom>
          <a:ln w="3175">
            <a:miter lim="400000"/>
          </a:ln>
        </p:spPr>
      </p:pic>
      <p:pic>
        <p:nvPicPr>
          <p:cNvPr id="378" name="pasted-image.pdf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14401" y="3765272"/>
            <a:ext cx="15227198" cy="776956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381" name="Group 381"/>
          <p:cNvGrpSpPr/>
          <p:nvPr/>
        </p:nvGrpSpPr>
        <p:grpSpPr>
          <a:xfrm>
            <a:off x="3449606" y="4755163"/>
            <a:ext cx="9356788" cy="776956"/>
            <a:chOff x="0" y="0"/>
            <a:chExt cx="9356786" cy="776954"/>
          </a:xfrm>
        </p:grpSpPr>
        <p:pic>
          <p:nvPicPr>
            <p:cNvPr id="379" name="pasted-image.pdf"/>
            <p:cNvPicPr/>
            <p:nvPr/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1812573" y="199476"/>
              <a:ext cx="5700845" cy="48476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80" name="pasted-image.pdf"/>
            <p:cNvPicPr/>
            <p:nvPr/>
          </p:nvPicPr>
          <p:blipFill>
            <a:blip r:embed="rId20">
              <a:extLst/>
            </a:blip>
            <a:stretch>
              <a:fillRect/>
            </a:stretch>
          </p:blipFill>
          <p:spPr>
            <a:xfrm>
              <a:off x="0" y="0"/>
              <a:ext cx="9356787" cy="77695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384" name="Group 384"/>
          <p:cNvGrpSpPr/>
          <p:nvPr/>
        </p:nvGrpSpPr>
        <p:grpSpPr>
          <a:xfrm>
            <a:off x="1187728" y="5864283"/>
            <a:ext cx="13880543" cy="862761"/>
            <a:chOff x="0" y="0"/>
            <a:chExt cx="13880541" cy="862759"/>
          </a:xfrm>
        </p:grpSpPr>
        <p:pic>
          <p:nvPicPr>
            <p:cNvPr id="382" name="pasted-image.pdf"/>
            <p:cNvPicPr/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1177568" y="168216"/>
              <a:ext cx="11347606" cy="52632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383" name="pasted-image.pdf"/>
            <p:cNvPicPr/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0" y="0"/>
              <a:ext cx="13880542" cy="86276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0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23" presetClass="entr" presetSubtype="32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400"/>
                            </p:stCondLst>
                            <p:childTnLst>
                              <p:par>
                                <p:cTn id="27" presetID="10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10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600"/>
                            </p:stCondLst>
                            <p:childTnLst>
                              <p:par>
                                <p:cTn id="35" presetID="10" presetClass="entr" presetSubtype="0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700"/>
                            </p:stCondLst>
                            <p:childTnLst>
                              <p:par>
                                <p:cTn id="39" presetID="10" presetClass="entr" presetSubtype="0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43" presetID="23" presetClass="entr" presetSubtype="32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400"/>
                            </p:stCondLst>
                            <p:childTnLst>
                              <p:par>
                                <p:cTn id="48" presetID="10" presetClass="entr" presetSubtype="0" fill="hold" grpId="1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500"/>
                            </p:stCondLst>
                            <p:childTnLst>
                              <p:par>
                                <p:cTn id="52" presetID="10" presetClass="entr" presetSubtype="0" fill="hold" grpId="1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600"/>
                            </p:stCondLst>
                            <p:childTnLst>
                              <p:par>
                                <p:cTn id="56" presetID="10" presetClass="entr" presetSubtype="0" fill="hold" grpId="1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3" presetClass="entr" presetSubtype="32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0" presetClass="entr" presetSubtype="0" fill="hold" grpId="16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1" animBg="1" advAuto="0"/>
      <p:bldP spid="365" grpId="3" animBg="1" advAuto="0"/>
      <p:bldP spid="366" grpId="5" animBg="1" advAuto="0"/>
      <p:bldP spid="367" grpId="6" animBg="1" advAuto="0"/>
      <p:bldP spid="368" grpId="7" animBg="1" advAuto="0"/>
      <p:bldP spid="369" grpId="8" animBg="1" advAuto="0"/>
      <p:bldP spid="370" grpId="9" animBg="1" advAuto="0"/>
      <p:bldP spid="371" grpId="10" animBg="1" advAuto="0"/>
      <p:bldP spid="372" grpId="11" animBg="1" advAuto="0"/>
      <p:bldP spid="373" grpId="13" animBg="1" advAuto="0"/>
      <p:bldP spid="374" grpId="2" animBg="1" advAuto="0"/>
      <p:bldP spid="375" grpId="4" animBg="1" advAuto="0"/>
      <p:bldP spid="376" grpId="12" animBg="1" advAuto="0"/>
      <p:bldP spid="377" grpId="14" animBg="1" advAuto="0"/>
      <p:bldP spid="378" grpId="15" animBg="1" advAuto="0"/>
      <p:bldP spid="381" grpId="16" animBg="1" advAuto="0"/>
      <p:bldP spid="384" grpId="17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8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252" y="617454"/>
            <a:ext cx="12605496" cy="1152692"/>
          </a:xfrm>
          <a:prstGeom prst="rect">
            <a:avLst/>
          </a:prstGeom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388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6646" y="4956172"/>
            <a:ext cx="3422709" cy="3422656"/>
          </a:xfrm>
          <a:prstGeom prst="rect">
            <a:avLst/>
          </a:prstGeom>
          <a:ln w="3175">
            <a:miter lim="400000"/>
          </a:ln>
        </p:spPr>
      </p:pic>
      <p:pic>
        <p:nvPicPr>
          <p:cNvPr id="38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6727" y="2327821"/>
            <a:ext cx="8002546" cy="217695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500"/>
                            </p:stCondLst>
                            <p:childTnLst>
                              <p:par>
                                <p:cTn id="10" presetID="15" presetClass="entr" presetSubtype="0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2" animBg="1" advAuto="0"/>
      <p:bldP spid="389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39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38156" y="6241981"/>
            <a:ext cx="18834682" cy="4741665"/>
          </a:xfrm>
          <a:prstGeom prst="rect">
            <a:avLst/>
          </a:prstGeom>
          <a:ln w="3175">
            <a:miter lim="400000"/>
          </a:ln>
        </p:spPr>
      </p:pic>
      <p:pic>
        <p:nvPicPr>
          <p:cNvPr id="39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8376" y="2553433"/>
            <a:ext cx="6111152" cy="4234219"/>
          </a:xfrm>
          <a:prstGeom prst="rect">
            <a:avLst/>
          </a:prstGeom>
          <a:ln w="3175">
            <a:miter lim="400000"/>
          </a:ln>
        </p:spPr>
      </p:pic>
      <p:pic>
        <p:nvPicPr>
          <p:cNvPr id="394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03594" y="3487118"/>
            <a:ext cx="5490388" cy="3814649"/>
          </a:xfrm>
          <a:prstGeom prst="rect">
            <a:avLst/>
          </a:prstGeom>
          <a:ln w="3175">
            <a:miter lim="400000"/>
          </a:ln>
        </p:spPr>
      </p:pic>
      <p:pic>
        <p:nvPicPr>
          <p:cNvPr id="395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4274" y="3051216"/>
            <a:ext cx="5288052" cy="3238653"/>
          </a:xfrm>
          <a:prstGeom prst="rect">
            <a:avLst/>
          </a:prstGeom>
          <a:ln w="3175">
            <a:miter lim="400000"/>
          </a:ln>
        </p:spPr>
      </p:pic>
      <p:pic>
        <p:nvPicPr>
          <p:cNvPr id="39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19203" y="3854865"/>
            <a:ext cx="6255005" cy="2139355"/>
          </a:xfrm>
          <a:prstGeom prst="rect">
            <a:avLst/>
          </a:prstGeom>
          <a:ln w="3175">
            <a:miter lim="400000"/>
          </a:ln>
        </p:spPr>
      </p:pic>
      <p:pic>
        <p:nvPicPr>
          <p:cNvPr id="397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27353" y="3685263"/>
            <a:ext cx="3339694" cy="2757959"/>
          </a:xfrm>
          <a:prstGeom prst="rect">
            <a:avLst/>
          </a:prstGeom>
          <a:ln w="3175">
            <a:miter lim="400000"/>
          </a:ln>
        </p:spPr>
      </p:pic>
      <p:pic>
        <p:nvPicPr>
          <p:cNvPr id="398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945866" y="4219307"/>
            <a:ext cx="1727225" cy="902471"/>
          </a:xfrm>
          <a:prstGeom prst="rect">
            <a:avLst/>
          </a:prstGeom>
          <a:ln w="3175">
            <a:miter lim="400000"/>
          </a:ln>
        </p:spPr>
      </p:pic>
      <p:pic>
        <p:nvPicPr>
          <p:cNvPr id="399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091810" y="1935674"/>
            <a:ext cx="8202028" cy="133754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03" name="Group 403"/>
          <p:cNvGrpSpPr/>
          <p:nvPr/>
        </p:nvGrpSpPr>
        <p:grpSpPr>
          <a:xfrm>
            <a:off x="8066631" y="4287866"/>
            <a:ext cx="6611246" cy="1523667"/>
            <a:chOff x="0" y="0"/>
            <a:chExt cx="6611244" cy="1523665"/>
          </a:xfrm>
        </p:grpSpPr>
        <p:pic>
          <p:nvPicPr>
            <p:cNvPr id="400" name="atk.pn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4511991" y="536998"/>
              <a:ext cx="2099254" cy="41642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01" name="EB LOGO 1.pn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1635936" cy="152366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402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506483" y="63578"/>
              <a:ext cx="1134961" cy="1396510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ntr" presetSubtype="8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2" presetClass="entr" presetSubtype="8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00"/>
                            </p:stCondLst>
                            <p:childTnLst>
                              <p:par>
                                <p:cTn id="19" presetID="2" presetClass="entr" presetSubtype="8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00"/>
                            </p:stCondLst>
                            <p:childTnLst>
                              <p:par>
                                <p:cTn id="24" presetID="2" presetClass="entr" presetSubtype="8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8" fill="hold" grpId="6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00"/>
                            </p:stCondLst>
                            <p:childTnLst>
                              <p:par>
                                <p:cTn id="34" presetID="2" presetClass="entr" presetSubtype="8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400"/>
                            </p:stCondLst>
                            <p:childTnLst>
                              <p:par>
                                <p:cTn id="39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400"/>
                            </p:stCondLst>
                            <p:childTnLst>
                              <p:par>
                                <p:cTn id="43" presetID="2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1" animBg="1" advAuto="0"/>
      <p:bldP spid="393" grpId="2" animBg="1" advAuto="0"/>
      <p:bldP spid="394" grpId="5" animBg="1" advAuto="0"/>
      <p:bldP spid="395" grpId="3" animBg="1" advAuto="0"/>
      <p:bldP spid="396" grpId="4" animBg="1" advAuto="0"/>
      <p:bldP spid="397" grpId="6" animBg="1" advAuto="0"/>
      <p:bldP spid="398" grpId="7" animBg="1" advAuto="0"/>
      <p:bldP spid="399" grpId="8" animBg="1" advAuto="0"/>
      <p:bldP spid="403" grpId="9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0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82383" y="0"/>
            <a:ext cx="15080767" cy="91440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11" name="Group 411"/>
          <p:cNvGrpSpPr/>
          <p:nvPr/>
        </p:nvGrpSpPr>
        <p:grpSpPr>
          <a:xfrm>
            <a:off x="237636" y="3873500"/>
            <a:ext cx="4002262" cy="2774500"/>
            <a:chOff x="0" y="0"/>
            <a:chExt cx="4002261" cy="2774499"/>
          </a:xfrm>
        </p:grpSpPr>
        <p:pic>
          <p:nvPicPr>
            <p:cNvPr id="407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4977"/>
              <a:ext cx="3779015" cy="264952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reflection stA="69580" endPos="40000" dir="5400000" sy="-100000" algn="bl" rotWithShape="0"/>
            </a:effectLst>
          </p:spPr>
        </p:pic>
        <p:grpSp>
          <p:nvGrpSpPr>
            <p:cNvPr id="410" name="Group 410"/>
            <p:cNvGrpSpPr/>
            <p:nvPr/>
          </p:nvGrpSpPr>
          <p:grpSpPr>
            <a:xfrm>
              <a:off x="553331" y="0"/>
              <a:ext cx="3448931" cy="2595034"/>
              <a:chOff x="0" y="0"/>
              <a:chExt cx="3448929" cy="2595033"/>
            </a:xfrm>
          </p:grpSpPr>
          <p:sp>
            <p:nvSpPr>
              <p:cNvPr id="408" name="Shape 408"/>
              <p:cNvSpPr/>
              <p:nvPr/>
            </p:nvSpPr>
            <p:spPr>
              <a:xfrm>
                <a:off x="50124" y="0"/>
                <a:ext cx="2891482" cy="1270001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b">
                <a:normAutofit/>
              </a:bodyPr>
              <a:lstStyle/>
              <a:p>
                <a:pPr lvl="0">
                  <a:defRPr sz="1800"/>
                </a:pPr>
                <a:r>
                  <a:rPr sz="3100" b="1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POLİTİK</a:t>
                </a:r>
              </a:p>
              <a:p>
                <a:pPr lvl="0">
                  <a:defRPr sz="1800"/>
                </a:pPr>
                <a:r>
                  <a:rPr sz="3100" b="1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KÜMELENME</a:t>
                </a: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0" y="1573484"/>
                <a:ext cx="3448930" cy="1021550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b">
                <a:normAutofit/>
              </a:bodyPr>
              <a:lstStyle/>
              <a:p>
                <a:pPr lvl="0" algn="l">
                  <a:defRPr sz="1800"/>
                </a:pPr>
                <a:r>
                  <a:rPr sz="24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*Çin EV/HEV</a:t>
                </a:r>
                <a:endParaRPr sz="2400" baseline="31999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endParaRPr>
              </a:p>
              <a:p>
                <a:pPr lvl="0" algn="l">
                  <a:defRPr sz="1800"/>
                </a:pPr>
                <a:r>
                  <a:rPr sz="2400">
                    <a:solidFill>
                      <a:srgbClr val="0433FF"/>
                    </a:solidFill>
                    <a:latin typeface="Helvetica"/>
                    <a:ea typeface="Helvetica"/>
                    <a:cs typeface="Helvetica"/>
                    <a:sym typeface="Helvetica"/>
                  </a:rPr>
                  <a:t>*Suudi Arabistan</a:t>
                </a:r>
              </a:p>
            </p:txBody>
          </p:sp>
        </p:grpSp>
      </p:grpSp>
      <p:grpSp>
        <p:nvGrpSpPr>
          <p:cNvPr id="415" name="Group 415"/>
          <p:cNvGrpSpPr/>
          <p:nvPr/>
        </p:nvGrpSpPr>
        <p:grpSpPr>
          <a:xfrm>
            <a:off x="3488946" y="3998477"/>
            <a:ext cx="4159278" cy="2749457"/>
            <a:chOff x="0" y="0"/>
            <a:chExt cx="4159277" cy="2749455"/>
          </a:xfrm>
        </p:grpSpPr>
        <p:pic>
          <p:nvPicPr>
            <p:cNvPr id="412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79015" cy="2649522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reflection stA="69580" endPos="40000" dir="5400000" sy="-100000" algn="bl" rotWithShape="0"/>
            </a:effectLst>
          </p:spPr>
        </p:pic>
        <p:sp>
          <p:nvSpPr>
            <p:cNvPr id="413" name="Shape 413"/>
            <p:cNvSpPr/>
            <p:nvPr/>
          </p:nvSpPr>
          <p:spPr>
            <a:xfrm>
              <a:off x="659328" y="40122"/>
              <a:ext cx="2891482" cy="11049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/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GİZLİ</a:t>
              </a:r>
            </a:p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KÜMELENME</a:t>
              </a:r>
            </a:p>
          </p:txBody>
        </p:sp>
        <p:sp>
          <p:nvSpPr>
            <p:cNvPr id="414" name="Shape 414"/>
            <p:cNvSpPr/>
            <p:nvPr/>
          </p:nvSpPr>
          <p:spPr>
            <a:xfrm>
              <a:off x="380262" y="1843522"/>
              <a:ext cx="3779016" cy="9059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>
                <a:defRPr sz="240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0433FF"/>
                  </a:solidFill>
                </a:rPr>
                <a:t>*Romanya otomotiv</a:t>
              </a:r>
            </a:p>
          </p:txBody>
        </p:sp>
      </p:grpSp>
      <p:grpSp>
        <p:nvGrpSpPr>
          <p:cNvPr id="419" name="Group 419"/>
          <p:cNvGrpSpPr/>
          <p:nvPr/>
        </p:nvGrpSpPr>
        <p:grpSpPr>
          <a:xfrm>
            <a:off x="6712703" y="3873500"/>
            <a:ext cx="3779015" cy="2774500"/>
            <a:chOff x="0" y="0"/>
            <a:chExt cx="3779014" cy="2774499"/>
          </a:xfrm>
        </p:grpSpPr>
        <p:pic>
          <p:nvPicPr>
            <p:cNvPr id="416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4977"/>
              <a:ext cx="3779015" cy="264952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reflection stA="70279" endPos="40000" dir="5400000" sy="-100000" algn="bl" rotWithShape="0"/>
            </a:effectLst>
          </p:spPr>
        </p:pic>
        <p:sp>
          <p:nvSpPr>
            <p:cNvPr id="417" name="Shape 417"/>
            <p:cNvSpPr/>
            <p:nvPr/>
          </p:nvSpPr>
          <p:spPr>
            <a:xfrm>
              <a:off x="603054" y="0"/>
              <a:ext cx="2843351" cy="1270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/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POTANSİYEL</a:t>
              </a:r>
            </a:p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KÜMELENME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596166" y="1790042"/>
              <a:ext cx="3094682" cy="9059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/>
            <a:p>
              <a:pPr lvl="0" algn="l">
                <a:defRPr sz="1800"/>
              </a:pPr>
              <a:r>
                <a:rPr sz="240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*Hindistan Ar-Ge</a:t>
              </a:r>
            </a:p>
            <a:p>
              <a:pPr lvl="0" algn="l">
                <a:defRPr sz="1800"/>
              </a:pPr>
              <a:r>
                <a:rPr sz="240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*Rusya otomotiv</a:t>
              </a:r>
            </a:p>
          </p:txBody>
        </p:sp>
      </p:grpSp>
      <p:grpSp>
        <p:nvGrpSpPr>
          <p:cNvPr id="423" name="Group 423"/>
          <p:cNvGrpSpPr/>
          <p:nvPr/>
        </p:nvGrpSpPr>
        <p:grpSpPr>
          <a:xfrm>
            <a:off x="9950236" y="3873500"/>
            <a:ext cx="3779016" cy="2774500"/>
            <a:chOff x="0" y="0"/>
            <a:chExt cx="3779014" cy="2774499"/>
          </a:xfrm>
        </p:grpSpPr>
        <p:pic>
          <p:nvPicPr>
            <p:cNvPr id="420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24977"/>
              <a:ext cx="3779015" cy="264952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reflection stA="69580" endPos="40000" dir="5400000" sy="-100000" algn="bl" rotWithShape="0"/>
            </a:effectLst>
          </p:spPr>
        </p:pic>
        <p:sp>
          <p:nvSpPr>
            <p:cNvPr id="421" name="Shape 421"/>
            <p:cNvSpPr/>
            <p:nvPr/>
          </p:nvSpPr>
          <p:spPr>
            <a:xfrm>
              <a:off x="647304" y="0"/>
              <a:ext cx="2843350" cy="1270001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/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İŞLEVSEL</a:t>
              </a:r>
            </a:p>
            <a:p>
              <a:pPr lvl="0">
                <a:defRPr sz="1800"/>
              </a:pPr>
              <a:r>
                <a:rPr sz="3100" b="1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KÜMELENME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373916" y="1747913"/>
              <a:ext cx="3005782" cy="939392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/>
            <a:p>
              <a:pPr lvl="0" algn="l">
                <a:defRPr sz="1800"/>
              </a:pPr>
              <a:r>
                <a:rPr sz="230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*Almanya BAIXA</a:t>
              </a:r>
            </a:p>
            <a:p>
              <a:pPr lvl="0" algn="l">
                <a:defRPr sz="1800"/>
              </a:pPr>
              <a:r>
                <a:rPr sz="2300">
                  <a:solidFill>
                    <a:srgbClr val="0433FF"/>
                  </a:solidFill>
                  <a:latin typeface="Helvetica"/>
                  <a:ea typeface="Helvetica"/>
                  <a:cs typeface="Helvetica"/>
                  <a:sym typeface="Helvetica"/>
                </a:rPr>
                <a:t>*İsveç Lindholmen</a:t>
              </a:r>
            </a:p>
          </p:txBody>
        </p:sp>
      </p:grpSp>
      <p:pic>
        <p:nvPicPr>
          <p:cNvPr id="424" name="atk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06477" y="8705331"/>
            <a:ext cx="1745683" cy="346286"/>
          </a:xfrm>
          <a:prstGeom prst="rect">
            <a:avLst/>
          </a:prstGeom>
          <a:ln w="3175">
            <a:miter lim="400000"/>
          </a:ln>
        </p:spPr>
      </p:pic>
      <p:pic>
        <p:nvPicPr>
          <p:cNvPr id="425" name="EB LOGO 1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66693" y="6967656"/>
            <a:ext cx="1625250" cy="1513714"/>
          </a:xfrm>
          <a:prstGeom prst="rect">
            <a:avLst/>
          </a:prstGeom>
          <a:ln w="3175">
            <a:miter lim="400000"/>
          </a:ln>
        </p:spPr>
      </p:pic>
      <p:pic>
        <p:nvPicPr>
          <p:cNvPr id="426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1300" y="6999761"/>
            <a:ext cx="12757150" cy="174847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7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250"/>
                            </p:stCondLst>
                            <p:childTnLst>
                              <p:par>
                                <p:cTn id="20" presetID="2" presetClass="entr" presetSubtype="8" fill="hold" grpId="4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25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1" animBg="1" advAuto="0"/>
      <p:bldP spid="415" grpId="2" animBg="1" advAuto="0"/>
      <p:bldP spid="419" grpId="3" animBg="1" advAuto="0"/>
      <p:bldP spid="423" grpId="4" animBg="1" advAuto="0"/>
      <p:bldP spid="426" grpId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6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7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29" y="116171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8" name="Shape 48"/>
          <p:cNvSpPr/>
          <p:nvPr/>
        </p:nvSpPr>
        <p:spPr>
          <a:xfrm>
            <a:off x="387756" y="1965324"/>
            <a:ext cx="7681631" cy="52133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Kamu, Üniversite ve Sanayi İşbirliği Çalıştayı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Ar-Ge Merkezleri Performans Değerlendirmesi ve Teknoloji Transfer Ofisleri İle İşbirliği Çalıştayı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Türkiye Otomotiv Sektörü Strateji Belgesi ve Eylem Planı (2015-2018) Hazırlık Çalıştayı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Başbakan Yardımcısı Ali Babacan Ziyareti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Ekonomi Bakanı Nihat Zeybekçi Ziyareti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Ulusal Otomotiv Tedarik Sanayi Buluşması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Türk-Alman Bilim Yılı Etkinlikleri</a:t>
            </a:r>
          </a:p>
          <a:p>
            <a:pPr marL="321027" lvl="0" indent="-321027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Bilim, Sanayi ve Teknoloji Bakanlığı MARTEK Toplantıları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0249092" y="1873427"/>
            <a:ext cx="5020118" cy="3168473"/>
            <a:chOff x="-215900" y="-139700"/>
            <a:chExt cx="5020117" cy="3168472"/>
          </a:xfrm>
        </p:grpSpPr>
        <p:pic>
          <p:nvPicPr>
            <p:cNvPr id="50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588318" cy="2609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" name="Resim 48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215900" y="-139700"/>
              <a:ext cx="5020118" cy="3168473"/>
            </a:xfrm>
            <a:prstGeom prst="rect">
              <a:avLst/>
            </a:prstGeom>
            <a:effectLst/>
          </p:spPr>
        </p:pic>
      </p:grpSp>
      <p:grpSp>
        <p:nvGrpSpPr>
          <p:cNvPr id="54" name="Group 54"/>
          <p:cNvGrpSpPr/>
          <p:nvPr/>
        </p:nvGrpSpPr>
        <p:grpSpPr>
          <a:xfrm rot="130653">
            <a:off x="8203972" y="3726079"/>
            <a:ext cx="5842001" cy="3606801"/>
            <a:chOff x="-215900" y="-139700"/>
            <a:chExt cx="5842000" cy="3606800"/>
          </a:xfrm>
        </p:grpSpPr>
        <p:pic>
          <p:nvPicPr>
            <p:cNvPr id="53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410200" cy="30480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" name="Resim 51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215900" y="-139701"/>
              <a:ext cx="5842000" cy="3606801"/>
            </a:xfrm>
            <a:prstGeom prst="rect">
              <a:avLst/>
            </a:prstGeom>
            <a:effectLst/>
          </p:spPr>
        </p:pic>
      </p:grpSp>
      <p:grpSp>
        <p:nvGrpSpPr>
          <p:cNvPr id="57" name="Group 57"/>
          <p:cNvGrpSpPr/>
          <p:nvPr/>
        </p:nvGrpSpPr>
        <p:grpSpPr>
          <a:xfrm>
            <a:off x="10546605" y="5988053"/>
            <a:ext cx="5177266" cy="3105148"/>
            <a:chOff x="-215900" y="-139700"/>
            <a:chExt cx="5177264" cy="3105147"/>
          </a:xfrm>
        </p:grpSpPr>
        <p:pic>
          <p:nvPicPr>
            <p:cNvPr id="56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745465" cy="25463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" name="Resim 54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215900" y="-139700"/>
              <a:ext cx="5177265" cy="3105148"/>
            </a:xfrm>
            <a:prstGeom prst="rect">
              <a:avLst/>
            </a:prstGeom>
            <a:effectLst/>
          </p:spPr>
        </p:pic>
      </p:grpSp>
      <p:grpSp>
        <p:nvGrpSpPr>
          <p:cNvPr id="60" name="Group 60"/>
          <p:cNvGrpSpPr/>
          <p:nvPr/>
        </p:nvGrpSpPr>
        <p:grpSpPr>
          <a:xfrm rot="21587877">
            <a:off x="7123699" y="6979285"/>
            <a:ext cx="3390901" cy="2108201"/>
            <a:chOff x="-114299" y="-76200"/>
            <a:chExt cx="3390900" cy="2108200"/>
          </a:xfrm>
        </p:grpSpPr>
        <p:pic>
          <p:nvPicPr>
            <p:cNvPr id="59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3162300" cy="1803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8" name="Resim 57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14300" y="-76201"/>
              <a:ext cx="3390901" cy="21082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9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00"/>
                            </p:stCondLst>
                            <p:childTnLst>
                              <p:par>
                                <p:cTn id="4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800"/>
                            </p:stCondLst>
                            <p:childTnLst>
                              <p:par>
                                <p:cTn id="53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800"/>
                            </p:stCondLst>
                            <p:childTnLst>
                              <p:par>
                                <p:cTn id="5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 advAuto="0"/>
      <p:bldP spid="48" grpId="2" build="p" bldLvl="5" animBg="1" advAuto="0"/>
      <p:bldP spid="51" grpId="3" animBg="1" advAuto="0"/>
      <p:bldP spid="54" grpId="4" animBg="1" advAuto="0"/>
      <p:bldP spid="57" grpId="5" animBg="1" advAuto="0"/>
      <p:bldP spid="60" grpId="6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2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419" y="5572048"/>
            <a:ext cx="9139962" cy="2851303"/>
          </a:xfrm>
          <a:prstGeom prst="rect">
            <a:avLst/>
          </a:prstGeom>
          <a:ln w="3175">
            <a:miter lim="400000"/>
          </a:ln>
        </p:spPr>
      </p:pic>
      <p:pic>
        <p:nvPicPr>
          <p:cNvPr id="43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761662" y="0"/>
            <a:ext cx="15975923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5249" y="3267316"/>
            <a:ext cx="9440323" cy="1072244"/>
          </a:xfrm>
          <a:prstGeom prst="rect">
            <a:avLst/>
          </a:prstGeom>
          <a:ln w="3175">
            <a:miter lim="400000"/>
          </a:ln>
        </p:spPr>
      </p:pic>
      <p:pic>
        <p:nvPicPr>
          <p:cNvPr id="43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5249" y="4840447"/>
            <a:ext cx="9440323" cy="1072243"/>
          </a:xfrm>
          <a:prstGeom prst="rect">
            <a:avLst/>
          </a:prstGeom>
          <a:ln w="3175">
            <a:miter lim="400000"/>
          </a:ln>
        </p:spPr>
      </p:pic>
      <p:pic>
        <p:nvPicPr>
          <p:cNvPr id="433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5249" y="6413578"/>
            <a:ext cx="9440323" cy="1072243"/>
          </a:xfrm>
          <a:prstGeom prst="rect">
            <a:avLst/>
          </a:prstGeom>
          <a:ln w="3175">
            <a:miter lim="400000"/>
          </a:ln>
        </p:spPr>
      </p:pic>
      <p:pic>
        <p:nvPicPr>
          <p:cNvPr id="434" name="atk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168377" y="7919670"/>
            <a:ext cx="1745683" cy="346286"/>
          </a:xfrm>
          <a:prstGeom prst="rect">
            <a:avLst/>
          </a:prstGeom>
          <a:ln w="3175">
            <a:miter lim="400000"/>
          </a:ln>
        </p:spPr>
      </p:pic>
      <p:pic>
        <p:nvPicPr>
          <p:cNvPr id="435" name="EB LOGO 1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336293" y="7335956"/>
            <a:ext cx="1625250" cy="1513714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1" animBg="1" advAuto="0"/>
      <p:bldP spid="432" grpId="2" animBg="1" advAuto="0"/>
      <p:bldP spid="433" grpId="3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3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37291" y="1856333"/>
            <a:ext cx="5260646" cy="7310934"/>
          </a:xfrm>
          <a:prstGeom prst="rect">
            <a:avLst/>
          </a:prstGeom>
          <a:ln w="3175">
            <a:miter lim="400000"/>
          </a:ln>
        </p:spPr>
      </p:pic>
      <p:pic>
        <p:nvPicPr>
          <p:cNvPr id="43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277" y="1856333"/>
            <a:ext cx="5260646" cy="7310934"/>
          </a:xfrm>
          <a:prstGeom prst="rect">
            <a:avLst/>
          </a:prstGeom>
          <a:ln w="3175">
            <a:miter lim="400000"/>
          </a:ln>
        </p:spPr>
      </p:pic>
      <p:pic>
        <p:nvPicPr>
          <p:cNvPr id="440" name="taysad logo turkc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42890" y="292074"/>
            <a:ext cx="1672469" cy="1396404"/>
          </a:xfrm>
          <a:prstGeom prst="rect">
            <a:avLst/>
          </a:prstGeom>
          <a:ln w="3175">
            <a:miter lim="400000"/>
          </a:ln>
        </p:spPr>
      </p:pic>
      <p:pic>
        <p:nvPicPr>
          <p:cNvPr id="441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60" y="397320"/>
            <a:ext cx="14221080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442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979" y="6316172"/>
            <a:ext cx="4092067" cy="2214736"/>
          </a:xfrm>
          <a:prstGeom prst="rect">
            <a:avLst/>
          </a:prstGeom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443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62488" y="3689031"/>
            <a:ext cx="4875824" cy="11055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4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85672" y="4425631"/>
            <a:ext cx="5210456" cy="1105538"/>
          </a:xfrm>
          <a:prstGeom prst="rect">
            <a:avLst/>
          </a:prstGeom>
          <a:ln w="3175">
            <a:miter lim="400000"/>
          </a:ln>
        </p:spPr>
      </p:pic>
      <p:pic>
        <p:nvPicPr>
          <p:cNvPr id="445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497677" y="1856333"/>
            <a:ext cx="5260646" cy="7310934"/>
          </a:xfrm>
          <a:prstGeom prst="rect">
            <a:avLst/>
          </a:prstGeom>
          <a:ln w="3175">
            <a:miter lim="400000"/>
          </a:ln>
        </p:spPr>
      </p:pic>
      <p:pic>
        <p:nvPicPr>
          <p:cNvPr id="446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109982" y="3255321"/>
            <a:ext cx="3921736" cy="2379358"/>
          </a:xfrm>
          <a:prstGeom prst="rect">
            <a:avLst/>
          </a:prstGeom>
          <a:ln w="3175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447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763545" y="6057648"/>
            <a:ext cx="4728910" cy="1035002"/>
          </a:xfrm>
          <a:prstGeom prst="rect">
            <a:avLst/>
          </a:prstGeom>
          <a:ln w="3175">
            <a:miter lim="400000"/>
          </a:ln>
        </p:spPr>
      </p:pic>
      <p:pic>
        <p:nvPicPr>
          <p:cNvPr id="448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511002" y="7662367"/>
            <a:ext cx="1386396" cy="1311873"/>
          </a:xfrm>
          <a:prstGeom prst="rect">
            <a:avLst/>
          </a:prstGeom>
          <a:ln w="3175">
            <a:miter lim="400000"/>
          </a:ln>
        </p:spPr>
      </p:pic>
      <p:pic>
        <p:nvPicPr>
          <p:cNvPr id="449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022302" y="7306767"/>
            <a:ext cx="1386396" cy="1653872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450" name="Chart 450"/>
          <p:cNvGraphicFramePr/>
          <p:nvPr/>
        </p:nvGraphicFramePr>
        <p:xfrm>
          <a:off x="10857077" y="4215265"/>
          <a:ext cx="4891693" cy="4653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454" name="Group 454"/>
          <p:cNvGrpSpPr/>
          <p:nvPr/>
        </p:nvGrpSpPr>
        <p:grpSpPr>
          <a:xfrm>
            <a:off x="11666873" y="7569073"/>
            <a:ext cx="3403713" cy="749553"/>
            <a:chOff x="139700" y="-86771"/>
            <a:chExt cx="3403711" cy="749552"/>
          </a:xfrm>
        </p:grpSpPr>
        <p:sp>
          <p:nvSpPr>
            <p:cNvPr id="451" name="Shape 451"/>
            <p:cNvSpPr/>
            <p:nvPr/>
          </p:nvSpPr>
          <p:spPr>
            <a:xfrm>
              <a:off x="2850465" y="276498"/>
              <a:ext cx="692947" cy="3862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noAutofit/>
            </a:bodyPr>
            <a:lstStyle>
              <a:lvl1pPr defTabSz="457200">
                <a:defRPr sz="1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2015</a:t>
              </a:r>
            </a:p>
          </p:txBody>
        </p:sp>
        <p:sp>
          <p:nvSpPr>
            <p:cNvPr id="452" name="Shape 452"/>
            <p:cNvSpPr/>
            <p:nvPr/>
          </p:nvSpPr>
          <p:spPr>
            <a:xfrm>
              <a:off x="1520482" y="82163"/>
              <a:ext cx="616748" cy="3481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noAutofit/>
            </a:bodyPr>
            <a:lstStyle>
              <a:lvl1pPr defTabSz="457200">
                <a:defRPr sz="1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2011</a:t>
              </a:r>
            </a:p>
          </p:txBody>
        </p:sp>
        <p:sp>
          <p:nvSpPr>
            <p:cNvPr id="453" name="Shape 453"/>
            <p:cNvSpPr/>
            <p:nvPr/>
          </p:nvSpPr>
          <p:spPr>
            <a:xfrm>
              <a:off x="139700" y="-86772"/>
              <a:ext cx="807247" cy="398983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noAutofit/>
            </a:bodyPr>
            <a:lstStyle>
              <a:lvl1pPr defTabSz="457200">
                <a:defRPr sz="1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b="0">
                  <a:solidFill>
                    <a:srgbClr val="000000"/>
                  </a:solidFill>
                </a:defRPr>
              </a:pPr>
              <a:r>
                <a:rPr b="1">
                  <a:solidFill>
                    <a:srgbClr val="FFFFFF"/>
                  </a:solidFill>
                </a:rPr>
                <a:t>2007</a:t>
              </a:r>
            </a:p>
          </p:txBody>
        </p:sp>
      </p:grpSp>
      <p:sp>
        <p:nvSpPr>
          <p:cNvPr id="455" name="Shape 455"/>
          <p:cNvSpPr/>
          <p:nvPr/>
        </p:nvSpPr>
        <p:spPr>
          <a:xfrm>
            <a:off x="12084383" y="5751532"/>
            <a:ext cx="320403" cy="48876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l">
              <a:defRPr sz="26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456" name="Shape 456"/>
          <p:cNvSpPr/>
          <p:nvPr/>
        </p:nvSpPr>
        <p:spPr>
          <a:xfrm>
            <a:off x="13215022" y="4920008"/>
            <a:ext cx="544756" cy="4887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l">
              <a:defRPr sz="24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FFFFFF"/>
                </a:solidFill>
              </a:rPr>
              <a:t>18</a:t>
            </a:r>
          </a:p>
        </p:txBody>
      </p:sp>
      <p:sp>
        <p:nvSpPr>
          <p:cNvPr id="457" name="Shape 457"/>
          <p:cNvSpPr/>
          <p:nvPr/>
        </p:nvSpPr>
        <p:spPr>
          <a:xfrm>
            <a:off x="14709237" y="3943426"/>
            <a:ext cx="544756" cy="4189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normAutofit/>
          </a:bodyPr>
          <a:lstStyle>
            <a:lvl1pPr algn="l" defTabSz="775969">
              <a:defRPr sz="2256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256" b="1">
                <a:solidFill>
                  <a:srgbClr val="FFFFFF"/>
                </a:solidFill>
              </a:rPr>
              <a:t>35</a:t>
            </a:r>
          </a:p>
        </p:txBody>
      </p:sp>
      <p:pic>
        <p:nvPicPr>
          <p:cNvPr id="458" name="pasted-image.pdf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98894" y="3706869"/>
            <a:ext cx="4459429" cy="1730262"/>
          </a:xfrm>
          <a:prstGeom prst="rect">
            <a:avLst/>
          </a:prstGeom>
          <a:ln w="3175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999702" y="7995065"/>
            <a:ext cx="1386396" cy="977070"/>
          </a:xfrm>
          <a:prstGeom prst="rect">
            <a:avLst/>
          </a:prstGeom>
          <a:ln w="3175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14385710" y="8614833"/>
            <a:ext cx="1191811" cy="296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>
                <a:solidFill>
                  <a:srgbClr val="FFFFFF"/>
                </a:solidFill>
              </a:rPr>
              <a:t>(milyon adet)</a:t>
            </a:r>
          </a:p>
        </p:txBody>
      </p:sp>
      <p:grpSp>
        <p:nvGrpSpPr>
          <p:cNvPr id="464" name="Group 464"/>
          <p:cNvGrpSpPr/>
          <p:nvPr/>
        </p:nvGrpSpPr>
        <p:grpSpPr>
          <a:xfrm>
            <a:off x="11932642" y="7141633"/>
            <a:ext cx="2992631" cy="595174"/>
            <a:chOff x="0" y="0"/>
            <a:chExt cx="2992630" cy="595173"/>
          </a:xfrm>
        </p:grpSpPr>
        <p:sp>
          <p:nvSpPr>
            <p:cNvPr id="461" name="Shape 461"/>
            <p:cNvSpPr/>
            <p:nvPr/>
          </p:nvSpPr>
          <p:spPr>
            <a:xfrm>
              <a:off x="0" y="0"/>
              <a:ext cx="242886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3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1314645" y="159140"/>
              <a:ext cx="242887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300" b="1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463" name="Shape 463"/>
            <p:cNvSpPr/>
            <p:nvPr/>
          </p:nvSpPr>
          <p:spPr>
            <a:xfrm>
              <a:off x="2749745" y="171839"/>
              <a:ext cx="242886" cy="4233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3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468" name="Group 468"/>
          <p:cNvGrpSpPr/>
          <p:nvPr/>
        </p:nvGrpSpPr>
        <p:grpSpPr>
          <a:xfrm>
            <a:off x="11915972" y="5746149"/>
            <a:ext cx="3103284" cy="1408305"/>
            <a:chOff x="0" y="0"/>
            <a:chExt cx="3103282" cy="1408304"/>
          </a:xfrm>
        </p:grpSpPr>
        <p:sp>
          <p:nvSpPr>
            <p:cNvPr id="465" name="Shape 465"/>
            <p:cNvSpPr/>
            <p:nvPr/>
          </p:nvSpPr>
          <p:spPr>
            <a:xfrm>
              <a:off x="0" y="908770"/>
              <a:ext cx="278202" cy="4995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1214772" y="493009"/>
              <a:ext cx="475970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</a:rPr>
                <a:t>17</a:t>
              </a:r>
            </a:p>
          </p:txBody>
        </p:sp>
        <p:sp>
          <p:nvSpPr>
            <p:cNvPr id="467" name="Shape 467"/>
            <p:cNvSpPr/>
            <p:nvPr/>
          </p:nvSpPr>
          <p:spPr>
            <a:xfrm>
              <a:off x="2627313" y="0"/>
              <a:ext cx="475970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FFFFFF"/>
                  </a:solidFill>
                </a:rPr>
                <a:t>33</a:t>
              </a:r>
            </a:p>
          </p:txBody>
        </p:sp>
      </p:grpSp>
      <p:pic>
        <p:nvPicPr>
          <p:cNvPr id="469" name="pasted-image.pdf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654046" y="2914048"/>
            <a:ext cx="3627136" cy="29633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grpId="4" nodeType="after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grpId="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7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17" presetClass="entr" presetSubtype="8" fill="hold" grpId="8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750"/>
                            </p:stCondLst>
                            <p:childTnLst>
                              <p:par>
                                <p:cTn id="42" presetID="10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750"/>
                            </p:stCondLst>
                            <p:childTnLst>
                              <p:par>
                                <p:cTn id="46" presetID="10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750"/>
                            </p:stCondLst>
                            <p:childTnLst>
                              <p:par>
                                <p:cTn id="50" presetID="10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2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37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50"/>
                            </p:stCondLst>
                            <p:childTnLst>
                              <p:par>
                                <p:cTn id="67" presetID="9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250"/>
                            </p:stCondLst>
                            <p:childTnLst>
                              <p:par>
                                <p:cTn id="71" presetID="10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250"/>
                            </p:stCondLst>
                            <p:childTnLst>
                              <p:par>
                                <p:cTn id="75" presetID="10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250"/>
                            </p:stCondLst>
                            <p:childTnLst>
                              <p:par>
                                <p:cTn id="79" presetID="10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50"/>
                            </p:stCondLst>
                            <p:childTnLst>
                              <p:par>
                                <p:cTn id="83" presetID="9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250"/>
                            </p:stCondLst>
                            <p:childTnLst>
                              <p:par>
                                <p:cTn id="87" presetID="9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250"/>
                            </p:stCondLst>
                            <p:childTnLst>
                              <p:par>
                                <p:cTn id="91" presetID="9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12" animBg="1" advAuto="0"/>
      <p:bldP spid="439" grpId="1" animBg="1" advAuto="0"/>
      <p:bldP spid="442" grpId="4" animBg="1" advAuto="0"/>
      <p:bldP spid="443" grpId="2" animBg="1" advAuto="0"/>
      <p:bldP spid="444" grpId="3" animBg="1" advAuto="0"/>
      <p:bldP spid="445" grpId="5" animBg="1" advAuto="0"/>
      <p:bldP spid="446" grpId="6" animBg="1" advAuto="0"/>
      <p:bldP spid="447" grpId="8" animBg="1" advAuto="0"/>
      <p:bldP spid="448" grpId="10" animBg="1" advAuto="0"/>
      <p:bldP spid="449" grpId="11" animBg="1" advAuto="0"/>
      <p:bldP spid="450" grpId="14" animBg="1" advAuto="0"/>
      <p:bldP spid="454" grpId="18" animBg="1" advAuto="0"/>
      <p:bldP spid="455" grpId="19" animBg="1" advAuto="0"/>
      <p:bldP spid="456" grpId="20" animBg="1" advAuto="0"/>
      <p:bldP spid="457" grpId="21" animBg="1" advAuto="0"/>
      <p:bldP spid="458" grpId="7" animBg="1" advAuto="0"/>
      <p:bldP spid="459" grpId="9" animBg="1" advAuto="0"/>
      <p:bldP spid="460" grpId="15" animBg="1" advAuto="0"/>
      <p:bldP spid="464" grpId="16" animBg="1" advAuto="0"/>
      <p:bldP spid="468" grpId="17" animBg="1" advAuto="0"/>
      <p:bldP spid="469" grpId="13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graphicFrame>
        <p:nvGraphicFramePr>
          <p:cNvPr id="472" name="Chart 472"/>
          <p:cNvGraphicFramePr/>
          <p:nvPr/>
        </p:nvGraphicFramePr>
        <p:xfrm>
          <a:off x="241856" y="1971445"/>
          <a:ext cx="14612018" cy="6988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73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0" y="397320"/>
            <a:ext cx="14221080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474" name="taysad logo turkc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42890" y="292074"/>
            <a:ext cx="1672469" cy="1396404"/>
          </a:xfrm>
          <a:prstGeom prst="rect">
            <a:avLst/>
          </a:prstGeom>
          <a:ln w="3175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2672820" y="2722033"/>
            <a:ext cx="966260" cy="524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3000" b="1"/>
              <a:t>8,3</a:t>
            </a:r>
          </a:p>
        </p:txBody>
      </p:sp>
      <p:sp>
        <p:nvSpPr>
          <p:cNvPr id="476" name="Shape 476"/>
          <p:cNvSpPr/>
          <p:nvPr/>
        </p:nvSpPr>
        <p:spPr>
          <a:xfrm>
            <a:off x="3815820" y="4169833"/>
            <a:ext cx="966259" cy="524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3000" b="1"/>
              <a:t>16,8</a:t>
            </a:r>
          </a:p>
        </p:txBody>
      </p:sp>
      <p:sp>
        <p:nvSpPr>
          <p:cNvPr id="477" name="Shape 477"/>
          <p:cNvSpPr/>
          <p:nvPr/>
        </p:nvSpPr>
        <p:spPr>
          <a:xfrm>
            <a:off x="5619220" y="5604933"/>
            <a:ext cx="966259" cy="524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3000" b="1"/>
              <a:t>33,2</a:t>
            </a:r>
          </a:p>
        </p:txBody>
      </p:sp>
      <p:sp>
        <p:nvSpPr>
          <p:cNvPr id="478" name="Shape 478"/>
          <p:cNvSpPr/>
          <p:nvPr/>
        </p:nvSpPr>
        <p:spPr>
          <a:xfrm>
            <a:off x="14102819" y="7052733"/>
            <a:ext cx="1131360" cy="5249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3866" tIns="33866" rIns="33866" bIns="33866" anchor="ctr">
            <a:spAutoFit/>
          </a:bodyPr>
          <a:lstStyle>
            <a:lvl1pPr>
              <a:defRPr sz="3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3000" b="1"/>
              <a:t>113,2</a:t>
            </a:r>
          </a:p>
        </p:txBody>
      </p:sp>
      <p:sp>
        <p:nvSpPr>
          <p:cNvPr id="479" name="Shape 479"/>
          <p:cNvSpPr/>
          <p:nvPr/>
        </p:nvSpPr>
        <p:spPr>
          <a:xfrm>
            <a:off x="12843298" y="8591713"/>
            <a:ext cx="983404" cy="3725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2000"/>
            </a:lvl1pPr>
          </a:lstStyle>
          <a:p>
            <a:pPr lvl="0">
              <a:defRPr sz="1800"/>
            </a:pPr>
            <a:r>
              <a:rPr sz="2000"/>
              <a:t>(milyon)</a:t>
            </a:r>
          </a:p>
        </p:txBody>
      </p:sp>
      <p:pic>
        <p:nvPicPr>
          <p:cNvPr id="48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60911" y="3301280"/>
            <a:ext cx="1015545" cy="124207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8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41469" y="2113295"/>
            <a:ext cx="8122215" cy="3440241"/>
          </a:xfrm>
          <a:prstGeom prst="rect">
            <a:avLst/>
          </a:prstGeom>
          <a:ln w="3175">
            <a:miter lim="400000"/>
          </a:ln>
        </p:spPr>
      </p:pic>
      <p:pic>
        <p:nvPicPr>
          <p:cNvPr id="482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871736" y="2999433"/>
            <a:ext cx="1672469" cy="1508514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83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43362" y="3191290"/>
            <a:ext cx="1246287" cy="1396405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484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47979" y="3280190"/>
            <a:ext cx="1086295" cy="128425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7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7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7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7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9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7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9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20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72" grpId="1">
        <p:bldSub>
          <a:bldChart bld="category"/>
        </p:bldSub>
      </p:bldGraphic>
      <p:bldP spid="475" grpId="3" animBg="1" advAuto="0"/>
      <p:bldP spid="476" grpId="4" animBg="1" advAuto="0"/>
      <p:bldP spid="477" grpId="5" animBg="1" advAuto="0"/>
      <p:bldP spid="478" grpId="6" animBg="1" advAuto="0"/>
      <p:bldP spid="479" grpId="2" animBg="1" advAuto="0"/>
      <p:bldP spid="480" grpId="8" animBg="1" advAuto="0"/>
      <p:bldP spid="481" grpId="7" animBg="1" advAuto="0"/>
      <p:bldP spid="482" grpId="11" animBg="1" advAuto="0"/>
      <p:bldP spid="483" grpId="10" animBg="1" advAuto="0"/>
      <p:bldP spid="484" grpId="9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8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0" y="397320"/>
            <a:ext cx="14221080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488" name="taysad logo turkc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242890" y="292074"/>
            <a:ext cx="1672469" cy="1396404"/>
          </a:xfrm>
          <a:prstGeom prst="rect">
            <a:avLst/>
          </a:prstGeom>
          <a:ln w="3175">
            <a:miter lim="400000"/>
          </a:ln>
        </p:spPr>
      </p:pic>
      <p:pic>
        <p:nvPicPr>
          <p:cNvPr id="489" name="araba_parcalari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57878" y="4976256"/>
            <a:ext cx="8340244" cy="3799444"/>
          </a:xfrm>
          <a:prstGeom prst="rect">
            <a:avLst/>
          </a:prstGeom>
          <a:ln w="3175">
            <a:miter lim="400000"/>
          </a:ln>
        </p:spPr>
      </p:pic>
      <p:pic>
        <p:nvPicPr>
          <p:cNvPr id="49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81855" y="2348934"/>
            <a:ext cx="7092290" cy="231253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25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1" animBg="1" advAuto="0"/>
      <p:bldP spid="490" grpId="2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493" name="araba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1200" y="2991313"/>
            <a:ext cx="7813600" cy="420174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496" name="Group 496"/>
          <p:cNvGrpSpPr/>
          <p:nvPr/>
        </p:nvGrpSpPr>
        <p:grpSpPr>
          <a:xfrm>
            <a:off x="698500" y="2400549"/>
            <a:ext cx="4852988" cy="1955007"/>
            <a:chOff x="0" y="0"/>
            <a:chExt cx="4852987" cy="1955006"/>
          </a:xfrm>
        </p:grpSpPr>
        <p:sp>
          <p:nvSpPr>
            <p:cNvPr id="494" name="Shape 494"/>
            <p:cNvSpPr/>
            <p:nvPr/>
          </p:nvSpPr>
          <p:spPr>
            <a:xfrm rot="16200000">
              <a:off x="1448990" y="-1448991"/>
              <a:ext cx="1955007" cy="4852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409" y="0"/>
                  </a:moveTo>
                  <a:cubicBezTo>
                    <a:pt x="12501" y="0"/>
                    <a:pt x="11765" y="297"/>
                    <a:pt x="11765" y="662"/>
                  </a:cubicBezTo>
                  <a:lnTo>
                    <a:pt x="11765" y="18223"/>
                  </a:lnTo>
                  <a:lnTo>
                    <a:pt x="0" y="21600"/>
                  </a:lnTo>
                  <a:lnTo>
                    <a:pt x="15426" y="19501"/>
                  </a:lnTo>
                  <a:lnTo>
                    <a:pt x="19956" y="19501"/>
                  </a:lnTo>
                  <a:cubicBezTo>
                    <a:pt x="20863" y="19501"/>
                    <a:pt x="21600" y="19205"/>
                    <a:pt x="21600" y="18839"/>
                  </a:cubicBezTo>
                  <a:lnTo>
                    <a:pt x="21600" y="662"/>
                  </a:lnTo>
                  <a:cubicBezTo>
                    <a:pt x="21600" y="297"/>
                    <a:pt x="20863" y="0"/>
                    <a:pt x="19956" y="0"/>
                  </a:cubicBezTo>
                  <a:lnTo>
                    <a:pt x="13409" y="0"/>
                  </a:lnTo>
                  <a:close/>
                </a:path>
              </a:pathLst>
            </a:cu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154459" y="2175"/>
              <a:ext cx="4000501" cy="10072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>
                <a:defRPr sz="2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600" b="1">
                  <a:solidFill>
                    <a:srgbClr val="FFFFFF"/>
                  </a:solidFill>
                </a:rPr>
                <a:t>Motor ve Motor Parçaları</a:t>
              </a:r>
            </a:p>
          </p:txBody>
        </p:sp>
      </p:grpSp>
      <p:grpSp>
        <p:nvGrpSpPr>
          <p:cNvPr id="499" name="Group 499"/>
          <p:cNvGrpSpPr/>
          <p:nvPr/>
        </p:nvGrpSpPr>
        <p:grpSpPr>
          <a:xfrm>
            <a:off x="812800" y="4983717"/>
            <a:ext cx="5233988" cy="2158207"/>
            <a:chOff x="0" y="-928930"/>
            <a:chExt cx="5233987" cy="2158206"/>
          </a:xfrm>
        </p:grpSpPr>
        <p:sp>
          <p:nvSpPr>
            <p:cNvPr id="497" name="Shape 497"/>
            <p:cNvSpPr/>
            <p:nvPr/>
          </p:nvSpPr>
          <p:spPr>
            <a:xfrm rot="16200000">
              <a:off x="1537890" y="-2466821"/>
              <a:ext cx="2158207" cy="5233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0" y="0"/>
                  </a:moveTo>
                  <a:cubicBezTo>
                    <a:pt x="667" y="0"/>
                    <a:pt x="0" y="275"/>
                    <a:pt x="0" y="614"/>
                  </a:cubicBezTo>
                  <a:lnTo>
                    <a:pt x="0" y="12541"/>
                  </a:lnTo>
                  <a:cubicBezTo>
                    <a:pt x="0" y="12880"/>
                    <a:pt x="667" y="13155"/>
                    <a:pt x="1490" y="13155"/>
                  </a:cubicBezTo>
                  <a:lnTo>
                    <a:pt x="9481" y="13155"/>
                  </a:lnTo>
                  <a:lnTo>
                    <a:pt x="21600" y="21600"/>
                  </a:lnTo>
                  <a:lnTo>
                    <a:pt x="12301" y="11955"/>
                  </a:lnTo>
                  <a:lnTo>
                    <a:pt x="12301" y="614"/>
                  </a:lnTo>
                  <a:cubicBezTo>
                    <a:pt x="12301" y="275"/>
                    <a:pt x="11638" y="0"/>
                    <a:pt x="10816" y="0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8" name="Shape 498"/>
            <p:cNvSpPr/>
            <p:nvPr/>
          </p:nvSpPr>
          <p:spPr>
            <a:xfrm>
              <a:off x="246062" y="160377"/>
              <a:ext cx="3390901" cy="880218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>
                <a:defRPr sz="2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600" b="1">
                  <a:solidFill>
                    <a:srgbClr val="FFFFFF"/>
                  </a:solidFill>
                </a:rPr>
                <a:t>Güç Aktarma Organları ve Şasi</a:t>
              </a:r>
            </a:p>
          </p:txBody>
        </p:sp>
      </p:grpSp>
      <p:grpSp>
        <p:nvGrpSpPr>
          <p:cNvPr id="502" name="Group 502"/>
          <p:cNvGrpSpPr/>
          <p:nvPr/>
        </p:nvGrpSpPr>
        <p:grpSpPr>
          <a:xfrm>
            <a:off x="4749800" y="4880191"/>
            <a:ext cx="3405188" cy="3494485"/>
            <a:chOff x="0" y="-2643584"/>
            <a:chExt cx="3405187" cy="3494484"/>
          </a:xfrm>
        </p:grpSpPr>
        <p:sp>
          <p:nvSpPr>
            <p:cNvPr id="500" name="Shape 500"/>
            <p:cNvSpPr/>
            <p:nvPr/>
          </p:nvSpPr>
          <p:spPr>
            <a:xfrm rot="16200000">
              <a:off x="-44649" y="-2598936"/>
              <a:ext cx="3494485" cy="340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0" y="0"/>
                  </a:moveTo>
                  <a:cubicBezTo>
                    <a:pt x="412" y="0"/>
                    <a:pt x="0" y="423"/>
                    <a:pt x="0" y="944"/>
                  </a:cubicBezTo>
                  <a:lnTo>
                    <a:pt x="0" y="20565"/>
                  </a:lnTo>
                  <a:cubicBezTo>
                    <a:pt x="0" y="21086"/>
                    <a:pt x="412" y="21509"/>
                    <a:pt x="920" y="21509"/>
                  </a:cubicBezTo>
                  <a:lnTo>
                    <a:pt x="4340" y="21509"/>
                  </a:lnTo>
                  <a:cubicBezTo>
                    <a:pt x="4469" y="21509"/>
                    <a:pt x="4591" y="21481"/>
                    <a:pt x="4703" y="21431"/>
                  </a:cubicBezTo>
                  <a:lnTo>
                    <a:pt x="21600" y="21600"/>
                  </a:lnTo>
                  <a:lnTo>
                    <a:pt x="5260" y="19797"/>
                  </a:lnTo>
                  <a:lnTo>
                    <a:pt x="5260" y="944"/>
                  </a:lnTo>
                  <a:cubicBezTo>
                    <a:pt x="5260" y="423"/>
                    <a:pt x="4847" y="0"/>
                    <a:pt x="4340" y="0"/>
                  </a:cubicBezTo>
                  <a:lnTo>
                    <a:pt x="920" y="0"/>
                  </a:lnTo>
                  <a:close/>
                </a:path>
              </a:pathLst>
            </a:cu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1" name="Shape 501"/>
            <p:cNvSpPr/>
            <p:nvPr/>
          </p:nvSpPr>
          <p:spPr>
            <a:xfrm>
              <a:off x="342900" y="119646"/>
              <a:ext cx="3060700" cy="4738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>
                <a:defRPr sz="2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600" b="1">
                  <a:solidFill>
                    <a:srgbClr val="FFFFFF"/>
                  </a:solidFill>
                </a:rPr>
                <a:t>İç / Dış Ekipman</a:t>
              </a:r>
            </a:p>
          </p:txBody>
        </p:sp>
      </p:grpSp>
      <p:grpSp>
        <p:nvGrpSpPr>
          <p:cNvPr id="505" name="Group 505"/>
          <p:cNvGrpSpPr/>
          <p:nvPr/>
        </p:nvGrpSpPr>
        <p:grpSpPr>
          <a:xfrm>
            <a:off x="8440737" y="4780707"/>
            <a:ext cx="6450013" cy="2564211"/>
            <a:chOff x="-3059112" y="-1627445"/>
            <a:chExt cx="6450012" cy="2564209"/>
          </a:xfrm>
        </p:grpSpPr>
        <p:sp>
          <p:nvSpPr>
            <p:cNvPr id="503" name="Shape 503"/>
            <p:cNvSpPr/>
            <p:nvPr/>
          </p:nvSpPr>
          <p:spPr>
            <a:xfrm rot="16200000">
              <a:off x="-1116211" y="-3570348"/>
              <a:ext cx="2564210" cy="6450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5563" y="10244"/>
                  </a:lnTo>
                  <a:lnTo>
                    <a:pt x="1254" y="10244"/>
                  </a:lnTo>
                  <a:cubicBezTo>
                    <a:pt x="562" y="10244"/>
                    <a:pt x="0" y="10468"/>
                    <a:pt x="0" y="10743"/>
                  </a:cubicBezTo>
                  <a:lnTo>
                    <a:pt x="0" y="21102"/>
                  </a:lnTo>
                  <a:cubicBezTo>
                    <a:pt x="0" y="21377"/>
                    <a:pt x="562" y="21600"/>
                    <a:pt x="1254" y="21600"/>
                  </a:cubicBezTo>
                  <a:lnTo>
                    <a:pt x="6639" y="21600"/>
                  </a:lnTo>
                  <a:cubicBezTo>
                    <a:pt x="7331" y="21600"/>
                    <a:pt x="7890" y="21377"/>
                    <a:pt x="7890" y="21102"/>
                  </a:cubicBezTo>
                  <a:lnTo>
                    <a:pt x="7890" y="111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168125" y="191920"/>
              <a:ext cx="3060701" cy="4738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 defTabSz="800735">
                <a:defRPr sz="2522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22" b="1">
                  <a:solidFill>
                    <a:srgbClr val="FFFFFF"/>
                  </a:solidFill>
                </a:rPr>
                <a:t>Elektrik / Elektronik</a:t>
              </a:r>
            </a:p>
          </p:txBody>
        </p:sp>
      </p:grpSp>
      <p:grpSp>
        <p:nvGrpSpPr>
          <p:cNvPr id="508" name="Group 508"/>
          <p:cNvGrpSpPr/>
          <p:nvPr/>
        </p:nvGrpSpPr>
        <p:grpSpPr>
          <a:xfrm>
            <a:off x="9907587" y="2812178"/>
            <a:ext cx="4621213" cy="1433117"/>
            <a:chOff x="-2894012" y="0"/>
            <a:chExt cx="4621212" cy="1433115"/>
          </a:xfrm>
        </p:grpSpPr>
        <p:sp>
          <p:nvSpPr>
            <p:cNvPr id="506" name="Shape 506"/>
            <p:cNvSpPr/>
            <p:nvPr/>
          </p:nvSpPr>
          <p:spPr>
            <a:xfrm rot="16200000">
              <a:off x="-1299965" y="-1594049"/>
              <a:ext cx="1433117" cy="4621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0498" y="15167"/>
                  </a:lnTo>
                  <a:lnTo>
                    <a:pt x="10498" y="20904"/>
                  </a:lnTo>
                  <a:cubicBezTo>
                    <a:pt x="10498" y="21288"/>
                    <a:pt x="11503" y="21600"/>
                    <a:pt x="12741" y="21600"/>
                  </a:cubicBezTo>
                  <a:lnTo>
                    <a:pt x="19357" y="21600"/>
                  </a:lnTo>
                  <a:cubicBezTo>
                    <a:pt x="20595" y="21600"/>
                    <a:pt x="21600" y="21288"/>
                    <a:pt x="21600" y="20904"/>
                  </a:cubicBezTo>
                  <a:lnTo>
                    <a:pt x="21600" y="14223"/>
                  </a:lnTo>
                  <a:cubicBezTo>
                    <a:pt x="21600" y="13839"/>
                    <a:pt x="20595" y="13527"/>
                    <a:pt x="19357" y="13527"/>
                  </a:cubicBezTo>
                  <a:lnTo>
                    <a:pt x="14966" y="13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306859" y="89779"/>
              <a:ext cx="1231901" cy="473819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b">
              <a:normAutofit/>
            </a:bodyPr>
            <a:lstStyle>
              <a:lvl1pPr algn="l">
                <a:defRPr sz="26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600" b="1">
                  <a:solidFill>
                    <a:srgbClr val="FFFFFF"/>
                  </a:solidFill>
                </a:rPr>
                <a:t>Gövde</a:t>
              </a:r>
            </a:p>
          </p:txBody>
        </p:sp>
      </p:grpSp>
      <p:pic>
        <p:nvPicPr>
          <p:cNvPr id="509" name="taysad logo turkc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51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0" y="397320"/>
            <a:ext cx="14221080" cy="118591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25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25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250"/>
                            </p:stCondLst>
                            <p:childTnLst>
                              <p:par>
                                <p:cTn id="1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250"/>
                            </p:stCondLst>
                            <p:childTnLst>
                              <p:par>
                                <p:cTn id="22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250"/>
                            </p:stCondLst>
                            <p:childTnLst>
                              <p:par>
                                <p:cTn id="26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" grpId="1" animBg="1" advAuto="0"/>
      <p:bldP spid="496" grpId="2" animBg="1" advAuto="0"/>
      <p:bldP spid="499" grpId="3" animBg="1" advAuto="0"/>
      <p:bldP spid="502" grpId="4" animBg="1" advAuto="0"/>
      <p:bldP spid="505" grpId="5" animBg="1" advAuto="0"/>
      <p:bldP spid="508" grpId="6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20" name="Group 520"/>
          <p:cNvGrpSpPr/>
          <p:nvPr/>
        </p:nvGrpSpPr>
        <p:grpSpPr>
          <a:xfrm>
            <a:off x="6684361" y="2346345"/>
            <a:ext cx="3796658" cy="5315615"/>
            <a:chOff x="0" y="0"/>
            <a:chExt cx="3796657" cy="5315613"/>
          </a:xfrm>
        </p:grpSpPr>
        <p:graphicFrame>
          <p:nvGraphicFramePr>
            <p:cNvPr id="513" name="Chart 513"/>
            <p:cNvGraphicFramePr/>
            <p:nvPr/>
          </p:nvGraphicFramePr>
          <p:xfrm>
            <a:off x="0" y="0"/>
            <a:ext cx="3227639" cy="5315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14" name="Shape 514"/>
            <p:cNvSpPr/>
            <p:nvPr/>
          </p:nvSpPr>
          <p:spPr>
            <a:xfrm>
              <a:off x="3233444" y="8328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15</a:t>
              </a:r>
            </a:p>
          </p:txBody>
        </p:sp>
        <p:sp>
          <p:nvSpPr>
            <p:cNvPr id="515" name="Shape 515"/>
            <p:cNvSpPr/>
            <p:nvPr/>
          </p:nvSpPr>
          <p:spPr>
            <a:xfrm>
              <a:off x="3233444" y="17091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21</a:t>
              </a:r>
            </a:p>
          </p:txBody>
        </p:sp>
        <p:sp>
          <p:nvSpPr>
            <p:cNvPr id="516" name="Shape 516"/>
            <p:cNvSpPr/>
            <p:nvPr/>
          </p:nvSpPr>
          <p:spPr>
            <a:xfrm>
              <a:off x="3233444" y="25346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17</a:t>
              </a:r>
            </a:p>
          </p:txBody>
        </p:sp>
        <p:sp>
          <p:nvSpPr>
            <p:cNvPr id="517" name="Shape 517"/>
            <p:cNvSpPr/>
            <p:nvPr/>
          </p:nvSpPr>
          <p:spPr>
            <a:xfrm>
              <a:off x="3321733" y="3398287"/>
              <a:ext cx="257013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5</a:t>
              </a:r>
            </a:p>
          </p:txBody>
        </p:sp>
        <p:sp>
          <p:nvSpPr>
            <p:cNvPr id="518" name="Shape 518"/>
            <p:cNvSpPr/>
            <p:nvPr/>
          </p:nvSpPr>
          <p:spPr>
            <a:xfrm>
              <a:off x="3321733" y="4274587"/>
              <a:ext cx="257013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8</a:t>
              </a:r>
            </a:p>
          </p:txBody>
        </p:sp>
        <p:sp>
          <p:nvSpPr>
            <p:cNvPr id="519" name="Shape 519"/>
            <p:cNvSpPr/>
            <p:nvPr/>
          </p:nvSpPr>
          <p:spPr>
            <a:xfrm>
              <a:off x="3103821" y="240684"/>
              <a:ext cx="692837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Milyon</a:t>
              </a:r>
            </a:p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Adet</a:t>
              </a:r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11319861" y="2041545"/>
            <a:ext cx="4228458" cy="5620415"/>
            <a:chOff x="0" y="0"/>
            <a:chExt cx="4228457" cy="5620413"/>
          </a:xfrm>
        </p:grpSpPr>
        <p:graphicFrame>
          <p:nvGraphicFramePr>
            <p:cNvPr id="521" name="Chart 521"/>
            <p:cNvGraphicFramePr/>
            <p:nvPr/>
          </p:nvGraphicFramePr>
          <p:xfrm>
            <a:off x="0" y="0"/>
            <a:ext cx="3227639" cy="56204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22" name="Shape 522"/>
            <p:cNvSpPr/>
            <p:nvPr/>
          </p:nvSpPr>
          <p:spPr>
            <a:xfrm>
              <a:off x="3621138" y="1137687"/>
              <a:ext cx="5218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2,9</a:t>
              </a:r>
            </a:p>
          </p:txBody>
        </p:sp>
        <p:sp>
          <p:nvSpPr>
            <p:cNvPr id="523" name="Shape 523"/>
            <p:cNvSpPr/>
            <p:nvPr/>
          </p:nvSpPr>
          <p:spPr>
            <a:xfrm>
              <a:off x="3621138" y="1988587"/>
              <a:ext cx="5218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3,1</a:t>
              </a:r>
            </a:p>
          </p:txBody>
        </p:sp>
        <p:sp>
          <p:nvSpPr>
            <p:cNvPr id="524" name="Shape 524"/>
            <p:cNvSpPr/>
            <p:nvPr/>
          </p:nvSpPr>
          <p:spPr>
            <a:xfrm>
              <a:off x="3621138" y="2839487"/>
              <a:ext cx="5218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3,8</a:t>
              </a:r>
            </a:p>
          </p:txBody>
        </p:sp>
        <p:sp>
          <p:nvSpPr>
            <p:cNvPr id="525" name="Shape 525"/>
            <p:cNvSpPr/>
            <p:nvPr/>
          </p:nvSpPr>
          <p:spPr>
            <a:xfrm>
              <a:off x="3621138" y="3703087"/>
              <a:ext cx="5218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0,8</a:t>
              </a:r>
            </a:p>
          </p:txBody>
        </p:sp>
        <p:sp>
          <p:nvSpPr>
            <p:cNvPr id="526" name="Shape 526"/>
            <p:cNvSpPr/>
            <p:nvPr/>
          </p:nvSpPr>
          <p:spPr>
            <a:xfrm>
              <a:off x="3621138" y="4579387"/>
              <a:ext cx="5218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1,1</a:t>
              </a:r>
            </a:p>
          </p:txBody>
        </p:sp>
        <p:sp>
          <p:nvSpPr>
            <p:cNvPr id="527" name="Shape 527"/>
            <p:cNvSpPr/>
            <p:nvPr/>
          </p:nvSpPr>
          <p:spPr>
            <a:xfrm>
              <a:off x="3535620" y="545484"/>
              <a:ext cx="692838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Milyon</a:t>
              </a:r>
            </a:p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Adet</a:t>
              </a:r>
            </a:p>
          </p:txBody>
        </p:sp>
      </p:grpSp>
      <p:grpSp>
        <p:nvGrpSpPr>
          <p:cNvPr id="542" name="Group 542"/>
          <p:cNvGrpSpPr/>
          <p:nvPr/>
        </p:nvGrpSpPr>
        <p:grpSpPr>
          <a:xfrm>
            <a:off x="489459" y="2346345"/>
            <a:ext cx="5203415" cy="6170748"/>
            <a:chOff x="-77971" y="0"/>
            <a:chExt cx="5203413" cy="6170747"/>
          </a:xfrm>
        </p:grpSpPr>
        <p:graphicFrame>
          <p:nvGraphicFramePr>
            <p:cNvPr id="529" name="Chart 529"/>
            <p:cNvGraphicFramePr/>
            <p:nvPr/>
          </p:nvGraphicFramePr>
          <p:xfrm>
            <a:off x="-77972" y="0"/>
            <a:ext cx="4460295" cy="5315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30" name="Shape 530"/>
            <p:cNvSpPr/>
            <p:nvPr/>
          </p:nvSpPr>
          <p:spPr>
            <a:xfrm>
              <a:off x="4514201" y="8328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74</a:t>
              </a:r>
            </a:p>
          </p:txBody>
        </p:sp>
        <p:sp>
          <p:nvSpPr>
            <p:cNvPr id="531" name="Shape 531"/>
            <p:cNvSpPr/>
            <p:nvPr/>
          </p:nvSpPr>
          <p:spPr>
            <a:xfrm>
              <a:off x="4514201" y="17091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56</a:t>
              </a:r>
            </a:p>
          </p:txBody>
        </p:sp>
        <p:sp>
          <p:nvSpPr>
            <p:cNvPr id="532" name="Shape 532"/>
            <p:cNvSpPr/>
            <p:nvPr/>
          </p:nvSpPr>
          <p:spPr>
            <a:xfrm>
              <a:off x="4425912" y="2534687"/>
              <a:ext cx="610169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125</a:t>
              </a:r>
            </a:p>
          </p:txBody>
        </p:sp>
        <p:sp>
          <p:nvSpPr>
            <p:cNvPr id="533" name="Shape 533"/>
            <p:cNvSpPr/>
            <p:nvPr/>
          </p:nvSpPr>
          <p:spPr>
            <a:xfrm>
              <a:off x="4514201" y="33982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49</a:t>
              </a:r>
            </a:p>
          </p:txBody>
        </p:sp>
        <p:sp>
          <p:nvSpPr>
            <p:cNvPr id="534" name="Shape 534"/>
            <p:cNvSpPr/>
            <p:nvPr/>
          </p:nvSpPr>
          <p:spPr>
            <a:xfrm>
              <a:off x="4514201" y="4274587"/>
              <a:ext cx="433591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5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500" b="1"/>
                <a:t>29</a:t>
              </a:r>
            </a:p>
          </p:txBody>
        </p:sp>
        <p:sp>
          <p:nvSpPr>
            <p:cNvPr id="535" name="Shape 535"/>
            <p:cNvSpPr/>
            <p:nvPr/>
          </p:nvSpPr>
          <p:spPr>
            <a:xfrm>
              <a:off x="4463551" y="241300"/>
              <a:ext cx="661891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Milyon</a:t>
              </a:r>
            </a:p>
            <a:p>
              <a:pPr lvl="0">
                <a:defRPr sz="1800"/>
              </a:pPr>
              <a:r>
                <a:rPr sz="1400" b="1">
                  <a:latin typeface="Helvetica"/>
                  <a:ea typeface="Helvetica"/>
                  <a:cs typeface="Helvetica"/>
                  <a:sym typeface="Helvetica"/>
                </a:rPr>
                <a:t>Adet</a:t>
              </a:r>
            </a:p>
          </p:txBody>
        </p:sp>
        <p:grpSp>
          <p:nvGrpSpPr>
            <p:cNvPr id="538" name="Group 538"/>
            <p:cNvGrpSpPr/>
            <p:nvPr/>
          </p:nvGrpSpPr>
          <p:grpSpPr>
            <a:xfrm>
              <a:off x="1464568" y="5790120"/>
              <a:ext cx="957743" cy="380628"/>
              <a:chOff x="0" y="0"/>
              <a:chExt cx="957742" cy="380626"/>
            </a:xfrm>
          </p:grpSpPr>
          <p:sp>
            <p:nvSpPr>
              <p:cNvPr id="536" name="Shape 536"/>
              <p:cNvSpPr/>
              <p:nvPr/>
            </p:nvSpPr>
            <p:spPr>
              <a:xfrm>
                <a:off x="0" y="8092"/>
                <a:ext cx="957743" cy="372535"/>
              </a:xfrm>
              <a:prstGeom prst="rect">
                <a:avLst/>
              </a:prstGeom>
              <a:solidFill>
                <a:srgbClr val="005EA3"/>
              </a:solidFill>
              <a:ln w="3175" cap="flat">
                <a:noFill/>
                <a:miter lim="400000"/>
              </a:ln>
              <a:effectLst>
                <a:outerShdw blurRad="254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005EA3"/>
                    </a:solidFill>
                  </a:defRPr>
                </a:pPr>
                <a:endParaRPr/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156128" y="-1"/>
                <a:ext cx="645486" cy="37253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3866" tIns="33866" rIns="33866" bIns="33866" numCol="1" anchor="ctr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>
                    <a:solidFill>
                      <a:srgbClr val="FFFFFF"/>
                    </a:solidFill>
                  </a:rPr>
                  <a:t>2013</a:t>
                </a:r>
              </a:p>
            </p:txBody>
          </p:sp>
        </p:grpSp>
        <p:grpSp>
          <p:nvGrpSpPr>
            <p:cNvPr id="541" name="Group 541"/>
            <p:cNvGrpSpPr/>
            <p:nvPr/>
          </p:nvGrpSpPr>
          <p:grpSpPr>
            <a:xfrm>
              <a:off x="2539835" y="5796470"/>
              <a:ext cx="2490023" cy="372535"/>
              <a:chOff x="0" y="6349"/>
              <a:chExt cx="2490022" cy="372533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0" y="6350"/>
                <a:ext cx="2490023" cy="372534"/>
              </a:xfrm>
              <a:prstGeom prst="rect">
                <a:avLst/>
              </a:prstGeom>
              <a:solidFill>
                <a:srgbClr val="A9A9A9"/>
              </a:solidFill>
              <a:ln w="3175" cap="flat">
                <a:noFill/>
                <a:miter lim="400000"/>
              </a:ln>
              <a:effectLst>
                <a:outerShdw blurRad="254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005EA3"/>
                    </a:solidFill>
                  </a:defRPr>
                </a:pPr>
                <a:endParaRPr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7564" y="6349"/>
                <a:ext cx="2371395" cy="372535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3866" tIns="33866" rIns="33866" bIns="33866" numCol="1" anchor="ctr">
                <a:spAutoFit/>
              </a:bodyPr>
              <a:lstStyle>
                <a:lvl1pPr>
                  <a:defRPr sz="2000" b="1">
                    <a:solidFill>
                      <a:srgbClr val="FFFFFF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>
                    <a:solidFill>
                      <a:srgbClr val="000000"/>
                    </a:solidFill>
                  </a:defRPr>
                </a:pPr>
                <a:r>
                  <a:rPr sz="2000" b="1">
                    <a:solidFill>
                      <a:srgbClr val="FFFFFF"/>
                    </a:solidFill>
                  </a:rPr>
                  <a:t>BEKLENEN ARTIŞ </a:t>
                </a:r>
              </a:p>
            </p:txBody>
          </p:sp>
        </p:grpSp>
      </p:grpSp>
      <p:pic>
        <p:nvPicPr>
          <p:cNvPr id="543" name="taysad logo turkc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544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987550" y="390975"/>
            <a:ext cx="16256000" cy="929961"/>
          </a:xfrm>
          <a:prstGeom prst="rect">
            <a:avLst/>
          </a:prstGeom>
          <a:ln w="3175">
            <a:miter lim="400000"/>
          </a:ln>
        </p:spPr>
      </p:pic>
      <p:pic>
        <p:nvPicPr>
          <p:cNvPr id="54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9002" y="510956"/>
            <a:ext cx="7097996" cy="689998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551" name="Group 551"/>
          <p:cNvGrpSpPr/>
          <p:nvPr/>
        </p:nvGrpSpPr>
        <p:grpSpPr>
          <a:xfrm>
            <a:off x="11999573" y="3166533"/>
            <a:ext cx="2099354" cy="3877734"/>
            <a:chOff x="0" y="0"/>
            <a:chExt cx="2099352" cy="3877733"/>
          </a:xfrm>
        </p:grpSpPr>
        <p:sp>
          <p:nvSpPr>
            <p:cNvPr id="546" name="Shape 546"/>
            <p:cNvSpPr/>
            <p:nvPr/>
          </p:nvSpPr>
          <p:spPr>
            <a:xfrm>
              <a:off x="1079499" y="0"/>
              <a:ext cx="486454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/>
              </a:lvl1pPr>
            </a:lstStyle>
            <a:p>
              <a:pPr lvl="0">
                <a:defRPr sz="1800"/>
              </a:pPr>
              <a:r>
                <a:rPr sz="2300"/>
                <a:t>1,8</a:t>
              </a:r>
            </a:p>
          </p:txBody>
        </p:sp>
        <p:sp>
          <p:nvSpPr>
            <p:cNvPr id="547" name="Shape 547"/>
            <p:cNvSpPr/>
            <p:nvPr/>
          </p:nvSpPr>
          <p:spPr>
            <a:xfrm>
              <a:off x="1178962" y="863599"/>
              <a:ext cx="486453" cy="4233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/>
              </a:lvl1pPr>
            </a:lstStyle>
            <a:p>
              <a:pPr lvl="0">
                <a:defRPr sz="1800"/>
              </a:pPr>
              <a:r>
                <a:rPr sz="2300"/>
                <a:t>1,8</a:t>
              </a:r>
            </a:p>
          </p:txBody>
        </p:sp>
        <p:sp>
          <p:nvSpPr>
            <p:cNvPr id="548" name="Shape 548"/>
            <p:cNvSpPr/>
            <p:nvPr/>
          </p:nvSpPr>
          <p:spPr>
            <a:xfrm>
              <a:off x="1612900" y="1727200"/>
              <a:ext cx="486453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/>
              </a:lvl1pPr>
            </a:lstStyle>
            <a:p>
              <a:pPr lvl="0">
                <a:defRPr sz="1800"/>
              </a:pPr>
              <a:r>
                <a:rPr sz="2300"/>
                <a:t>2,8</a:t>
              </a:r>
            </a:p>
          </p:txBody>
        </p:sp>
        <p:sp>
          <p:nvSpPr>
            <p:cNvPr id="549" name="Shape 549"/>
            <p:cNvSpPr/>
            <p:nvPr/>
          </p:nvSpPr>
          <p:spPr>
            <a:xfrm>
              <a:off x="-1" y="2590800"/>
              <a:ext cx="486454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/>
              </a:lvl1pPr>
            </a:lstStyle>
            <a:p>
              <a:pPr lvl="0">
                <a:defRPr sz="1800"/>
              </a:pPr>
              <a:r>
                <a:rPr sz="2300"/>
                <a:t>0,7</a:t>
              </a:r>
            </a:p>
          </p:txBody>
        </p:sp>
        <p:sp>
          <p:nvSpPr>
            <p:cNvPr id="550" name="Shape 550"/>
            <p:cNvSpPr/>
            <p:nvPr/>
          </p:nvSpPr>
          <p:spPr>
            <a:xfrm>
              <a:off x="101599" y="3454399"/>
              <a:ext cx="486454" cy="4233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300"/>
              </a:lvl1pPr>
            </a:lstStyle>
            <a:p>
              <a:pPr lvl="0">
                <a:defRPr sz="1800"/>
              </a:pPr>
              <a:r>
                <a:rPr sz="2300"/>
                <a:t>0,5</a:t>
              </a:r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2" animBg="1" advAuto="0"/>
      <p:bldP spid="528" grpId="3" animBg="1" advAuto="0"/>
      <p:bldP spid="542" grpId="1" animBg="1" advAuto="0"/>
      <p:bldP spid="551" grpId="4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54" name="taysad logo turkc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55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87550" y="390975"/>
            <a:ext cx="16256000" cy="929961"/>
          </a:xfrm>
          <a:prstGeom prst="rect">
            <a:avLst/>
          </a:prstGeom>
          <a:ln w="3175">
            <a:miter lim="400000"/>
          </a:ln>
        </p:spPr>
      </p:pic>
      <p:pic>
        <p:nvPicPr>
          <p:cNvPr id="55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44867" y="488813"/>
            <a:ext cx="5966266" cy="708885"/>
          </a:xfrm>
          <a:prstGeom prst="rect">
            <a:avLst/>
          </a:prstGeom>
          <a:ln w="3175">
            <a:miter lim="400000"/>
          </a:ln>
        </p:spPr>
      </p:pic>
      <p:pic>
        <p:nvPicPr>
          <p:cNvPr id="55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7401" y="1565124"/>
            <a:ext cx="9215998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58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5497" y="3605702"/>
            <a:ext cx="7452005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59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7597" y="4692279"/>
            <a:ext cx="9342006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0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3991" y="6797021"/>
            <a:ext cx="14868018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1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5497" y="5744650"/>
            <a:ext cx="6948006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2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159700" y="5709460"/>
            <a:ext cx="8819999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3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47900" y="7883598"/>
            <a:ext cx="9144000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4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556700" y="2587537"/>
            <a:ext cx="7866000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5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085002" y="3637448"/>
            <a:ext cx="5705996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66" name="pasted-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180298" y="2582616"/>
            <a:ext cx="4284004" cy="954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cov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75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75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7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750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25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75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7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75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475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7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5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25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75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1" animBg="1" advAuto="0"/>
      <p:bldP spid="558" grpId="4" animBg="1" advAuto="0"/>
      <p:bldP spid="559" grpId="6" animBg="1" advAuto="0"/>
      <p:bldP spid="560" grpId="9" animBg="1" advAuto="0"/>
      <p:bldP spid="561" grpId="8" animBg="1" advAuto="0"/>
      <p:bldP spid="562" grpId="7" animBg="1" advAuto="0"/>
      <p:bldP spid="563" grpId="10" animBg="1" advAuto="0"/>
      <p:bldP spid="564" grpId="3" animBg="1" advAuto="0"/>
      <p:bldP spid="565" grpId="5" animBg="1" advAuto="0"/>
      <p:bldP spid="566" grpId="2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6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8697" y="2415997"/>
            <a:ext cx="806806" cy="806806"/>
          </a:xfrm>
          <a:prstGeom prst="rect">
            <a:avLst/>
          </a:prstGeom>
          <a:ln w="3175">
            <a:miter lim="400000"/>
          </a:ln>
        </p:spPr>
      </p:pic>
      <p:pic>
        <p:nvPicPr>
          <p:cNvPr id="57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8697" y="3781526"/>
            <a:ext cx="806806" cy="806806"/>
          </a:xfrm>
          <a:prstGeom prst="rect">
            <a:avLst/>
          </a:prstGeom>
          <a:ln w="3175">
            <a:miter lim="400000"/>
          </a:ln>
        </p:spPr>
      </p:pic>
      <p:pic>
        <p:nvPicPr>
          <p:cNvPr id="57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98697" y="5147055"/>
            <a:ext cx="806806" cy="806806"/>
          </a:xfrm>
          <a:prstGeom prst="rect">
            <a:avLst/>
          </a:prstGeom>
          <a:ln w="3175">
            <a:miter lim="400000"/>
          </a:ln>
        </p:spPr>
      </p:pic>
      <p:pic>
        <p:nvPicPr>
          <p:cNvPr id="572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98697" y="6512585"/>
            <a:ext cx="806806" cy="806805"/>
          </a:xfrm>
          <a:prstGeom prst="rect">
            <a:avLst/>
          </a:prstGeom>
          <a:ln w="3175">
            <a:miter lim="400000"/>
          </a:ln>
        </p:spPr>
      </p:pic>
      <p:pic>
        <p:nvPicPr>
          <p:cNvPr id="573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985524" y="2577845"/>
            <a:ext cx="2881352" cy="483109"/>
          </a:xfrm>
          <a:prstGeom prst="rect">
            <a:avLst/>
          </a:prstGeom>
          <a:ln w="3175">
            <a:miter lim="400000"/>
          </a:ln>
        </p:spPr>
      </p:pic>
      <p:pic>
        <p:nvPicPr>
          <p:cNvPr id="574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85016" y="3863213"/>
            <a:ext cx="2577568" cy="481585"/>
          </a:xfrm>
          <a:prstGeom prst="rect">
            <a:avLst/>
          </a:prstGeom>
          <a:ln w="3175">
            <a:miter lim="400000"/>
          </a:ln>
        </p:spPr>
      </p:pic>
      <p:pic>
        <p:nvPicPr>
          <p:cNvPr id="575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008155" y="5312714"/>
            <a:ext cx="6442889" cy="475489"/>
          </a:xfrm>
          <a:prstGeom prst="rect">
            <a:avLst/>
          </a:prstGeom>
          <a:ln w="3175">
            <a:miter lim="400000"/>
          </a:ln>
        </p:spPr>
      </p:pic>
      <p:pic>
        <p:nvPicPr>
          <p:cNvPr id="576" name="taysad logo turkc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577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12740" y="6675194"/>
            <a:ext cx="8491120" cy="48158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7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7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500"/>
                            </p:stCondLst>
                            <p:childTnLst>
                              <p:par>
                                <p:cTn id="30" presetID="7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23" presetClass="entr" presetSubtype="16" fill="hold" grpId="7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7" presetClass="entr" presetSubtype="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1" animBg="1" advAuto="0"/>
      <p:bldP spid="570" grpId="3" animBg="1" advAuto="0"/>
      <p:bldP spid="571" grpId="5" animBg="1" advAuto="0"/>
      <p:bldP spid="572" grpId="7" animBg="1" advAuto="0"/>
      <p:bldP spid="573" grpId="2" animBg="1" advAuto="0"/>
      <p:bldP spid="574" grpId="4" animBg="1" advAuto="0"/>
      <p:bldP spid="575" grpId="6" animBg="1" advAuto="0"/>
      <p:bldP spid="577" grpId="8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58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821" y="0"/>
            <a:ext cx="15331483" cy="914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581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45" y="4296543"/>
            <a:ext cx="6841110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582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1845" y="2867582"/>
            <a:ext cx="6841110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583" name="atk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443789" y="8368783"/>
            <a:ext cx="1457570" cy="289134"/>
          </a:xfrm>
          <a:prstGeom prst="rect">
            <a:avLst/>
          </a:prstGeom>
          <a:ln w="3175">
            <a:miter lim="400000"/>
          </a:ln>
        </p:spPr>
      </p:pic>
      <p:pic>
        <p:nvPicPr>
          <p:cNvPr id="584" name="EB LOGO 1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3043847" y="7828857"/>
            <a:ext cx="1273296" cy="1185913"/>
          </a:xfrm>
          <a:prstGeom prst="rect">
            <a:avLst/>
          </a:prstGeom>
          <a:ln w="3175">
            <a:miter lim="400000"/>
          </a:ln>
        </p:spPr>
      </p:pic>
      <p:pic>
        <p:nvPicPr>
          <p:cNvPr id="585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1845" y="5725505"/>
            <a:ext cx="6841110" cy="118591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2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2" presetClass="entr" presetSubtype="8" fill="hold" grpId="3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" grpId="2" animBg="1" advAuto="0"/>
      <p:bldP spid="582" grpId="1" animBg="1" advAuto="0"/>
      <p:bldP spid="585" grpId="3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sp>
        <p:nvSpPr>
          <p:cNvPr id="588" name="Shape 588"/>
          <p:cNvSpPr/>
          <p:nvPr/>
        </p:nvSpPr>
        <p:spPr>
          <a:xfrm>
            <a:off x="951237" y="8164620"/>
            <a:ext cx="5998975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2700"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328D2"/>
                </a:solidFill>
              </a:rPr>
              <a:t>DÜŞÜK PERFORMANS, UZUN VADE</a:t>
            </a:r>
          </a:p>
        </p:txBody>
      </p:sp>
      <p:sp>
        <p:nvSpPr>
          <p:cNvPr id="589" name="Shape 589"/>
          <p:cNvSpPr/>
          <p:nvPr/>
        </p:nvSpPr>
        <p:spPr>
          <a:xfrm>
            <a:off x="9065034" y="8164620"/>
            <a:ext cx="6063102" cy="4741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2700"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700" b="1">
                <a:solidFill>
                  <a:srgbClr val="0328D2"/>
                </a:solidFill>
              </a:rPr>
              <a:t>YÜKSEK PERFORMANS, KISA VADE</a:t>
            </a:r>
          </a:p>
        </p:txBody>
      </p:sp>
      <p:grpSp>
        <p:nvGrpSpPr>
          <p:cNvPr id="594" name="Group 594"/>
          <p:cNvGrpSpPr/>
          <p:nvPr/>
        </p:nvGrpSpPr>
        <p:grpSpPr>
          <a:xfrm>
            <a:off x="1685807" y="988675"/>
            <a:ext cx="3621314" cy="2823250"/>
            <a:chOff x="121874" y="0"/>
            <a:chExt cx="3621312" cy="2823248"/>
          </a:xfrm>
        </p:grpSpPr>
        <p:grpSp>
          <p:nvGrpSpPr>
            <p:cNvPr id="592" name="Group 592"/>
            <p:cNvGrpSpPr/>
            <p:nvPr/>
          </p:nvGrpSpPr>
          <p:grpSpPr>
            <a:xfrm>
              <a:off x="977546" y="0"/>
              <a:ext cx="2765642" cy="2823249"/>
              <a:chOff x="0" y="0"/>
              <a:chExt cx="2765640" cy="2823248"/>
            </a:xfrm>
          </p:grpSpPr>
          <p:pic>
            <p:nvPicPr>
              <p:cNvPr id="590" name="pasted-image.pdf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2765641" cy="2823249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  <p:pic>
            <p:nvPicPr>
              <p:cNvPr id="591" name="pasted-image.pdf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995278" y="1543488"/>
                <a:ext cx="827934" cy="346281"/>
              </a:xfrm>
              <a:prstGeom prst="rect">
                <a:avLst/>
              </a:prstGeom>
              <a:ln w="3175" cap="flat">
                <a:noFill/>
                <a:miter lim="400000"/>
              </a:ln>
              <a:effectLst/>
            </p:spPr>
          </p:pic>
        </p:grpSp>
        <p:sp>
          <p:nvSpPr>
            <p:cNvPr id="593" name="Shape 593"/>
            <p:cNvSpPr/>
            <p:nvPr/>
          </p:nvSpPr>
          <p:spPr>
            <a:xfrm>
              <a:off x="121874" y="1448394"/>
              <a:ext cx="1492156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Ürün Hattı</a:t>
              </a:r>
            </a:p>
          </p:txBody>
        </p:sp>
      </p:grpSp>
      <p:pic>
        <p:nvPicPr>
          <p:cNvPr id="59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936750" y="390975"/>
            <a:ext cx="16256000" cy="92996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9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617" y="2372798"/>
            <a:ext cx="602366" cy="5566804"/>
          </a:xfrm>
          <a:prstGeom prst="rect">
            <a:avLst/>
          </a:prstGeom>
          <a:ln w="3175">
            <a:miter lim="400000"/>
          </a:ln>
        </p:spPr>
      </p:pic>
      <p:pic>
        <p:nvPicPr>
          <p:cNvPr id="597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15441017" y="2372798"/>
            <a:ext cx="602365" cy="5566804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00" name="Group 600"/>
          <p:cNvGrpSpPr/>
          <p:nvPr/>
        </p:nvGrpSpPr>
        <p:grpSpPr>
          <a:xfrm>
            <a:off x="2567903" y="1805411"/>
            <a:ext cx="2765642" cy="2823262"/>
            <a:chOff x="0" y="0"/>
            <a:chExt cx="2765640" cy="2823260"/>
          </a:xfrm>
        </p:grpSpPr>
        <p:pic>
          <p:nvPicPr>
            <p:cNvPr id="598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765641" cy="282326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599" name="Shape 599"/>
            <p:cNvSpPr/>
            <p:nvPr/>
          </p:nvSpPr>
          <p:spPr>
            <a:xfrm>
              <a:off x="660989" y="1316383"/>
              <a:ext cx="1443663" cy="70781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Araç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Platformu</a:t>
              </a:r>
            </a:p>
          </p:txBody>
        </p:sp>
      </p:grpSp>
      <p:grpSp>
        <p:nvGrpSpPr>
          <p:cNvPr id="603" name="Group 603"/>
          <p:cNvGrpSpPr/>
          <p:nvPr/>
        </p:nvGrpSpPr>
        <p:grpSpPr>
          <a:xfrm>
            <a:off x="2637891" y="3937273"/>
            <a:ext cx="3106218" cy="1498055"/>
            <a:chOff x="0" y="0"/>
            <a:chExt cx="3106216" cy="1498053"/>
          </a:xfrm>
        </p:grpSpPr>
        <p:pic>
          <p:nvPicPr>
            <p:cNvPr id="601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106217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02" name="Shape 602"/>
            <p:cNvSpPr/>
            <p:nvPr/>
          </p:nvSpPr>
          <p:spPr>
            <a:xfrm>
              <a:off x="398408" y="117968"/>
              <a:ext cx="1930449" cy="4233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Ana Modüller</a:t>
              </a:r>
            </a:p>
          </p:txBody>
        </p:sp>
      </p:grpSp>
      <p:grpSp>
        <p:nvGrpSpPr>
          <p:cNvPr id="606" name="Group 606"/>
          <p:cNvGrpSpPr/>
          <p:nvPr/>
        </p:nvGrpSpPr>
        <p:grpSpPr>
          <a:xfrm>
            <a:off x="2187955" y="4770248"/>
            <a:ext cx="4031490" cy="1498055"/>
            <a:chOff x="0" y="0"/>
            <a:chExt cx="4031488" cy="1498053"/>
          </a:xfrm>
        </p:grpSpPr>
        <p:pic>
          <p:nvPicPr>
            <p:cNvPr id="604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031489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05" name="Shape 605"/>
            <p:cNvSpPr/>
            <p:nvPr/>
          </p:nvSpPr>
          <p:spPr>
            <a:xfrm>
              <a:off x="677905" y="120989"/>
              <a:ext cx="2271327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Büyük Modüller</a:t>
              </a:r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1729574" y="4290676"/>
            <a:ext cx="4948252" cy="2823249"/>
            <a:chOff x="0" y="0"/>
            <a:chExt cx="4948250" cy="2823248"/>
          </a:xfrm>
        </p:grpSpPr>
        <p:pic>
          <p:nvPicPr>
            <p:cNvPr id="607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948251" cy="28232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08" name="Shape 608"/>
            <p:cNvSpPr/>
            <p:nvPr/>
          </p:nvSpPr>
          <p:spPr>
            <a:xfrm>
              <a:off x="406036" y="1428581"/>
              <a:ext cx="3731827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Çok Fonksiyonlu Modüller</a:t>
              </a:r>
            </a:p>
          </p:txBody>
        </p:sp>
      </p:grpSp>
      <p:grpSp>
        <p:nvGrpSpPr>
          <p:cNvPr id="612" name="Group 612"/>
          <p:cNvGrpSpPr/>
          <p:nvPr/>
        </p:nvGrpSpPr>
        <p:grpSpPr>
          <a:xfrm>
            <a:off x="1296593" y="6426520"/>
            <a:ext cx="5865014" cy="1498055"/>
            <a:chOff x="0" y="0"/>
            <a:chExt cx="5865012" cy="1498053"/>
          </a:xfrm>
        </p:grpSpPr>
        <p:pic>
          <p:nvPicPr>
            <p:cNvPr id="610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865013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1" name="Shape 611"/>
            <p:cNvSpPr/>
            <p:nvPr/>
          </p:nvSpPr>
          <p:spPr>
            <a:xfrm>
              <a:off x="1607680" y="171555"/>
              <a:ext cx="2092901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Basit Modüller</a:t>
              </a:r>
            </a:p>
          </p:txBody>
        </p:sp>
      </p:grpSp>
      <p:grpSp>
        <p:nvGrpSpPr>
          <p:cNvPr id="615" name="Group 615"/>
          <p:cNvGrpSpPr/>
          <p:nvPr/>
        </p:nvGrpSpPr>
        <p:grpSpPr>
          <a:xfrm>
            <a:off x="823956" y="5938692"/>
            <a:ext cx="6355136" cy="2777639"/>
            <a:chOff x="0" y="0"/>
            <a:chExt cx="6355134" cy="2777638"/>
          </a:xfrm>
        </p:grpSpPr>
        <p:pic>
          <p:nvPicPr>
            <p:cNvPr id="613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6355135" cy="277763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14" name="Shape 614"/>
            <p:cNvSpPr/>
            <p:nvPr/>
          </p:nvSpPr>
          <p:spPr>
            <a:xfrm>
              <a:off x="2560781" y="1456941"/>
              <a:ext cx="1233573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Parçalar</a:t>
              </a:r>
            </a:p>
          </p:txBody>
        </p:sp>
      </p:grpSp>
      <p:sp>
        <p:nvSpPr>
          <p:cNvPr id="616" name="Shape 616"/>
          <p:cNvSpPr/>
          <p:nvPr/>
        </p:nvSpPr>
        <p:spPr>
          <a:xfrm>
            <a:off x="2950963" y="1563173"/>
            <a:ext cx="1999523" cy="550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0328D2"/>
                </a:solidFill>
              </a:rPr>
              <a:t>ORGANİK</a:t>
            </a:r>
          </a:p>
        </p:txBody>
      </p:sp>
      <p:sp>
        <p:nvSpPr>
          <p:cNvPr id="617" name="Shape 617"/>
          <p:cNvSpPr/>
          <p:nvPr/>
        </p:nvSpPr>
        <p:spPr>
          <a:xfrm>
            <a:off x="10816399" y="1556962"/>
            <a:ext cx="2405924" cy="5503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0328D2"/>
                </a:solidFill>
              </a:rPr>
              <a:t>İNORGANİK</a:t>
            </a:r>
          </a:p>
        </p:txBody>
      </p:sp>
      <p:grpSp>
        <p:nvGrpSpPr>
          <p:cNvPr id="623" name="Group 623"/>
          <p:cNvGrpSpPr/>
          <p:nvPr/>
        </p:nvGrpSpPr>
        <p:grpSpPr>
          <a:xfrm>
            <a:off x="10636539" y="988675"/>
            <a:ext cx="4611245" cy="2823250"/>
            <a:chOff x="0" y="0"/>
            <a:chExt cx="4611243" cy="2823248"/>
          </a:xfrm>
        </p:grpSpPr>
        <p:pic>
          <p:nvPicPr>
            <p:cNvPr id="618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765641" cy="28232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619" name="pasted-image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6262" y="1450969"/>
              <a:ext cx="905965" cy="378918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620" name="pasted-image.pdf"/>
            <p:cNvPicPr/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3242" y="1646677"/>
              <a:ext cx="794465" cy="378917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pic>
          <p:nvPicPr>
            <p:cNvPr id="621" name="pasted-image.pdf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995083" y="1602260"/>
              <a:ext cx="887649" cy="42333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22" name="Shape 622"/>
            <p:cNvSpPr/>
            <p:nvPr/>
          </p:nvSpPr>
          <p:spPr>
            <a:xfrm>
              <a:off x="2999567" y="1548985"/>
              <a:ext cx="1611677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Ürün Ailesi</a:t>
              </a:r>
            </a:p>
          </p:txBody>
        </p:sp>
      </p:grpSp>
      <p:grpSp>
        <p:nvGrpSpPr>
          <p:cNvPr id="626" name="Group 626"/>
          <p:cNvGrpSpPr/>
          <p:nvPr/>
        </p:nvGrpSpPr>
        <p:grpSpPr>
          <a:xfrm>
            <a:off x="10662964" y="1818111"/>
            <a:ext cx="2765642" cy="2823262"/>
            <a:chOff x="0" y="12700"/>
            <a:chExt cx="2765640" cy="2823260"/>
          </a:xfrm>
        </p:grpSpPr>
        <p:pic>
          <p:nvPicPr>
            <p:cNvPr id="624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2700"/>
              <a:ext cx="2765641" cy="2823261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25" name="Shape 625"/>
            <p:cNvSpPr/>
            <p:nvPr/>
          </p:nvSpPr>
          <p:spPr>
            <a:xfrm>
              <a:off x="766462" y="1329083"/>
              <a:ext cx="1232717" cy="70781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Komple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Araç</a:t>
              </a:r>
            </a:p>
          </p:txBody>
        </p:sp>
      </p:grpSp>
      <p:grpSp>
        <p:nvGrpSpPr>
          <p:cNvPr id="629" name="Group 629"/>
          <p:cNvGrpSpPr/>
          <p:nvPr/>
        </p:nvGrpSpPr>
        <p:grpSpPr>
          <a:xfrm>
            <a:off x="10732952" y="3913001"/>
            <a:ext cx="3106218" cy="1522327"/>
            <a:chOff x="0" y="-24271"/>
            <a:chExt cx="3106216" cy="1522325"/>
          </a:xfrm>
        </p:grpSpPr>
        <p:pic>
          <p:nvPicPr>
            <p:cNvPr id="627" name="pasted-image.pdf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3106217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28" name="Shape 628"/>
            <p:cNvSpPr/>
            <p:nvPr/>
          </p:nvSpPr>
          <p:spPr>
            <a:xfrm>
              <a:off x="536471" y="-24272"/>
              <a:ext cx="1654323" cy="70781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Ana Modül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Sistemleri</a:t>
              </a:r>
            </a:p>
          </p:txBody>
        </p:sp>
      </p:grpSp>
      <p:grpSp>
        <p:nvGrpSpPr>
          <p:cNvPr id="632" name="Group 632"/>
          <p:cNvGrpSpPr/>
          <p:nvPr/>
        </p:nvGrpSpPr>
        <p:grpSpPr>
          <a:xfrm>
            <a:off x="10283016" y="4761698"/>
            <a:ext cx="4031489" cy="1506605"/>
            <a:chOff x="0" y="-8550"/>
            <a:chExt cx="4031488" cy="1506604"/>
          </a:xfrm>
        </p:grpSpPr>
        <p:pic>
          <p:nvPicPr>
            <p:cNvPr id="630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031489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31" name="Shape 631"/>
            <p:cNvSpPr/>
            <p:nvPr/>
          </p:nvSpPr>
          <p:spPr>
            <a:xfrm>
              <a:off x="815968" y="-8551"/>
              <a:ext cx="1995201" cy="70781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Büyük Modül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Sistemleri</a:t>
              </a:r>
            </a:p>
          </p:txBody>
        </p:sp>
      </p:grpSp>
      <p:grpSp>
        <p:nvGrpSpPr>
          <p:cNvPr id="635" name="Group 635"/>
          <p:cNvGrpSpPr/>
          <p:nvPr/>
        </p:nvGrpSpPr>
        <p:grpSpPr>
          <a:xfrm>
            <a:off x="9824635" y="4290676"/>
            <a:ext cx="4948252" cy="2823249"/>
            <a:chOff x="0" y="0"/>
            <a:chExt cx="4948250" cy="2823248"/>
          </a:xfrm>
        </p:grpSpPr>
        <p:pic>
          <p:nvPicPr>
            <p:cNvPr id="633" name="pasted-image.pdf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948251" cy="282324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34" name="Shape 634"/>
            <p:cNvSpPr/>
            <p:nvPr/>
          </p:nvSpPr>
          <p:spPr>
            <a:xfrm>
              <a:off x="1014554" y="1286341"/>
              <a:ext cx="2514791" cy="70781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Çok Fonksiyonlu</a:t>
              </a:r>
            </a:p>
            <a:p>
              <a:pPr lvl="0">
                <a:lnSpc>
                  <a:spcPct val="80000"/>
                </a:lnSpc>
                <a:defRPr sz="1800"/>
              </a:pPr>
              <a:r>
                <a:rPr sz="2300" b="1">
                  <a:latin typeface="Helvetica"/>
                  <a:ea typeface="Helvetica"/>
                  <a:cs typeface="Helvetica"/>
                  <a:sym typeface="Helvetica"/>
                </a:rPr>
                <a:t>Modül Ailesi</a:t>
              </a:r>
            </a:p>
          </p:txBody>
        </p:sp>
      </p:grpSp>
      <p:grpSp>
        <p:nvGrpSpPr>
          <p:cNvPr id="638" name="Group 638"/>
          <p:cNvGrpSpPr/>
          <p:nvPr/>
        </p:nvGrpSpPr>
        <p:grpSpPr>
          <a:xfrm>
            <a:off x="9391654" y="6426520"/>
            <a:ext cx="5865014" cy="1498055"/>
            <a:chOff x="0" y="0"/>
            <a:chExt cx="5865012" cy="1498053"/>
          </a:xfrm>
        </p:grpSpPr>
        <p:pic>
          <p:nvPicPr>
            <p:cNvPr id="636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865013" cy="1498054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37" name="Shape 637"/>
            <p:cNvSpPr/>
            <p:nvPr/>
          </p:nvSpPr>
          <p:spPr>
            <a:xfrm>
              <a:off x="1661736" y="171555"/>
              <a:ext cx="1984789" cy="4233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Modül Aileleri</a:t>
              </a:r>
            </a:p>
          </p:txBody>
        </p:sp>
      </p:grpSp>
      <p:grpSp>
        <p:nvGrpSpPr>
          <p:cNvPr id="641" name="Group 641"/>
          <p:cNvGrpSpPr/>
          <p:nvPr/>
        </p:nvGrpSpPr>
        <p:grpSpPr>
          <a:xfrm>
            <a:off x="8919017" y="5938692"/>
            <a:ext cx="6355136" cy="2777639"/>
            <a:chOff x="0" y="0"/>
            <a:chExt cx="6355134" cy="2777638"/>
          </a:xfrm>
        </p:grpSpPr>
        <p:pic>
          <p:nvPicPr>
            <p:cNvPr id="639" name="pasted-image.pdf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6355135" cy="2777639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640" name="Shape 640"/>
            <p:cNvSpPr/>
            <p:nvPr/>
          </p:nvSpPr>
          <p:spPr>
            <a:xfrm>
              <a:off x="2217121" y="1456941"/>
              <a:ext cx="1920893" cy="423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Parça Aileleri</a:t>
              </a:r>
            </a:p>
          </p:txBody>
        </p:sp>
      </p:grpSp>
      <p:grpSp>
        <p:nvGrpSpPr>
          <p:cNvPr id="644" name="Group 644"/>
          <p:cNvGrpSpPr/>
          <p:nvPr/>
        </p:nvGrpSpPr>
        <p:grpSpPr>
          <a:xfrm>
            <a:off x="694669" y="2823032"/>
            <a:ext cx="2103129" cy="2103133"/>
            <a:chOff x="0" y="0"/>
            <a:chExt cx="2103128" cy="2103131"/>
          </a:xfrm>
        </p:grpSpPr>
        <p:pic>
          <p:nvPicPr>
            <p:cNvPr id="642" name="pasted-image.pdf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516913">
              <a:off x="261681" y="261679"/>
              <a:ext cx="1579766" cy="157977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68828" dir="1784692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43" name="Shape 643"/>
            <p:cNvSpPr/>
            <p:nvPr/>
          </p:nvSpPr>
          <p:spPr>
            <a:xfrm>
              <a:off x="366209" y="674798"/>
              <a:ext cx="1350717" cy="7535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PARÇALAR VE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rPr>
                <a:t>MODÜLLER</a:t>
              </a:r>
            </a:p>
          </p:txBody>
        </p:sp>
      </p:grpSp>
      <p:grpSp>
        <p:nvGrpSpPr>
          <p:cNvPr id="647" name="Group 647"/>
          <p:cNvGrpSpPr/>
          <p:nvPr/>
        </p:nvGrpSpPr>
        <p:grpSpPr>
          <a:xfrm>
            <a:off x="13331169" y="2823032"/>
            <a:ext cx="2103129" cy="2103133"/>
            <a:chOff x="0" y="0"/>
            <a:chExt cx="2103128" cy="2103131"/>
          </a:xfrm>
        </p:grpSpPr>
        <p:pic>
          <p:nvPicPr>
            <p:cNvPr id="645" name="pasted-image.pdf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 rot="1516913">
              <a:off x="261681" y="261679"/>
              <a:ext cx="1579766" cy="1579773"/>
            </a:xfrm>
            <a:prstGeom prst="rect">
              <a:avLst/>
            </a:prstGeom>
            <a:ln w="3175" cap="flat">
              <a:noFill/>
              <a:miter lim="400000"/>
            </a:ln>
            <a:effectLst>
              <a:outerShdw blurRad="88900" dist="68828" dir="1784692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46" name="Shape 646"/>
            <p:cNvSpPr/>
            <p:nvPr/>
          </p:nvSpPr>
          <p:spPr>
            <a:xfrm>
              <a:off x="366209" y="789098"/>
              <a:ext cx="1350717" cy="5249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3866" tIns="33866" rIns="33866" bIns="33866" numCol="1" anchor="ctr">
              <a:spAutoFit/>
            </a:bodyPr>
            <a:lstStyle>
              <a:lvl1pPr>
                <a:defRPr sz="1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1500" b="1">
                  <a:solidFill>
                    <a:srgbClr val="FFFFFF"/>
                  </a:solidFill>
                </a:rPr>
                <a:t>MODÜL SİSTEMLERİ</a:t>
              </a:r>
            </a:p>
          </p:txBody>
        </p:sp>
      </p:grpSp>
      <p:pic>
        <p:nvPicPr>
          <p:cNvPr id="648" name="taysad logo turkce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649" name="pasted-image.pdf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012315" y="508889"/>
            <a:ext cx="10219496" cy="6941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7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7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750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0"/>
                            </p:stCondLst>
                            <p:childTnLst>
                              <p:par>
                                <p:cTn id="18" presetID="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0"/>
                            </p:stCondLst>
                            <p:childTnLst>
                              <p:par>
                                <p:cTn id="23" presetID="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8" presetID="2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750"/>
                            </p:stCondLst>
                            <p:childTnLst>
                              <p:par>
                                <p:cTn id="33" presetID="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750"/>
                            </p:stCondLst>
                            <p:childTnLst>
                              <p:par>
                                <p:cTn id="38" presetID="2" presetClass="entr" presetSubtype="4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750"/>
                            </p:stCondLst>
                            <p:childTnLst>
                              <p:par>
                                <p:cTn id="48" presetID="2" presetClass="entr" presetSubtype="4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750"/>
                            </p:stCondLst>
                            <p:childTnLst>
                              <p:par>
                                <p:cTn id="53" presetID="17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1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7" presetClass="entr" presetSubtype="1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2" presetClass="entr" presetSubtype="1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" presetClass="entr" presetSubtype="1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2" presetClass="entr" presetSubtype="1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0"/>
                            </p:stCondLst>
                            <p:childTnLst>
                              <p:par>
                                <p:cTn id="90" presetID="2" presetClass="entr" presetSubtype="1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95" presetID="2" presetClass="entr" presetSubtype="1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0" presetID="2" presetClass="entr" presetSubtype="1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9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17" presetClass="entr" presetSubtype="8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" grpId="2" animBg="1" advAuto="0"/>
      <p:bldP spid="589" grpId="21" animBg="1" advAuto="0"/>
      <p:bldP spid="594" grpId="10" animBg="1" advAuto="0"/>
      <p:bldP spid="596" grpId="3" animBg="1" advAuto="0"/>
      <p:bldP spid="597" grpId="14" animBg="1" advAuto="0"/>
      <p:bldP spid="600" grpId="9" animBg="1" advAuto="0"/>
      <p:bldP spid="603" grpId="8" animBg="1" advAuto="0"/>
      <p:bldP spid="606" grpId="7" animBg="1" advAuto="0"/>
      <p:bldP spid="609" grpId="6" animBg="1" advAuto="0"/>
      <p:bldP spid="612" grpId="5" animBg="1" advAuto="0"/>
      <p:bldP spid="615" grpId="4" animBg="1" advAuto="0"/>
      <p:bldP spid="616" grpId="1" animBg="1" advAuto="0"/>
      <p:bldP spid="617" grpId="12" animBg="1" advAuto="0"/>
      <p:bldP spid="623" grpId="13" animBg="1" advAuto="0"/>
      <p:bldP spid="626" grpId="15" animBg="1" advAuto="0"/>
      <p:bldP spid="629" grpId="16" animBg="1" advAuto="0"/>
      <p:bldP spid="632" grpId="17" animBg="1" advAuto="0"/>
      <p:bldP spid="635" grpId="18" animBg="1" advAuto="0"/>
      <p:bldP spid="638" grpId="19" animBg="1" advAuto="0"/>
      <p:bldP spid="641" grpId="20" animBg="1" advAuto="0"/>
      <p:bldP spid="644" grpId="11" animBg="1" advAuto="0"/>
      <p:bldP spid="647" grpId="2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29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6" name="Shape 66"/>
          <p:cNvSpPr/>
          <p:nvPr/>
        </p:nvSpPr>
        <p:spPr>
          <a:xfrm>
            <a:off x="319177" y="1995170"/>
            <a:ext cx="9309512" cy="55054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Tofaş Tedarikçi Bilgi Paylaşım Toplantısı,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Volvo Car İsveç Sektörel Ticaret Heyeti Programı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Daimler Tedarikçi Günü,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DAF-PACCAR Satın alma Heyetinin TAYSAD Ziyareti,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Ford Otosan Yeniköy Fabrikası Açılış Töreni, 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TOFAŞ Ziyareti,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Ford  Otosan Ziyareti ve İnönü Test Merkezi Açılış Töreni,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DAF Sektörel Ticaret Heyeti,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Jaguar Land Rover Satınalma Heyeti Türkiye Pazar Çalışması,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HONDA Ziyareti,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ISUZU Ziyareti,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VW Rusya Kaluga Sektörel Ticaret Heyeti.</a:t>
            </a:r>
          </a:p>
        </p:txBody>
      </p:sp>
      <p:grpSp>
        <p:nvGrpSpPr>
          <p:cNvPr id="69" name="Group 69"/>
          <p:cNvGrpSpPr/>
          <p:nvPr/>
        </p:nvGrpSpPr>
        <p:grpSpPr>
          <a:xfrm rot="138961">
            <a:off x="9335326" y="1884356"/>
            <a:ext cx="5133770" cy="3574914"/>
            <a:chOff x="-114300" y="-76200"/>
            <a:chExt cx="5133768" cy="3574912"/>
          </a:xfrm>
        </p:grpSpPr>
        <p:pic>
          <p:nvPicPr>
            <p:cNvPr id="68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4905170" cy="32701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7" name="Resim 66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1" y="-76200"/>
              <a:ext cx="5133770" cy="3574913"/>
            </a:xfrm>
            <a:prstGeom prst="rect">
              <a:avLst/>
            </a:prstGeom>
            <a:effectLst/>
          </p:spPr>
        </p:pic>
      </p:grpSp>
      <p:grpSp>
        <p:nvGrpSpPr>
          <p:cNvPr id="72" name="Group 72"/>
          <p:cNvGrpSpPr/>
          <p:nvPr/>
        </p:nvGrpSpPr>
        <p:grpSpPr>
          <a:xfrm>
            <a:off x="10659851" y="4521200"/>
            <a:ext cx="4876801" cy="3403600"/>
            <a:chOff x="-114300" y="-76200"/>
            <a:chExt cx="4876800" cy="3403600"/>
          </a:xfrm>
        </p:grpSpPr>
        <p:pic>
          <p:nvPicPr>
            <p:cNvPr id="71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4648200" cy="3098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0" name="Resim 69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0"/>
              <a:ext cx="4876800" cy="3403600"/>
            </a:xfrm>
            <a:prstGeom prst="rect">
              <a:avLst/>
            </a:prstGeom>
            <a:effectLst/>
          </p:spPr>
        </p:pic>
      </p:grpSp>
      <p:grpSp>
        <p:nvGrpSpPr>
          <p:cNvPr id="75" name="Group 75"/>
          <p:cNvGrpSpPr/>
          <p:nvPr/>
        </p:nvGrpSpPr>
        <p:grpSpPr>
          <a:xfrm rot="21456002">
            <a:off x="6797690" y="6169606"/>
            <a:ext cx="4749801" cy="2844801"/>
            <a:chOff x="-114300" y="-76200"/>
            <a:chExt cx="4749800" cy="2844800"/>
          </a:xfrm>
        </p:grpSpPr>
        <p:pic>
          <p:nvPicPr>
            <p:cNvPr id="74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4521200" cy="254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3" name="Resim 72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14301" y="-76200"/>
              <a:ext cx="4749801" cy="2844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800"/>
                            </p:stCondLst>
                            <p:childTnLst>
                              <p:par>
                                <p:cTn id="21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800"/>
                            </p:stCondLst>
                            <p:childTnLst>
                              <p:par>
                                <p:cTn id="4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600"/>
                            </p:stCondLst>
                            <p:childTnLst>
                              <p:par>
                                <p:cTn id="53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400"/>
                            </p:stCondLst>
                            <p:childTnLst>
                              <p:par>
                                <p:cTn id="5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69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1" animBg="1" advAuto="0"/>
      <p:bldP spid="66" grpId="2" build="p" bldLvl="5" animBg="1" advAuto="0"/>
      <p:bldP spid="69" grpId="3" animBg="1" advAuto="0"/>
      <p:bldP spid="72" grpId="4" animBg="1" advAuto="0"/>
      <p:bldP spid="75" grpId="5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652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6750" y="390975"/>
            <a:ext cx="16256000" cy="92996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653" name="Shape 653"/>
          <p:cNvSpPr/>
          <p:nvPr/>
        </p:nvSpPr>
        <p:spPr>
          <a:xfrm>
            <a:off x="2950963" y="1563173"/>
            <a:ext cx="1999523" cy="550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0328D2"/>
                </a:solidFill>
              </a:rPr>
              <a:t>ORGANİK</a:t>
            </a:r>
          </a:p>
        </p:txBody>
      </p:sp>
      <p:sp>
        <p:nvSpPr>
          <p:cNvPr id="654" name="Shape 654"/>
          <p:cNvSpPr/>
          <p:nvPr/>
        </p:nvSpPr>
        <p:spPr>
          <a:xfrm>
            <a:off x="10816399" y="1556962"/>
            <a:ext cx="2405924" cy="5503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0328D2"/>
                </a:solidFill>
              </a:rPr>
              <a:t>İNORGANİK</a:t>
            </a:r>
          </a:p>
        </p:txBody>
      </p:sp>
      <p:pic>
        <p:nvPicPr>
          <p:cNvPr id="655" name="taysad logo turkc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658" name="Group 658"/>
          <p:cNvGrpSpPr/>
          <p:nvPr/>
        </p:nvGrpSpPr>
        <p:grpSpPr>
          <a:xfrm>
            <a:off x="1258324" y="2610386"/>
            <a:ext cx="5384801" cy="550335"/>
            <a:chOff x="0" y="0"/>
            <a:chExt cx="5384800" cy="550333"/>
          </a:xfrm>
        </p:grpSpPr>
        <p:sp>
          <p:nvSpPr>
            <p:cNvPr id="656" name="Shape 656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096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>
              <a:off x="76200" y="50799"/>
              <a:ext cx="2109302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Kablo Demeti</a:t>
              </a:r>
            </a:p>
          </p:txBody>
        </p:sp>
      </p:grpSp>
      <p:grpSp>
        <p:nvGrpSpPr>
          <p:cNvPr id="661" name="Group 661"/>
          <p:cNvGrpSpPr/>
          <p:nvPr/>
        </p:nvGrpSpPr>
        <p:grpSpPr>
          <a:xfrm>
            <a:off x="1258324" y="3207286"/>
            <a:ext cx="5384801" cy="550335"/>
            <a:chOff x="0" y="0"/>
            <a:chExt cx="5384799" cy="550333"/>
          </a:xfrm>
        </p:grpSpPr>
        <p:sp>
          <p:nvSpPr>
            <p:cNvPr id="659" name="Shape 659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096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0" name="Shape 660"/>
            <p:cNvSpPr/>
            <p:nvPr/>
          </p:nvSpPr>
          <p:spPr>
            <a:xfrm>
              <a:off x="48373" y="50799"/>
              <a:ext cx="3256054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Dashboard ve Kokpit</a:t>
              </a:r>
            </a:p>
          </p:txBody>
        </p:sp>
      </p:grpSp>
      <p:grpSp>
        <p:nvGrpSpPr>
          <p:cNvPr id="664" name="Group 664"/>
          <p:cNvGrpSpPr/>
          <p:nvPr/>
        </p:nvGrpSpPr>
        <p:grpSpPr>
          <a:xfrm>
            <a:off x="1258324" y="3805716"/>
            <a:ext cx="5384801" cy="550334"/>
            <a:chOff x="0" y="0"/>
            <a:chExt cx="5384800" cy="550333"/>
          </a:xfrm>
        </p:grpSpPr>
        <p:sp>
          <p:nvSpPr>
            <p:cNvPr id="662" name="Shape 662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096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48373" y="50799"/>
              <a:ext cx="2598575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İç ve Dış Aynalar</a:t>
              </a:r>
            </a:p>
          </p:txBody>
        </p:sp>
      </p:grpSp>
      <p:grpSp>
        <p:nvGrpSpPr>
          <p:cNvPr id="667" name="Group 667"/>
          <p:cNvGrpSpPr/>
          <p:nvPr/>
        </p:nvGrpSpPr>
        <p:grpSpPr>
          <a:xfrm>
            <a:off x="1258324" y="4403434"/>
            <a:ext cx="5384801" cy="550335"/>
            <a:chOff x="0" y="0"/>
            <a:chExt cx="5384800" cy="550333"/>
          </a:xfrm>
        </p:grpSpPr>
        <p:sp>
          <p:nvSpPr>
            <p:cNvPr id="665" name="Shape 665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096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48373" y="50799"/>
              <a:ext cx="2762906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Braket ve Klipsler</a:t>
              </a:r>
            </a:p>
          </p:txBody>
        </p:sp>
      </p:grpSp>
      <p:grpSp>
        <p:nvGrpSpPr>
          <p:cNvPr id="670" name="Group 670"/>
          <p:cNvGrpSpPr/>
          <p:nvPr/>
        </p:nvGrpSpPr>
        <p:grpSpPr>
          <a:xfrm>
            <a:off x="1258324" y="5004336"/>
            <a:ext cx="5384801" cy="550335"/>
            <a:chOff x="0" y="0"/>
            <a:chExt cx="5384800" cy="550333"/>
          </a:xfrm>
        </p:grpSpPr>
        <p:sp>
          <p:nvSpPr>
            <p:cNvPr id="668" name="Shape 668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096FF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>
              <a:off x="48373" y="50799"/>
              <a:ext cx="2163408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Şasi Parçaları</a:t>
              </a:r>
            </a:p>
          </p:txBody>
        </p:sp>
      </p:grpSp>
      <p:grpSp>
        <p:nvGrpSpPr>
          <p:cNvPr id="673" name="Group 673"/>
          <p:cNvGrpSpPr/>
          <p:nvPr/>
        </p:nvGrpSpPr>
        <p:grpSpPr>
          <a:xfrm>
            <a:off x="1258324" y="5602410"/>
            <a:ext cx="5384801" cy="550334"/>
            <a:chOff x="0" y="0"/>
            <a:chExt cx="5384800" cy="550333"/>
          </a:xfrm>
        </p:grpSpPr>
        <p:sp>
          <p:nvSpPr>
            <p:cNvPr id="671" name="Shape 671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48373" y="50799"/>
              <a:ext cx="2121550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İç Aydınlatma</a:t>
              </a:r>
            </a:p>
          </p:txBody>
        </p:sp>
      </p:grpSp>
      <p:grpSp>
        <p:nvGrpSpPr>
          <p:cNvPr id="676" name="Group 676"/>
          <p:cNvGrpSpPr/>
          <p:nvPr/>
        </p:nvGrpSpPr>
        <p:grpSpPr>
          <a:xfrm>
            <a:off x="1258324" y="6202841"/>
            <a:ext cx="5384801" cy="550334"/>
            <a:chOff x="0" y="0"/>
            <a:chExt cx="5384800" cy="550333"/>
          </a:xfrm>
        </p:grpSpPr>
        <p:sp>
          <p:nvSpPr>
            <p:cNvPr id="674" name="Shape 674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48373" y="50799"/>
              <a:ext cx="2409284" cy="4487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Otomatik Klima</a:t>
              </a:r>
            </a:p>
          </p:txBody>
        </p:sp>
      </p:grpSp>
      <p:grpSp>
        <p:nvGrpSpPr>
          <p:cNvPr id="679" name="Group 679"/>
          <p:cNvGrpSpPr/>
          <p:nvPr/>
        </p:nvGrpSpPr>
        <p:grpSpPr>
          <a:xfrm>
            <a:off x="1258324" y="6794410"/>
            <a:ext cx="5384801" cy="550334"/>
            <a:chOff x="0" y="0"/>
            <a:chExt cx="5384800" cy="550333"/>
          </a:xfrm>
        </p:grpSpPr>
        <p:sp>
          <p:nvSpPr>
            <p:cNvPr id="677" name="Shape 677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48373" y="50799"/>
              <a:ext cx="2632527" cy="4487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Dış Ayna Modülü</a:t>
              </a:r>
            </a:p>
          </p:txBody>
        </p:sp>
      </p:grpSp>
      <p:grpSp>
        <p:nvGrpSpPr>
          <p:cNvPr id="682" name="Group 682"/>
          <p:cNvGrpSpPr/>
          <p:nvPr/>
        </p:nvGrpSpPr>
        <p:grpSpPr>
          <a:xfrm>
            <a:off x="1258324" y="7393546"/>
            <a:ext cx="5384801" cy="550334"/>
            <a:chOff x="0" y="0"/>
            <a:chExt cx="5384800" cy="550333"/>
          </a:xfrm>
        </p:grpSpPr>
        <p:sp>
          <p:nvSpPr>
            <p:cNvPr id="680" name="Shape 680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>
              <a:off x="48373" y="50799"/>
              <a:ext cx="5014862" cy="4487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Süspansiyon ve Tampon Sistemi</a:t>
              </a:r>
            </a:p>
          </p:txBody>
        </p:sp>
      </p:grpSp>
      <p:grpSp>
        <p:nvGrpSpPr>
          <p:cNvPr id="685" name="Group 685"/>
          <p:cNvGrpSpPr/>
          <p:nvPr/>
        </p:nvGrpSpPr>
        <p:grpSpPr>
          <a:xfrm>
            <a:off x="1258324" y="8004364"/>
            <a:ext cx="5384801" cy="550334"/>
            <a:chOff x="0" y="0"/>
            <a:chExt cx="5384800" cy="550333"/>
          </a:xfrm>
        </p:grpSpPr>
        <p:sp>
          <p:nvSpPr>
            <p:cNvPr id="683" name="Shape 683"/>
            <p:cNvSpPr/>
            <p:nvPr/>
          </p:nvSpPr>
          <p:spPr>
            <a:xfrm>
              <a:off x="0" y="0"/>
              <a:ext cx="5384800" cy="550334"/>
            </a:xfrm>
            <a:prstGeom prst="rect">
              <a:avLst/>
            </a:prstGeom>
            <a:solidFill>
              <a:srgbClr val="0328D2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>
              <a:off x="48373" y="50799"/>
              <a:ext cx="3027851" cy="4487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Kavrama Sistemleri</a:t>
              </a:r>
            </a:p>
          </p:txBody>
        </p:sp>
      </p:grpSp>
      <p:sp>
        <p:nvSpPr>
          <p:cNvPr id="686" name="Shape 686"/>
          <p:cNvSpPr/>
          <p:nvPr/>
        </p:nvSpPr>
        <p:spPr>
          <a:xfrm>
            <a:off x="1231750" y="2144008"/>
            <a:ext cx="5437949" cy="43603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2400"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328D2"/>
                </a:solidFill>
              </a:rPr>
              <a:t>POTANSİYEL PARÇA VE MODÜLLER</a:t>
            </a:r>
          </a:p>
        </p:txBody>
      </p:sp>
      <p:grpSp>
        <p:nvGrpSpPr>
          <p:cNvPr id="693" name="Group 693"/>
          <p:cNvGrpSpPr/>
          <p:nvPr/>
        </p:nvGrpSpPr>
        <p:grpSpPr>
          <a:xfrm>
            <a:off x="1766324" y="8665981"/>
            <a:ext cx="4112218" cy="359835"/>
            <a:chOff x="0" y="0"/>
            <a:chExt cx="4112216" cy="359833"/>
          </a:xfrm>
        </p:grpSpPr>
        <p:grpSp>
          <p:nvGrpSpPr>
            <p:cNvPr id="689" name="Group 689"/>
            <p:cNvGrpSpPr/>
            <p:nvPr/>
          </p:nvGrpSpPr>
          <p:grpSpPr>
            <a:xfrm>
              <a:off x="0" y="0"/>
              <a:ext cx="1845912" cy="359834"/>
              <a:chOff x="0" y="0"/>
              <a:chExt cx="1845911" cy="359833"/>
            </a:xfrm>
          </p:grpSpPr>
          <p:sp>
            <p:nvSpPr>
              <p:cNvPr id="687" name="Shape 687"/>
              <p:cNvSpPr/>
              <p:nvPr/>
            </p:nvSpPr>
            <p:spPr>
              <a:xfrm>
                <a:off x="0" y="25400"/>
                <a:ext cx="317500" cy="309034"/>
              </a:xfrm>
              <a:prstGeom prst="rect">
                <a:avLst/>
              </a:prstGeom>
              <a:solidFill>
                <a:srgbClr val="0096FF"/>
              </a:solidFill>
              <a:ln w="3175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429373" y="0"/>
                <a:ext cx="1416539" cy="35983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3866" tIns="33866" rIns="33866" bIns="33866" numCol="1" anchor="ctr">
                <a:spAutoFit/>
              </a:bodyPr>
              <a:lstStyle>
                <a:lvl1pPr marR="457200" algn="l" defTabSz="457200">
                  <a:lnSpc>
                    <a:spcPct val="120000"/>
                  </a:lnSpc>
                  <a:defRPr sz="19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1900" b="1"/>
                  <a:t>PARÇALAR</a:t>
                </a:r>
              </a:p>
            </p:txBody>
          </p:sp>
        </p:grpSp>
        <p:grpSp>
          <p:nvGrpSpPr>
            <p:cNvPr id="692" name="Group 692"/>
            <p:cNvGrpSpPr/>
            <p:nvPr/>
          </p:nvGrpSpPr>
          <p:grpSpPr>
            <a:xfrm>
              <a:off x="2235200" y="0"/>
              <a:ext cx="1877017" cy="359834"/>
              <a:chOff x="0" y="0"/>
              <a:chExt cx="1877016" cy="359833"/>
            </a:xfrm>
          </p:grpSpPr>
          <p:sp>
            <p:nvSpPr>
              <p:cNvPr id="690" name="Shape 690"/>
              <p:cNvSpPr/>
              <p:nvPr/>
            </p:nvSpPr>
            <p:spPr>
              <a:xfrm>
                <a:off x="0" y="25399"/>
                <a:ext cx="317500" cy="309035"/>
              </a:xfrm>
              <a:prstGeom prst="rect">
                <a:avLst/>
              </a:prstGeom>
              <a:solidFill>
                <a:srgbClr val="0328D2"/>
              </a:solidFill>
              <a:ln w="3175" cap="flat">
                <a:noFill/>
                <a:miter lim="400000"/>
              </a:ln>
              <a:effectLst>
                <a:outerShdw blurRad="254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2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429373" y="0"/>
                <a:ext cx="1447644" cy="359834"/>
              </a:xfrm>
              <a:prstGeom prst="rect">
                <a:avLst/>
              </a:prstGeom>
              <a:noFill/>
              <a:ln w="3175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33866" tIns="33866" rIns="33866" bIns="33866" numCol="1" anchor="ctr">
                <a:spAutoFit/>
              </a:bodyPr>
              <a:lstStyle>
                <a:lvl1pPr marR="457200" algn="l" defTabSz="457200">
                  <a:lnSpc>
                    <a:spcPct val="120000"/>
                  </a:lnSpc>
                  <a:defRPr sz="19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1900" b="1"/>
                  <a:t>MODÜLLER</a:t>
                </a:r>
              </a:p>
            </p:txBody>
          </p:sp>
        </p:grpSp>
      </p:grpSp>
      <p:grpSp>
        <p:nvGrpSpPr>
          <p:cNvPr id="696" name="Group 696"/>
          <p:cNvGrpSpPr/>
          <p:nvPr/>
        </p:nvGrpSpPr>
        <p:grpSpPr>
          <a:xfrm>
            <a:off x="9326960" y="2610386"/>
            <a:ext cx="5788312" cy="550335"/>
            <a:chOff x="0" y="0"/>
            <a:chExt cx="5788310" cy="550333"/>
          </a:xfrm>
        </p:grpSpPr>
        <p:sp>
          <p:nvSpPr>
            <p:cNvPr id="694" name="Shape 694"/>
            <p:cNvSpPr/>
            <p:nvPr/>
          </p:nvSpPr>
          <p:spPr>
            <a:xfrm>
              <a:off x="0" y="0"/>
              <a:ext cx="5788311" cy="550334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5" name="Shape 695"/>
            <p:cNvSpPr/>
            <p:nvPr/>
          </p:nvSpPr>
          <p:spPr>
            <a:xfrm>
              <a:off x="63500" y="50800"/>
              <a:ext cx="4949749" cy="4487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Gövde Denge Kontrol Sistemleri</a:t>
              </a:r>
            </a:p>
          </p:txBody>
        </p:sp>
      </p:grpSp>
      <p:grpSp>
        <p:nvGrpSpPr>
          <p:cNvPr id="699" name="Group 699"/>
          <p:cNvGrpSpPr/>
          <p:nvPr/>
        </p:nvGrpSpPr>
        <p:grpSpPr>
          <a:xfrm>
            <a:off x="9326960" y="3207286"/>
            <a:ext cx="5788312" cy="550335"/>
            <a:chOff x="0" y="0"/>
            <a:chExt cx="5788310" cy="550333"/>
          </a:xfrm>
        </p:grpSpPr>
        <p:sp>
          <p:nvSpPr>
            <p:cNvPr id="697" name="Shape 697"/>
            <p:cNvSpPr/>
            <p:nvPr/>
          </p:nvSpPr>
          <p:spPr>
            <a:xfrm>
              <a:off x="0" y="0"/>
              <a:ext cx="5788311" cy="550334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48373" y="50799"/>
              <a:ext cx="3286285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Şerit Takip Sistemleri</a:t>
              </a:r>
            </a:p>
          </p:txBody>
        </p:sp>
      </p:grpSp>
      <p:grpSp>
        <p:nvGrpSpPr>
          <p:cNvPr id="702" name="Group 702"/>
          <p:cNvGrpSpPr/>
          <p:nvPr/>
        </p:nvGrpSpPr>
        <p:grpSpPr>
          <a:xfrm>
            <a:off x="9326960" y="3805716"/>
            <a:ext cx="5788312" cy="550334"/>
            <a:chOff x="0" y="0"/>
            <a:chExt cx="5788310" cy="550333"/>
          </a:xfrm>
        </p:grpSpPr>
        <p:sp>
          <p:nvSpPr>
            <p:cNvPr id="700" name="Shape 700"/>
            <p:cNvSpPr/>
            <p:nvPr/>
          </p:nvSpPr>
          <p:spPr>
            <a:xfrm>
              <a:off x="0" y="0"/>
              <a:ext cx="5788311" cy="550334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>
              <a:off x="48373" y="50799"/>
              <a:ext cx="5691565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Uyarlanabilir Seyir Kontrol Sistemleri</a:t>
              </a:r>
            </a:p>
          </p:txBody>
        </p:sp>
      </p:grpSp>
      <p:grpSp>
        <p:nvGrpSpPr>
          <p:cNvPr id="705" name="Group 705"/>
          <p:cNvGrpSpPr/>
          <p:nvPr/>
        </p:nvGrpSpPr>
        <p:grpSpPr>
          <a:xfrm>
            <a:off x="9326960" y="4403434"/>
            <a:ext cx="5788312" cy="550335"/>
            <a:chOff x="0" y="0"/>
            <a:chExt cx="5788310" cy="550333"/>
          </a:xfrm>
        </p:grpSpPr>
        <p:sp>
          <p:nvSpPr>
            <p:cNvPr id="703" name="Shape 703"/>
            <p:cNvSpPr/>
            <p:nvPr/>
          </p:nvSpPr>
          <p:spPr>
            <a:xfrm>
              <a:off x="0" y="0"/>
              <a:ext cx="5788311" cy="550334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4" name="Shape 704"/>
            <p:cNvSpPr/>
            <p:nvPr/>
          </p:nvSpPr>
          <p:spPr>
            <a:xfrm>
              <a:off x="48373" y="50799"/>
              <a:ext cx="3909503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Dinamik Sürüş Sistemleri</a:t>
              </a:r>
            </a:p>
          </p:txBody>
        </p:sp>
      </p:grpSp>
      <p:grpSp>
        <p:nvGrpSpPr>
          <p:cNvPr id="708" name="Group 708"/>
          <p:cNvGrpSpPr/>
          <p:nvPr/>
        </p:nvGrpSpPr>
        <p:grpSpPr>
          <a:xfrm>
            <a:off x="9326960" y="5004336"/>
            <a:ext cx="5788312" cy="550335"/>
            <a:chOff x="0" y="0"/>
            <a:chExt cx="5788310" cy="550333"/>
          </a:xfrm>
        </p:grpSpPr>
        <p:sp>
          <p:nvSpPr>
            <p:cNvPr id="706" name="Shape 706"/>
            <p:cNvSpPr/>
            <p:nvPr/>
          </p:nvSpPr>
          <p:spPr>
            <a:xfrm>
              <a:off x="0" y="0"/>
              <a:ext cx="5788311" cy="550334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48373" y="50799"/>
              <a:ext cx="4985716" cy="448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25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500" b="1">
                  <a:solidFill>
                    <a:srgbClr val="FFFFFF"/>
                  </a:solidFill>
                </a:rPr>
                <a:t>Dinamik Süspansiyon Sistemleri</a:t>
              </a:r>
            </a:p>
          </p:txBody>
        </p:sp>
      </p:grpSp>
      <p:sp>
        <p:nvSpPr>
          <p:cNvPr id="709" name="Shape 709"/>
          <p:cNvSpPr/>
          <p:nvPr/>
        </p:nvSpPr>
        <p:spPr>
          <a:xfrm>
            <a:off x="9324397" y="2143930"/>
            <a:ext cx="5110528" cy="4360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3866" tIns="33866" rIns="33866" bIns="33866" anchor="ctr">
            <a:spAutoFit/>
          </a:bodyPr>
          <a:lstStyle>
            <a:lvl1pPr>
              <a:defRPr sz="2400" b="1">
                <a:solidFill>
                  <a:srgbClr val="0328D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400" b="1">
                <a:solidFill>
                  <a:srgbClr val="0328D2"/>
                </a:solidFill>
              </a:rPr>
              <a:t>POTANSİYEL MODÜL SİSTEMLERİ</a:t>
            </a:r>
          </a:p>
        </p:txBody>
      </p:sp>
      <p:grpSp>
        <p:nvGrpSpPr>
          <p:cNvPr id="712" name="Group 712"/>
          <p:cNvGrpSpPr/>
          <p:nvPr/>
        </p:nvGrpSpPr>
        <p:grpSpPr>
          <a:xfrm>
            <a:off x="10986524" y="8665981"/>
            <a:ext cx="2905135" cy="359835"/>
            <a:chOff x="0" y="0"/>
            <a:chExt cx="2905133" cy="359833"/>
          </a:xfrm>
        </p:grpSpPr>
        <p:sp>
          <p:nvSpPr>
            <p:cNvPr id="710" name="Shape 710"/>
            <p:cNvSpPr/>
            <p:nvPr/>
          </p:nvSpPr>
          <p:spPr>
            <a:xfrm>
              <a:off x="0" y="25399"/>
              <a:ext cx="317500" cy="309035"/>
            </a:xfrm>
            <a:prstGeom prst="rect">
              <a:avLst/>
            </a:prstGeom>
            <a:solidFill>
              <a:srgbClr val="00882B"/>
            </a:solidFill>
            <a:ln w="3175" cap="flat">
              <a:noFill/>
              <a:miter lim="400000"/>
            </a:ln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429373" y="0"/>
              <a:ext cx="2475761" cy="3598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 marR="457200" algn="l" defTabSz="457200">
                <a:lnSpc>
                  <a:spcPct val="120000"/>
                </a:lnSpc>
                <a:defRPr sz="19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1900" b="1"/>
                <a:t>MODÜL SİSTEMLERİ</a:t>
              </a:r>
            </a:p>
          </p:txBody>
        </p:sp>
      </p:grpSp>
      <p:pic>
        <p:nvPicPr>
          <p:cNvPr id="713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12315" y="508889"/>
            <a:ext cx="10219496" cy="69413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2" presetClass="entr" presetSubtype="8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250"/>
                            </p:stCondLst>
                            <p:childTnLst>
                              <p:par>
                                <p:cTn id="42" presetID="2" presetClass="entr" presetSubtype="8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2" presetClass="entr" presetSubtype="8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750"/>
                            </p:stCondLst>
                            <p:childTnLst>
                              <p:par>
                                <p:cTn id="52" presetID="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250"/>
                            </p:stCondLst>
                            <p:childTnLst>
                              <p:par>
                                <p:cTn id="62" presetID="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9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1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" presetClass="entr" presetSubtype="2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50"/>
                            </p:stCondLst>
                            <p:childTnLst>
                              <p:par>
                                <p:cTn id="85" presetID="2" presetClass="entr" presetSubtype="2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000"/>
                            </p:stCondLst>
                            <p:childTnLst>
                              <p:par>
                                <p:cTn id="90" presetID="2" presetClass="entr" presetSubtype="2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250"/>
                            </p:stCondLst>
                            <p:childTnLst>
                              <p:par>
                                <p:cTn id="95" presetID="2" presetClass="entr" presetSubtype="2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25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25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2" presetClass="entr" presetSubtype="2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25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50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" grpId="1" animBg="1" advAuto="0"/>
      <p:bldP spid="654" grpId="14" animBg="1" advAuto="0"/>
      <p:bldP spid="658" grpId="4" animBg="1" advAuto="0"/>
      <p:bldP spid="661" grpId="5" animBg="1" advAuto="0"/>
      <p:bldP spid="664" grpId="6" animBg="1" advAuto="0"/>
      <p:bldP spid="667" grpId="7" animBg="1" advAuto="0"/>
      <p:bldP spid="670" grpId="8" animBg="1" advAuto="0"/>
      <p:bldP spid="673" grpId="9" animBg="1" advAuto="0"/>
      <p:bldP spid="676" grpId="10" animBg="1" advAuto="0"/>
      <p:bldP spid="679" grpId="11" animBg="1" advAuto="0"/>
      <p:bldP spid="682" grpId="12" animBg="1" advAuto="0"/>
      <p:bldP spid="685" grpId="13" animBg="1" advAuto="0"/>
      <p:bldP spid="686" grpId="2" animBg="1" advAuto="0"/>
      <p:bldP spid="693" grpId="3" animBg="1" advAuto="0"/>
      <p:bldP spid="696" grpId="17" animBg="1" advAuto="0"/>
      <p:bldP spid="699" grpId="18" animBg="1" advAuto="0"/>
      <p:bldP spid="702" grpId="19" animBg="1" advAuto="0"/>
      <p:bldP spid="705" grpId="20" animBg="1" advAuto="0"/>
      <p:bldP spid="708" grpId="21" animBg="1" advAuto="0"/>
      <p:bldP spid="709" grpId="15" animBg="1" advAuto="0"/>
      <p:bldP spid="712" grpId="16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16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6750" y="390975"/>
            <a:ext cx="16256000" cy="92996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717" name="taysad logo turkc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720" name="Group 720"/>
          <p:cNvGrpSpPr/>
          <p:nvPr/>
        </p:nvGrpSpPr>
        <p:grpSpPr>
          <a:xfrm>
            <a:off x="5352637" y="1621761"/>
            <a:ext cx="9402065" cy="3574133"/>
            <a:chOff x="0" y="0"/>
            <a:chExt cx="9402063" cy="3574132"/>
          </a:xfrm>
        </p:grpSpPr>
        <p:pic>
          <p:nvPicPr>
            <p:cNvPr id="718" name="t01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474525" cy="357413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  <p:sp>
          <p:nvSpPr>
            <p:cNvPr id="719" name="Shape 719"/>
            <p:cNvSpPr/>
            <p:nvPr/>
          </p:nvSpPr>
          <p:spPr>
            <a:xfrm>
              <a:off x="5800660" y="770071"/>
              <a:ext cx="3601404" cy="956735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29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rPr>
                <a:t>Potansiyel Şirketler</a:t>
              </a:r>
            </a:p>
            <a:p>
              <a:pPr lvl="0">
                <a:defRPr sz="1800"/>
              </a:pPr>
              <a:r>
                <a:rPr sz="29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rPr>
                <a:t>(Uzun Liste + 300)</a:t>
              </a:r>
            </a:p>
          </p:txBody>
        </p:sp>
      </p:grpSp>
      <p:grpSp>
        <p:nvGrpSpPr>
          <p:cNvPr id="723" name="Group 723"/>
          <p:cNvGrpSpPr/>
          <p:nvPr/>
        </p:nvGrpSpPr>
        <p:grpSpPr>
          <a:xfrm>
            <a:off x="4345314" y="4357099"/>
            <a:ext cx="5908995" cy="1481445"/>
            <a:chOff x="0" y="0"/>
            <a:chExt cx="5908994" cy="1481444"/>
          </a:xfrm>
        </p:grpSpPr>
        <p:sp>
          <p:nvSpPr>
            <p:cNvPr id="721" name="Shape 721"/>
            <p:cNvSpPr/>
            <p:nvPr/>
          </p:nvSpPr>
          <p:spPr>
            <a:xfrm>
              <a:off x="-1" y="109955"/>
              <a:ext cx="1621773" cy="931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28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rPr>
                <a:t>Finansal</a:t>
              </a:r>
            </a:p>
            <a:p>
              <a:pPr lvl="0">
                <a:defRPr sz="1800"/>
              </a:pPr>
              <a:r>
                <a:rPr sz="28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rPr>
                <a:t>Veriler</a:t>
              </a:r>
            </a:p>
          </p:txBody>
        </p:sp>
        <p:pic>
          <p:nvPicPr>
            <p:cNvPr id="722" name="t02 copy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56377" y="0"/>
              <a:ext cx="4252618" cy="1481445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726" name="Group 726"/>
          <p:cNvGrpSpPr/>
          <p:nvPr/>
        </p:nvGrpSpPr>
        <p:grpSpPr>
          <a:xfrm>
            <a:off x="6422447" y="5208858"/>
            <a:ext cx="5863832" cy="1183943"/>
            <a:chOff x="0" y="0"/>
            <a:chExt cx="5863831" cy="1183942"/>
          </a:xfrm>
        </p:grpSpPr>
        <p:sp>
          <p:nvSpPr>
            <p:cNvPr id="724" name="Shape 724"/>
            <p:cNvSpPr/>
            <p:nvPr/>
          </p:nvSpPr>
          <p:spPr>
            <a:xfrm>
              <a:off x="3338474" y="367604"/>
              <a:ext cx="2525358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8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0328D2"/>
                  </a:solidFill>
                </a:rPr>
                <a:t>Ortaklık Yapısı</a:t>
              </a:r>
            </a:p>
          </p:txBody>
        </p:sp>
        <p:pic>
          <p:nvPicPr>
            <p:cNvPr id="725" name="t03 copy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3360307" cy="11839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729" name="Group 729"/>
          <p:cNvGrpSpPr/>
          <p:nvPr/>
        </p:nvGrpSpPr>
        <p:grpSpPr>
          <a:xfrm>
            <a:off x="6819097" y="5999204"/>
            <a:ext cx="5563499" cy="2602044"/>
            <a:chOff x="0" y="0"/>
            <a:chExt cx="5563497" cy="2602042"/>
          </a:xfrm>
        </p:grpSpPr>
        <p:sp>
          <p:nvSpPr>
            <p:cNvPr id="727" name="Shape 727"/>
            <p:cNvSpPr/>
            <p:nvPr/>
          </p:nvSpPr>
          <p:spPr>
            <a:xfrm>
              <a:off x="2616907" y="1288783"/>
              <a:ext cx="2946591" cy="9313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/>
            <a:p>
              <a:pPr lvl="0">
                <a:defRPr sz="1800"/>
              </a:pPr>
              <a:r>
                <a:rPr sz="2800" b="1">
                  <a:solidFill>
                    <a:srgbClr val="00882B"/>
                  </a:solidFill>
                  <a:latin typeface="Helvetica"/>
                  <a:ea typeface="Helvetica"/>
                  <a:cs typeface="Helvetica"/>
                  <a:sym typeface="Helvetica"/>
                </a:rPr>
                <a:t>Seçilen Şirketler</a:t>
              </a:r>
            </a:p>
            <a:p>
              <a:pPr lvl="0">
                <a:defRPr sz="1800"/>
              </a:pPr>
              <a:r>
                <a:rPr sz="2800" b="1">
                  <a:solidFill>
                    <a:srgbClr val="00882B"/>
                  </a:solidFill>
                  <a:latin typeface="Helvetica"/>
                  <a:ea typeface="Helvetica"/>
                  <a:cs typeface="Helvetica"/>
                  <a:sym typeface="Helvetica"/>
                </a:rPr>
                <a:t>(Kısa Liste &lt; 50)</a:t>
              </a:r>
            </a:p>
          </p:txBody>
        </p:sp>
        <p:pic>
          <p:nvPicPr>
            <p:cNvPr id="728" name="t05 copy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592406" cy="2602043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grpSp>
        <p:nvGrpSpPr>
          <p:cNvPr id="732" name="Group 732"/>
          <p:cNvGrpSpPr/>
          <p:nvPr/>
        </p:nvGrpSpPr>
        <p:grpSpPr>
          <a:xfrm>
            <a:off x="3376145" y="5852425"/>
            <a:ext cx="6076144" cy="1010926"/>
            <a:chOff x="0" y="0"/>
            <a:chExt cx="6076143" cy="1010925"/>
          </a:xfrm>
        </p:grpSpPr>
        <p:sp>
          <p:nvSpPr>
            <p:cNvPr id="730" name="Shape 730"/>
            <p:cNvSpPr/>
            <p:nvPr/>
          </p:nvSpPr>
          <p:spPr>
            <a:xfrm>
              <a:off x="-1" y="419562"/>
              <a:ext cx="3433111" cy="499534"/>
            </a:xfrm>
            <a:prstGeom prst="rect">
              <a:avLst/>
            </a:prstGeom>
            <a:noFill/>
            <a:ln w="3175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3866" tIns="33866" rIns="33866" bIns="33866" numCol="1" anchor="ctr">
              <a:spAutoFit/>
            </a:bodyPr>
            <a:lstStyle>
              <a:lvl1pPr>
                <a:defRPr sz="2800" b="1">
                  <a:solidFill>
                    <a:srgbClr val="0328D2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</a:defRPr>
              </a:pPr>
              <a:r>
                <a:rPr sz="2800" b="1">
                  <a:solidFill>
                    <a:srgbClr val="0328D2"/>
                  </a:solidFill>
                </a:rPr>
                <a:t>Güçlü - Zayıf Yönler</a:t>
              </a:r>
            </a:p>
          </p:txBody>
        </p:sp>
        <p:pic>
          <p:nvPicPr>
            <p:cNvPr id="731" name="t04 copy copy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452966" y="0"/>
              <a:ext cx="2623178" cy="1010926"/>
            </a:xfrm>
            <a:prstGeom prst="rect">
              <a:avLst/>
            </a:prstGeom>
            <a:ln w="3175" cap="flat">
              <a:noFill/>
              <a:miter lim="400000"/>
            </a:ln>
            <a:effectLst/>
          </p:spPr>
        </p:pic>
      </p:grpSp>
      <p:pic>
        <p:nvPicPr>
          <p:cNvPr id="733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699939" y="572221"/>
            <a:ext cx="10856122" cy="56746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5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" grpId="1" animBg="1" advAuto="0"/>
      <p:bldP spid="723" grpId="2" animBg="1" advAuto="0"/>
      <p:bldP spid="726" grpId="3" animBg="1" advAuto="0"/>
      <p:bldP spid="729" grpId="5" animBg="1" advAuto="0"/>
      <p:bldP spid="732" grpId="4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36" name="taysad logo turkc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73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7098" y="2166697"/>
            <a:ext cx="988912" cy="988912"/>
          </a:xfrm>
          <a:prstGeom prst="rect">
            <a:avLst/>
          </a:prstGeom>
          <a:ln w="3175">
            <a:miter lim="400000"/>
          </a:ln>
        </p:spPr>
      </p:pic>
      <p:pic>
        <p:nvPicPr>
          <p:cNvPr id="738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7098" y="4077544"/>
            <a:ext cx="988912" cy="988912"/>
          </a:xfrm>
          <a:prstGeom prst="rect">
            <a:avLst/>
          </a:prstGeom>
          <a:ln w="3175">
            <a:miter lim="400000"/>
          </a:ln>
        </p:spPr>
      </p:pic>
      <p:pic>
        <p:nvPicPr>
          <p:cNvPr id="739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27098" y="5988391"/>
            <a:ext cx="988912" cy="988912"/>
          </a:xfrm>
          <a:prstGeom prst="rect">
            <a:avLst/>
          </a:prstGeom>
          <a:ln w="3175">
            <a:miter lim="400000"/>
          </a:ln>
        </p:spPr>
      </p:pic>
      <p:pic>
        <p:nvPicPr>
          <p:cNvPr id="740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15714" y="2422984"/>
            <a:ext cx="4820000" cy="476338"/>
          </a:xfrm>
          <a:prstGeom prst="rect">
            <a:avLst/>
          </a:prstGeom>
          <a:ln w="3175">
            <a:miter lim="400000"/>
          </a:ln>
        </p:spPr>
      </p:pic>
      <p:pic>
        <p:nvPicPr>
          <p:cNvPr id="741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05170" y="4386426"/>
            <a:ext cx="5572160" cy="475715"/>
          </a:xfrm>
          <a:prstGeom prst="rect">
            <a:avLst/>
          </a:prstGeom>
          <a:ln w="3175">
            <a:miter lim="400000"/>
          </a:ln>
        </p:spPr>
      </p:pic>
      <p:pic>
        <p:nvPicPr>
          <p:cNvPr id="742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466719" y="6059952"/>
            <a:ext cx="10178588" cy="642589"/>
          </a:xfrm>
          <a:prstGeom prst="rect">
            <a:avLst/>
          </a:prstGeom>
          <a:ln w="3175">
            <a:miter lim="400000"/>
          </a:ln>
        </p:spPr>
      </p:pic>
      <p:pic>
        <p:nvPicPr>
          <p:cNvPr id="743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1936750" y="390975"/>
            <a:ext cx="16256000" cy="92996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744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40796" y="589473"/>
            <a:ext cx="7769836" cy="642589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3" presetClass="entr" presetSubtype="16" fill="hold" grpId="3" nodeType="afterEffect">
                                  <p:stCondLst>
                                    <p:cond delay="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5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23" presetClass="entr" presetSubtype="16" fill="hold" grpId="5" nodeType="afterEffect">
                                  <p:stCondLst>
                                    <p:cond delay="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3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" grpId="1" animBg="1" advAuto="0"/>
      <p:bldP spid="738" grpId="3" animBg="1" advAuto="0"/>
      <p:bldP spid="739" grpId="5" animBg="1" advAuto="0"/>
      <p:bldP spid="740" grpId="2" animBg="1" advAuto="0"/>
      <p:bldP spid="741" grpId="4" animBg="1" advAuto="0"/>
      <p:bldP spid="742" grpId="6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47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6750" y="390975"/>
            <a:ext cx="16256000" cy="929961"/>
          </a:xfrm>
          <a:prstGeom prst="rect">
            <a:avLst/>
          </a:prstGeom>
          <a:ln w="3175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748" name="taysad logo turkc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564641" y="292074"/>
            <a:ext cx="1350717" cy="1127763"/>
          </a:xfrm>
          <a:prstGeom prst="rect">
            <a:avLst/>
          </a:prstGeom>
          <a:ln w="3175">
            <a:miter lim="400000"/>
          </a:ln>
        </p:spPr>
      </p:pic>
      <p:pic>
        <p:nvPicPr>
          <p:cNvPr id="749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76189" y="532986"/>
            <a:ext cx="6303622" cy="595138"/>
          </a:xfrm>
          <a:prstGeom prst="rect">
            <a:avLst/>
          </a:prstGeom>
          <a:ln w="3175">
            <a:miter lim="400000"/>
          </a:ln>
        </p:spPr>
      </p:pic>
      <p:pic>
        <p:nvPicPr>
          <p:cNvPr id="750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66801" y="2040058"/>
            <a:ext cx="4724998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51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78100" y="2039176"/>
            <a:ext cx="3294000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2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868301" y="3439252"/>
            <a:ext cx="5921998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3" name="pasted-image.pd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212897" y="3439252"/>
            <a:ext cx="5247006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4" name="pasted-image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341202" y="4718529"/>
            <a:ext cx="5597996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55" name="pasted-image.pd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351000" y="4718529"/>
            <a:ext cx="7649999" cy="95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56" name="pasted-image.pd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14298" y="5997805"/>
            <a:ext cx="4473004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7" name="pasted-image.pd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031001" y="5997805"/>
            <a:ext cx="4193998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8" name="pasted-image.pd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768698" y="5997805"/>
            <a:ext cx="5031004" cy="954001"/>
          </a:xfrm>
          <a:prstGeom prst="rect">
            <a:avLst/>
          </a:prstGeom>
          <a:ln w="3175">
            <a:miter lim="400000"/>
          </a:ln>
        </p:spPr>
      </p:pic>
      <p:pic>
        <p:nvPicPr>
          <p:cNvPr id="759" name="pasted-image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70298" y="7397000"/>
            <a:ext cx="7344004" cy="95400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" presetID="23" presetClass="entr" presetSubtype="32" fill="hold" grpId="3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" presetID="23" presetClass="entr" presetSubtype="32" fill="hold" grpId="4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" presetID="23" presetClass="entr" presetSubtype="32" fill="hold" grpId="5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0"/>
                            </p:stCondLst>
                            <p:childTnLst>
                              <p:par>
                                <p:cTn id="30" presetID="23" presetClass="entr" presetSubtype="32" fill="hold" grpId="6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0"/>
                            </p:stCondLst>
                            <p:childTnLst>
                              <p:par>
                                <p:cTn id="35" presetID="23" presetClass="entr" presetSubtype="32" fill="hold" grpId="7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3500"/>
                            </p:stCondLst>
                            <p:childTnLst>
                              <p:par>
                                <p:cTn id="40" presetID="23" presetClass="entr" presetSubtype="32" fill="hold" grpId="8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0"/>
                            </p:stCondLst>
                            <p:childTnLst>
                              <p:par>
                                <p:cTn id="45" presetID="23" presetClass="entr" presetSubtype="32" fill="hold" grpId="9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6500"/>
                            </p:stCondLst>
                            <p:childTnLst>
                              <p:par>
                                <p:cTn id="50" presetID="23" presetClass="entr" presetSubtype="32" fill="hold" grpId="10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1" animBg="1" advAuto="0"/>
      <p:bldP spid="751" grpId="2" animBg="1" advAuto="0"/>
      <p:bldP spid="752" grpId="3" animBg="1" advAuto="0"/>
      <p:bldP spid="753" grpId="4" animBg="1" advAuto="0"/>
      <p:bldP spid="754" grpId="5" animBg="1" advAuto="0"/>
      <p:bldP spid="755" grpId="6" animBg="1" advAuto="0"/>
      <p:bldP spid="756" grpId="7" animBg="1" advAuto="0"/>
      <p:bldP spid="757" grpId="8" animBg="1" advAuto="0"/>
      <p:bldP spid="758" grpId="9" animBg="1" advAuto="0"/>
      <p:bldP spid="759" grpId="10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62" name="taysad logo turkc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7178" y="1466829"/>
            <a:ext cx="7121723" cy="5946182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6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4013" y="579309"/>
            <a:ext cx="3406140" cy="4191078"/>
          </a:xfrm>
          <a:prstGeom prst="rect">
            <a:avLst/>
          </a:prstGeom>
          <a:ln w="3175">
            <a:miter lim="400000"/>
          </a:ln>
        </p:spPr>
      </p:pic>
      <p:sp>
        <p:nvSpPr>
          <p:cNvPr id="766" name="Shape 766"/>
          <p:cNvSpPr/>
          <p:nvPr/>
        </p:nvSpPr>
        <p:spPr>
          <a:xfrm>
            <a:off x="1757324" y="4995333"/>
            <a:ext cx="12792151" cy="30395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LUCIEN ARKAS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YÖNETİM KURULU BAŞKANI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ARKAS HOLDING</a:t>
            </a:r>
          </a:p>
        </p:txBody>
      </p:sp>
      <p:sp>
        <p:nvSpPr>
          <p:cNvPr id="767" name="Shape 767"/>
          <p:cNvSpPr/>
          <p:nvPr/>
        </p:nvSpPr>
        <p:spPr>
          <a:xfrm>
            <a:off x="6649654" y="8049683"/>
            <a:ext cx="3007493" cy="664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4700"/>
              </a:lnSpc>
              <a:defRPr sz="3900">
                <a:solidFill>
                  <a:srgbClr val="787878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87878"/>
                </a:solidFill>
              </a:rPr>
              <a:t>15 Nisan 2015</a:t>
            </a:r>
          </a:p>
        </p:txBody>
      </p:sp>
    </p:spTree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50800"/>
            <a:ext cx="16256331" cy="9144187"/>
          </a:xfrm>
          <a:prstGeom prst="rect">
            <a:avLst/>
          </a:prstGeom>
          <a:ln w="3175">
            <a:miter lim="400000"/>
          </a:ln>
        </p:spPr>
      </p:pic>
      <p:pic>
        <p:nvPicPr>
          <p:cNvPr id="770" name="image7.jpg" descr="\\10.71.10.22\Arkas Görsel Arsiv\04 ÇALIŞMALAR\İLAN VE TASARIMLAR\TASARIMLAR\KOLAJ\arkas kolaj 2013\arkas 2013 kolaj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9786" y="392346"/>
            <a:ext cx="13376428" cy="8460908"/>
          </a:xfrm>
          <a:prstGeom prst="rect">
            <a:avLst/>
          </a:prstGeom>
          <a:ln w="3175">
            <a:miter lim="400000"/>
          </a:ln>
        </p:spPr>
      </p:pic>
      <p:sp>
        <p:nvSpPr>
          <p:cNvPr id="771" name="Shape 771"/>
          <p:cNvSpPr/>
          <p:nvPr/>
        </p:nvSpPr>
        <p:spPr>
          <a:xfrm>
            <a:off x="1447301" y="1215657"/>
            <a:ext cx="2935085" cy="864783"/>
          </a:xfrm>
          <a:prstGeom prst="rect">
            <a:avLst/>
          </a:prstGeom>
          <a:solidFill>
            <a:srgbClr val="FFFFFF"/>
          </a:solidFill>
          <a:ln w="3175">
            <a:miter lim="400000"/>
            <a:tailEnd type="triangle"/>
          </a:ln>
        </p:spPr>
        <p:txBody>
          <a:bodyPr lIns="45719" rIns="45719" anchor="ctr"/>
          <a:lstStyle/>
          <a:p>
            <a:pPr lvl="0" defTabSz="4572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72" name="image8.jpg" descr="\\10.71.10.22\Arkas Görsel Arsiv\05 KURUM KİMLİĞİ\LOGOLAR\ARKAS LOGOLAR 2015\02_Arkas_02_a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9244" y="1344360"/>
            <a:ext cx="1975895" cy="607377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75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5785" y="579309"/>
            <a:ext cx="3257002" cy="4007571"/>
          </a:xfrm>
          <a:prstGeom prst="rect">
            <a:avLst/>
          </a:prstGeom>
          <a:ln w="3175">
            <a:miter lim="400000"/>
          </a:ln>
        </p:spPr>
      </p:pic>
      <p:sp>
        <p:nvSpPr>
          <p:cNvPr id="776" name="Shape 776"/>
          <p:cNvSpPr/>
          <p:nvPr/>
        </p:nvSpPr>
        <p:spPr>
          <a:xfrm>
            <a:off x="3144571" y="4842933"/>
            <a:ext cx="11039430" cy="30395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YÜKSEL ÖZTÜRK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SATINALMA DİREKTÖRÜ</a:t>
            </a:r>
          </a:p>
          <a:p>
            <a:pPr lvl="0">
              <a:defRPr sz="1800"/>
            </a:pPr>
            <a:r>
              <a: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rPr>
              <a:t>TOFAŞ</a:t>
            </a:r>
          </a:p>
        </p:txBody>
      </p:sp>
      <p:sp>
        <p:nvSpPr>
          <p:cNvPr id="777" name="Shape 777"/>
          <p:cNvSpPr/>
          <p:nvPr/>
        </p:nvSpPr>
        <p:spPr>
          <a:xfrm>
            <a:off x="7386254" y="8138520"/>
            <a:ext cx="3007493" cy="664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4700"/>
              </a:lnSpc>
              <a:defRPr sz="3900">
                <a:solidFill>
                  <a:srgbClr val="787878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87878"/>
                </a:solidFill>
              </a:rPr>
              <a:t>15 Nisan 2015</a:t>
            </a:r>
          </a:p>
        </p:txBody>
      </p:sp>
    </p:spTree>
  </p:cSld>
  <p:clrMapOvr>
    <a:masterClrMapping/>
  </p:clrMapOvr>
  <p:transition spd="slow">
    <p:push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00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8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4013" y="579309"/>
            <a:ext cx="4278774" cy="5264808"/>
          </a:xfrm>
          <a:prstGeom prst="rect">
            <a:avLst/>
          </a:prstGeom>
          <a:ln w="3175">
            <a:miter lim="400000"/>
          </a:ln>
        </p:spPr>
      </p:pic>
      <p:sp>
        <p:nvSpPr>
          <p:cNvPr id="781" name="Shape 781"/>
          <p:cNvSpPr/>
          <p:nvPr/>
        </p:nvSpPr>
        <p:spPr>
          <a:xfrm>
            <a:off x="3111129" y="6265333"/>
            <a:ext cx="10084543" cy="10583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6500" spc="-390">
                <a:solidFill>
                  <a:srgbClr val="939796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500" spc="-390">
                <a:solidFill>
                  <a:srgbClr val="939796"/>
                </a:solidFill>
              </a:rPr>
              <a:t>İZMİR ÜYE TOPLANTISI</a:t>
            </a:r>
          </a:p>
        </p:txBody>
      </p:sp>
      <p:sp>
        <p:nvSpPr>
          <p:cNvPr id="782" name="Shape 782"/>
          <p:cNvSpPr/>
          <p:nvPr/>
        </p:nvSpPr>
        <p:spPr>
          <a:xfrm>
            <a:off x="6649654" y="7744883"/>
            <a:ext cx="3007493" cy="66463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lnSpc>
                <a:spcPts val="4700"/>
              </a:lnSpc>
              <a:defRPr sz="3900">
                <a:solidFill>
                  <a:srgbClr val="787878"/>
                </a:solidFill>
                <a:latin typeface="Skia Regular"/>
                <a:ea typeface="Skia Regular"/>
                <a:cs typeface="Skia Regular"/>
                <a:sym typeface="Skia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787878"/>
                </a:solidFill>
              </a:rPr>
              <a:t>15 Nisan 2015</a:t>
            </a:r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78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7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80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29" y="1151550"/>
            <a:ext cx="12825857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81" name="Shape 81"/>
          <p:cNvSpPr/>
          <p:nvPr/>
        </p:nvSpPr>
        <p:spPr>
          <a:xfrm>
            <a:off x="433477" y="2624455"/>
            <a:ext cx="8189630" cy="32194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İzmir Üye Toplantıları, 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Bursa Üye Toplantıları,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İstanbul Üye Toplantısı,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 b="1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ODAK Üye Buluşmaları,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tabLst>
                <a:tab pos="457200" algn="l"/>
              </a:tabLst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Bursa - 2014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tabLst>
                <a:tab pos="457200" algn="l"/>
              </a:tabLst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İzmir - 2015</a:t>
            </a:r>
          </a:p>
          <a:p>
            <a:pPr marL="753180" lvl="1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tabLst>
                <a:tab pos="457200" algn="l"/>
              </a:tabLst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İstanbul -2015</a:t>
            </a:r>
          </a:p>
        </p:txBody>
      </p:sp>
      <p:grpSp>
        <p:nvGrpSpPr>
          <p:cNvPr id="84" name="Group 84"/>
          <p:cNvGrpSpPr/>
          <p:nvPr/>
        </p:nvGrpSpPr>
        <p:grpSpPr>
          <a:xfrm>
            <a:off x="8638513" y="1703069"/>
            <a:ext cx="6327168" cy="4384829"/>
            <a:chOff x="-114300" y="-76200"/>
            <a:chExt cx="6327167" cy="4384827"/>
          </a:xfrm>
        </p:grpSpPr>
        <p:pic>
          <p:nvPicPr>
            <p:cNvPr id="83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098568" cy="40800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2" name="Resim 81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6327168" cy="4384828"/>
            </a:xfrm>
            <a:prstGeom prst="rect">
              <a:avLst/>
            </a:prstGeom>
            <a:effectLst/>
          </p:spPr>
        </p:pic>
      </p:grpSp>
      <p:grpSp>
        <p:nvGrpSpPr>
          <p:cNvPr id="87" name="Group 87"/>
          <p:cNvGrpSpPr/>
          <p:nvPr/>
        </p:nvGrpSpPr>
        <p:grpSpPr>
          <a:xfrm rot="21477568">
            <a:off x="5436682" y="4461383"/>
            <a:ext cx="5995296" cy="4149264"/>
            <a:chOff x="-114300" y="-76199"/>
            <a:chExt cx="5995294" cy="4149263"/>
          </a:xfrm>
        </p:grpSpPr>
        <p:pic>
          <p:nvPicPr>
            <p:cNvPr id="86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5766695" cy="384446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5" name="Resim 84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1" y="-76200"/>
              <a:ext cx="5995296" cy="4149264"/>
            </a:xfrm>
            <a:prstGeom prst="rect">
              <a:avLst/>
            </a:prstGeom>
            <a:effectLst/>
          </p:spPr>
        </p:pic>
      </p:grpSp>
      <p:sp>
        <p:nvSpPr>
          <p:cNvPr id="88" name="Shape 88"/>
          <p:cNvSpPr/>
          <p:nvPr/>
        </p:nvSpPr>
        <p:spPr>
          <a:xfrm>
            <a:off x="7839532" y="4410074"/>
            <a:ext cx="830936" cy="577851"/>
          </a:xfrm>
          <a:prstGeom prst="rect">
            <a:avLst/>
          </a:prstGeom>
          <a:ln w="3175">
            <a:miter lim="400000"/>
          </a:ln>
        </p:spPr>
        <p:txBody>
          <a:bodyPr wrap="none" lIns="47625" tIns="47625" rIns="47625" bIns="47625" anchor="ctr">
            <a:spAutoFit/>
          </a:bodyPr>
          <a:lstStyle/>
          <a:p>
            <a:pPr lvl="0" defTabSz="584200"/>
            <a:endParaRPr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7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800"/>
                            </p:stCondLst>
                            <p:childTnLst>
                              <p:par>
                                <p:cTn id="45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  <p:bldP spid="81" grpId="2" build="p" bldLvl="5" animBg="1" advAuto="0"/>
      <p:bldP spid="84" grpId="3" animBg="1" advAuto="0"/>
      <p:bldP spid="87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0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91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7755" y="4042886"/>
            <a:ext cx="12820490" cy="83162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bg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9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6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29" y="1151550"/>
            <a:ext cx="12825857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7" name="Shape 97"/>
          <p:cNvSpPr/>
          <p:nvPr/>
        </p:nvSpPr>
        <p:spPr>
          <a:xfrm>
            <a:off x="281077" y="2647315"/>
            <a:ext cx="8738270" cy="367665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7625" tIns="47625" rIns="47625" bIns="47625" anchor="b">
            <a:spAutoFit/>
          </a:bodyPr>
          <a:lstStyle/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5. Aftermarket Konferansı,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Çalışan Memnuniyeti Anket Çalışması Tanıtım Toplantıları,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4. Ulusal Kalıp Üreticileri Semineri, 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Türk - Japon İş Konseyi Toplantısı,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CSR Europe Tedarik Zincirinde Sürdürülebilirlik Forumu,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CMS &amp;TAYSAD Marka Konferansı,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Continental Tedarikçi Günü,</a:t>
            </a:r>
          </a:p>
          <a:p>
            <a:pPr marL="308680" lvl="0" indent="-308680" algn="l" defTabSz="457200">
              <a:lnSpc>
                <a:spcPct val="120000"/>
              </a:lnSpc>
              <a:buSzPct val="45000"/>
              <a:buBlip>
                <a:blip r:embed="rId6"/>
              </a:buBlip>
              <a:defRPr sz="1800"/>
            </a:pPr>
            <a:r>
              <a:rPr sz="25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rPr>
              <a:t>Bakım Konferansı,</a:t>
            </a:r>
          </a:p>
        </p:txBody>
      </p:sp>
      <p:grpSp>
        <p:nvGrpSpPr>
          <p:cNvPr id="100" name="Group 100"/>
          <p:cNvGrpSpPr/>
          <p:nvPr/>
        </p:nvGrpSpPr>
        <p:grpSpPr>
          <a:xfrm>
            <a:off x="9723442" y="1703069"/>
            <a:ext cx="5140638" cy="3574649"/>
            <a:chOff x="-114300" y="-76200"/>
            <a:chExt cx="5140637" cy="3574647"/>
          </a:xfrm>
        </p:grpSpPr>
        <p:pic>
          <p:nvPicPr>
            <p:cNvPr id="99" name="pasted-image.pdf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912038" cy="326984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Resim 97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14300" y="-76200"/>
              <a:ext cx="5140638" cy="3574648"/>
            </a:xfrm>
            <a:prstGeom prst="rect">
              <a:avLst/>
            </a:prstGeom>
            <a:effectLst/>
          </p:spPr>
        </p:pic>
      </p:grpSp>
      <p:grpSp>
        <p:nvGrpSpPr>
          <p:cNvPr id="103" name="Group 103"/>
          <p:cNvGrpSpPr/>
          <p:nvPr/>
        </p:nvGrpSpPr>
        <p:grpSpPr>
          <a:xfrm rot="21446387">
            <a:off x="10305643" y="4665903"/>
            <a:ext cx="5232401" cy="3632201"/>
            <a:chOff x="-114299" y="-76200"/>
            <a:chExt cx="5232400" cy="3632200"/>
          </a:xfrm>
        </p:grpSpPr>
        <p:pic>
          <p:nvPicPr>
            <p:cNvPr id="102" name="pasted-image.pdf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5003800" cy="3327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Resim 100"/>
            <p:cNvPicPr/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14300" y="-76200"/>
              <a:ext cx="5232401" cy="3632200"/>
            </a:xfrm>
            <a:prstGeom prst="rect">
              <a:avLst/>
            </a:prstGeom>
            <a:effectLst/>
          </p:spPr>
        </p:pic>
      </p:grpSp>
      <p:grpSp>
        <p:nvGrpSpPr>
          <p:cNvPr id="106" name="Group 106"/>
          <p:cNvGrpSpPr/>
          <p:nvPr/>
        </p:nvGrpSpPr>
        <p:grpSpPr>
          <a:xfrm>
            <a:off x="4801133" y="5592337"/>
            <a:ext cx="5915127" cy="3396505"/>
            <a:chOff x="-114300" y="-76199"/>
            <a:chExt cx="5915126" cy="3396503"/>
          </a:xfrm>
        </p:grpSpPr>
        <p:pic>
          <p:nvPicPr>
            <p:cNvPr id="105" name="pasted-image.pdf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686527" cy="30917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4" name="Resim 103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14300" y="-76200"/>
              <a:ext cx="5915127" cy="33965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9" presetClass="entr" presetSubtype="0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2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00"/>
                            </p:stCondLst>
                            <p:childTnLst>
                              <p:par>
                                <p:cTn id="2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400"/>
                            </p:stCondLst>
                            <p:childTnLst>
                              <p:par>
                                <p:cTn id="33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00"/>
                            </p:stCondLst>
                            <p:childTnLst>
                              <p:par>
                                <p:cTn id="41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800"/>
                            </p:stCondLst>
                            <p:childTnLst>
                              <p:par>
                                <p:cTn id="49" presetID="9" presetClass="entr" presetSubtype="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600"/>
                            </p:stCondLst>
                            <p:childTnLst>
                              <p:par>
                                <p:cTn id="53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1" animBg="1" advAuto="0"/>
      <p:bldP spid="97" grpId="2" build="p" bldLvl="5" animBg="1" advAuto="0"/>
      <p:bldP spid="100" grpId="3" animBg="1" advAuto="0"/>
      <p:bldP spid="103" grpId="4" animBg="1" advAuto="0"/>
      <p:bldP spid="106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bg01.jpg"/>
          <p:cNvPicPr/>
          <p:nvPr/>
        </p:nvPicPr>
        <p:blipFill>
          <a:blip r:embed="rId2">
            <a:extLst/>
          </a:blip>
          <a:srcRect l="17475" t="17475" r="17475" b="17475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  <a:ln w="3175">
            <a:miter lim="400000"/>
          </a:ln>
        </p:spPr>
      </p:pic>
      <p:pic>
        <p:nvPicPr>
          <p:cNvPr id="10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6766" y="240029"/>
            <a:ext cx="3060307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10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240029"/>
            <a:ext cx="13512801" cy="800101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11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2130" y="1151550"/>
            <a:ext cx="12825858" cy="440100"/>
          </a:xfrm>
          <a:prstGeom prst="rect">
            <a:avLst/>
          </a:prstGeom>
          <a:ln w="3175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12" name="Table 112"/>
          <p:cNvGraphicFramePr/>
          <p:nvPr/>
        </p:nvGraphicFramePr>
        <p:xfrm>
          <a:off x="4040187" y="2085624"/>
          <a:ext cx="7307262" cy="2498168"/>
        </p:xfrm>
        <a:graphic>
          <a:graphicData uri="http://schemas.openxmlformats.org/drawingml/2006/table">
            <a:tbl>
              <a:tblPr firstRow="1" firstCol="1">
                <a:tableStyleId>{CF821DB8-F4EB-4A41-A1BA-3FCAFE7338EE}</a:tableStyleId>
              </a:tblPr>
              <a:tblGrid>
                <a:gridCol w="1217877"/>
                <a:gridCol w="1217877"/>
                <a:gridCol w="1217877"/>
                <a:gridCol w="1217877"/>
                <a:gridCol w="1217877"/>
                <a:gridCol w="1217877"/>
              </a:tblGrid>
              <a:tr h="981377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YIL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Etkinlik
Adedi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Katılan Firma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Katılan Çalışan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Adam / Gün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solidFill>
                            <a:srgbClr val="FFFFFF"/>
                          </a:solidFill>
                          <a:sym typeface="Helvetica"/>
                        </a:rPr>
                        <a:t>Adam / Saat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40530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sym typeface="Helvetica"/>
                        </a:rPr>
                        <a:t>2013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56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193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826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1.061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6.426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776261">
                <a:tc>
                  <a:txBody>
                    <a:bodyPr/>
                    <a:lstStyle/>
                    <a:p>
                      <a:pPr lvl="0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  <a:sym typeface="Helvetica"/>
                        </a:rPr>
                        <a:t>2014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63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199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925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1.189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sz="3200"/>
                        <a:t>7.102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115" name="Group 115"/>
          <p:cNvGrpSpPr/>
          <p:nvPr/>
        </p:nvGrpSpPr>
        <p:grpSpPr>
          <a:xfrm>
            <a:off x="1795325" y="5077768"/>
            <a:ext cx="12237540" cy="3123566"/>
            <a:chOff x="-114300" y="-76200"/>
            <a:chExt cx="12237539" cy="3123565"/>
          </a:xfrm>
        </p:grpSpPr>
        <p:pic>
          <p:nvPicPr>
            <p:cNvPr id="114" name="pasted-image.pdf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2008940" cy="28187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3" name="Resim 112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14300" y="-76200"/>
              <a:ext cx="12237540" cy="31235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3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1" animBg="1" advAuto="0"/>
      <p:bldP spid="112" grpId="2" animBg="1" advAuto="0"/>
      <p:bldP spid="115" grpId="3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</a:spPr>
      <a:bodyPr rot="0" spcFirstLastPara="1" vertOverflow="overflow" horzOverflow="overflow" vert="horz" wrap="square" lIns="33866" tIns="33866" rIns="33866" bIns="33866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1072</Words>
  <Application>Microsoft Office PowerPoint</Application>
  <PresentationFormat>Özel</PresentationFormat>
  <Paragraphs>352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58</vt:i4>
      </vt:variant>
    </vt:vector>
  </HeadingPairs>
  <TitlesOfParts>
    <vt:vector size="59" baseType="lpstr">
      <vt:lpstr>White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Pc</dc:creator>
  <cp:lastModifiedBy>Pc</cp:lastModifiedBy>
  <cp:revision>2</cp:revision>
  <dcterms:modified xsi:type="dcterms:W3CDTF">2015-04-20T13:49:31Z</dcterms:modified>
</cp:coreProperties>
</file>