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81" r:id="rId5"/>
    <p:sldId id="280" r:id="rId6"/>
    <p:sldId id="262" r:id="rId7"/>
    <p:sldId id="263" r:id="rId8"/>
    <p:sldId id="264" r:id="rId9"/>
    <p:sldId id="283" r:id="rId10"/>
    <p:sldId id="285" r:id="rId11"/>
    <p:sldId id="286" r:id="rId12"/>
    <p:sldId id="265" r:id="rId13"/>
    <p:sldId id="284" r:id="rId14"/>
    <p:sldId id="287" r:id="rId15"/>
    <p:sldId id="288" r:id="rId16"/>
    <p:sldId id="266" r:id="rId17"/>
    <p:sldId id="267" r:id="rId18"/>
    <p:sldId id="282" r:id="rId19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63" autoAdjust="0"/>
  </p:normalViewPr>
  <p:slideViewPr>
    <p:cSldViewPr>
      <p:cViewPr varScale="1">
        <p:scale>
          <a:sx n="89" d="100"/>
          <a:sy n="89" d="100"/>
        </p:scale>
        <p:origin x="12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0.81699999999999995</c:v>
                </c:pt>
                <c:pt idx="1">
                  <c:v>0.158</c:v>
                </c:pt>
                <c:pt idx="2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6822</c:v>
                </c:pt>
              </c:numCache>
            </c:numRef>
          </c:val>
        </c:ser>
        <c:ser>
          <c:idx val="1"/>
          <c:order val="1"/>
          <c:tx>
            <c:strRef>
              <c:f>Sayfa1!$D$1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1353</c:v>
                </c:pt>
              </c:numCache>
            </c:numRef>
          </c:val>
        </c:ser>
        <c:ser>
          <c:idx val="2"/>
          <c:order val="2"/>
          <c:tx>
            <c:strRef>
              <c:f>Sayfa1!$C$1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1257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61E-2"/>
                  <c:y val="1.373880961047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993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348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7285280"/>
        <c:axId val="257289632"/>
      </c:barChart>
      <c:catAx>
        <c:axId val="257285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7289632"/>
        <c:crosses val="autoZero"/>
        <c:auto val="1"/>
        <c:lblAlgn val="ctr"/>
        <c:lblOffset val="100"/>
        <c:noMultiLvlLbl val="0"/>
      </c:catAx>
      <c:valAx>
        <c:axId val="25728963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257285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59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340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145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06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354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7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1.4.2015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1.4.2015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5" y="1400577"/>
            <a:ext cx="6912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Ayı İhracat Verileri</a:t>
            </a:r>
            <a:r>
              <a:rPr lang="tr-T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Bülteni Sunumu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Nisan 2015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OCAK-MART DÖNEMİNDE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60122"/>
              </p:ext>
            </p:extLst>
          </p:nvPr>
        </p:nvGraphicFramePr>
        <p:xfrm>
          <a:off x="1331640" y="1457399"/>
          <a:ext cx="6624735" cy="4440973"/>
        </p:xfrm>
        <a:graphic>
          <a:graphicData uri="http://schemas.openxmlformats.org/drawingml/2006/table">
            <a:tbl>
              <a:tblPr/>
              <a:tblGrid>
                <a:gridCol w="545566"/>
                <a:gridCol w="2167764"/>
                <a:gridCol w="1454327"/>
                <a:gridCol w="1439100"/>
                <a:gridCol w="1017978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3.705.490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3.166.270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-14,6%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3.007.497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2.293.099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-23,8%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2.258.842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2.204.017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-2,4%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1.812.551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1.602.480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-11,6%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A.B.D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1.353.533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1.537.559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13,6%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1.615.354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1.387.909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-14,1%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1.101.019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1.158.823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1.437.524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938.776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-34,7%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B.A.E.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797.501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935.465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 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663.946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875.393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31,8%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 + TÜİK)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38.426.901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35.816.409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-6,8%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8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OCAK-MART DÖNEMİNDE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899281"/>
              </p:ext>
            </p:extLst>
          </p:nvPr>
        </p:nvGraphicFramePr>
        <p:xfrm>
          <a:off x="1403646" y="1529407"/>
          <a:ext cx="6480722" cy="4419873"/>
        </p:xfrm>
        <a:graphic>
          <a:graphicData uri="http://schemas.openxmlformats.org/drawingml/2006/table">
            <a:tbl>
              <a:tblPr/>
              <a:tblGrid>
                <a:gridCol w="504057"/>
                <a:gridCol w="2150289"/>
                <a:gridCol w="1422712"/>
                <a:gridCol w="1407816"/>
                <a:gridCol w="995848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2.704.801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2.805.003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2.195.305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2.031.460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-7,5%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1.648.829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1.952.542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18,4%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1.323.061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1.419.639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A.B.D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988.004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1.362.126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37,9%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1.179.119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1.229.551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803.683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1.026.603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1.049.313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831.663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B.A.E.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582.131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828.730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42,4%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 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484.644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775.512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60,0%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 + TÜİK)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28.048.833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31.724.011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13,1%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0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‘000 $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726430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5.962.276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4.933.092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-17,3%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Ortadoğu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2.455.258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2.296.686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-6,5%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1.348.229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1.060.801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-21,3%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1.186.369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1.059.134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553.843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630.429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13,8%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12.973.285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11.229.199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-13,4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702737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4.313.189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4.543.658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Ortadoğu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1.776.166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2.115.378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19,1%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975.327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977.058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0,2%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858.235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975.523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400.657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580.661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44,9%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9.385.046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10.342.730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10,2%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48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OCAK-MART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357620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16.790.747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14.732.518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Ortadoğu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7.215.326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6.754.587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3.952.345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2.964.091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-25,0%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3.555.343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2.886.073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-18,8%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1.608.201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1.785.175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11,0%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37.010.620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32.476.814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7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OCAK-MART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663791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12.256.311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13.051.560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Ortadoğu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5.266.786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5.983.898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13,6%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2.884.992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2.625.893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-9,0%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2.595.203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2.556.776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-1,5%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1.173.897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1.581.489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 + TÜİK)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28.048.833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31.724.011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13,1%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YAPAN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334239"/>
              </p:ext>
            </p:extLst>
          </p:nvPr>
        </p:nvGraphicFramePr>
        <p:xfrm>
          <a:off x="1695251" y="1400704"/>
          <a:ext cx="5665603" cy="4220637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721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5.644.676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4.944.868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1.197.704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1.046.843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KOCAELİ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1.069.474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952.475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10,9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İZMİR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848.770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665.602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21,6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622.450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581.963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6,5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GAZİANTEP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540.202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509.874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5,6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MANİSA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374.805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285.103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23,9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DENİZLİ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266.068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207.710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21,9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SAKARYA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272.249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174.330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36,0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KAYSERİ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190.992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153.917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19,4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12.973.285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11.229.199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-13,4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3.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-%24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4796727" y="3191936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Kayseri</a:t>
            </a:r>
          </a:p>
          <a:p>
            <a:pPr algn="ctr"/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-%19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2647647" y="2708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Sakarya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Nisan 2015 || TİM Mart Ayı İhracat Verileri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Bülteni Ek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MART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209388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1.887.616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1.777.254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1.324.028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1.257.187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193.720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171.468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369.868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348.598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10.722.453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9.169.935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-14,5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81,7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1.105.113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993.107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-10,1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1.460.149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1.353.888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8.157.191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6.822.939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60,8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363.215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282.011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-22,4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12.973.285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11.229.199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-13,4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MART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1968890318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3250963554"/>
              </p:ext>
            </p:extLst>
          </p:nvPr>
        </p:nvGraphicFramePr>
        <p:xfrm>
          <a:off x="4716016" y="1400582"/>
          <a:ext cx="3960440" cy="462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45219"/>
              </p:ext>
            </p:extLst>
          </p:nvPr>
        </p:nvGraphicFramePr>
        <p:xfrm>
          <a:off x="312554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 – MART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5.609.999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5.257.639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3.945.883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3.778.558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588.804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511.460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-13,1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1.075.313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967.622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-10,0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30.309.510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26.378.349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-13,0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73,6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3.212.726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2.772.100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-13,7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4.298.734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3.722.263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-13,4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22.798.050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19.883.986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1.091.112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840.826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37.010.620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32.476.814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-12,3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90,7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1.416.281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3.339.595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135,8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9,3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38.426.901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35.816.409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-6,8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36349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-Şubat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Mart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898034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21.916.532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22.129.721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15.256.366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15.521.302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2.111.023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2.197.595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4.549.143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4.410.823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120.489.742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120.124.948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12.776.799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12.653.073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17.532.357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17.206.208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90.180.586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90.265.666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4.963.072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4.395.543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147.369.346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146.650.211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-0,5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95,7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5.870.922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6.659.448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13,4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153.240.268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153.309.659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045891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2.126.491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1.772.088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-16,7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1.460.149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1.353.888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1.599.278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1.328.893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-16,9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1.173.026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966.420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-17,6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1.056.527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841.792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-20,3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12.973.285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11.229.199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-13,4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393123"/>
              </p:ext>
            </p:extLst>
          </p:nvPr>
        </p:nvGraphicFramePr>
        <p:xfrm>
          <a:off x="1331640" y="1457399"/>
          <a:ext cx="6120681" cy="4419873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1.308.053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1.063.319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-18,7%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IRAK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989.003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712.749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-27,9%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788.581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711.770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-9,7%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A.B.D.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439.563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535.325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21,8%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İTALYA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616.183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522.919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-15,1%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584.088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458.856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-21,4%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B.A.E.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283.304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394.985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39,4%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422.158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374.597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-11,3%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RUSYA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486.133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328.051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-32,5%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SUUDİ ARABİSTAN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261.754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302.470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15,6%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12.973.285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11.229.199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-13,4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-%19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ABD </a:t>
            </a:r>
          </a:p>
          <a:p>
            <a:pPr algn="ctr"/>
            <a:r>
              <a:rPr lang="tr-TR" sz="1050" b="1" dirty="0" smtClean="0"/>
              <a:t>%22</a:t>
            </a:r>
            <a:endParaRPr lang="tr-TR" sz="1050" b="1" dirty="0"/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220072" y="321297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7.B.A.E.</a:t>
            </a:r>
          </a:p>
          <a:p>
            <a:pPr algn="ctr"/>
            <a:r>
              <a:rPr lang="tr-TR" sz="1050" b="1" dirty="0" smtClean="0"/>
              <a:t>%39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8</a:t>
            </a:r>
            <a:r>
              <a:rPr lang="tr-TR" sz="1050" b="1" dirty="0" smtClean="0"/>
              <a:t>. İspanya    </a:t>
            </a:r>
            <a:r>
              <a:rPr lang="tr-TR" sz="1050" b="1" dirty="0" smtClean="0">
                <a:solidFill>
                  <a:srgbClr val="FF0000"/>
                </a:solidFill>
              </a:rPr>
              <a:t>-%11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343239" y="3309348"/>
            <a:ext cx="1080120" cy="4796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</a:t>
            </a:r>
            <a:r>
              <a:rPr lang="tr-TR" sz="1050" b="1" dirty="0" err="1" smtClean="0"/>
              <a:t>S.Arabistan</a:t>
            </a:r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chemeClr val="tx1"/>
                </a:solidFill>
              </a:rPr>
              <a:t>%16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-%21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130675"/>
              </p:ext>
            </p:extLst>
          </p:nvPr>
        </p:nvGraphicFramePr>
        <p:xfrm>
          <a:off x="1331640" y="1457399"/>
          <a:ext cx="6120681" cy="4419873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946.263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979.377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IRAK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715.458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656.482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570.470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655.581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A.B.D.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317.986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493.065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55,1%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İTALYA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445.755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481.638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422.537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422.632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B.A.E.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204.946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363.804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77,5%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305.395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345.025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RUSYA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351.675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302.154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-14,1%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SUUDİ ARABİSTAN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189.356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278.592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47,1%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9.385.046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10.342.730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10,2%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74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1704</TotalTime>
  <Words>1571</Words>
  <Application>Microsoft Office PowerPoint</Application>
  <PresentationFormat>Ekran Gösterisi (4:3)</PresentationFormat>
  <Paragraphs>794</Paragraphs>
  <Slides>18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Verdana</vt:lpstr>
      <vt:lpstr>Wingdings</vt:lpstr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792</cp:revision>
  <cp:lastPrinted>2015-04-01T05:37:12Z</cp:lastPrinted>
  <dcterms:created xsi:type="dcterms:W3CDTF">2013-06-18T07:12:31Z</dcterms:created>
  <dcterms:modified xsi:type="dcterms:W3CDTF">2015-04-01T07:54:35Z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