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78" r:id="rId2"/>
  </p:sldMasterIdLst>
  <p:notesMasterIdLst>
    <p:notesMasterId r:id="rId13"/>
  </p:notesMasterIdLst>
  <p:sldIdLst>
    <p:sldId id="256" r:id="rId3"/>
    <p:sldId id="661" r:id="rId4"/>
    <p:sldId id="290" r:id="rId5"/>
    <p:sldId id="645" r:id="rId6"/>
    <p:sldId id="647" r:id="rId7"/>
    <p:sldId id="649" r:id="rId8"/>
    <p:sldId id="660" r:id="rId9"/>
    <p:sldId id="654" r:id="rId10"/>
    <p:sldId id="309" r:id="rId11"/>
    <p:sldId id="280" r:id="rId1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FTCI,Mehmet" initials="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2937-6B26-4B8F-9396-BEFD4F32FFAC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CA86A-4B54-4EC9-AEF1-FF3227B1B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26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CBC52-1D16-9B4B-A763-35AD96965B0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3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05D9D-7E64-4601-89D8-41BDAE2AB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5FADAB-BCDE-4259-823F-A08BF0912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FF246C-1895-470E-B960-E339506A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56D966-134A-49BD-83F4-F74A27D8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82F96D-20F6-4BFD-94FB-1048975B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909709-EE55-4CC1-8C31-F66E8D9C92D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08" y="5965825"/>
            <a:ext cx="1511935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D247D-A0AD-43F7-A45D-1A62DD09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842B81-5BA5-48CE-A27F-71EDCBEF4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512A08-97D4-4926-A157-16529E2C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A2272-2E09-4F41-976F-3842281C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F3F996-99EC-429B-95F8-D92C76C9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38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9693BC1-0944-47E7-B571-3B04CF794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A053EB-DDDA-4013-AF7B-268CCBA6D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DD4F84-B33F-4D5A-9BB0-0A9756CA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DF5F08-74D6-47B6-BBB4-326B1DF7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2AB5FC-2F47-49BF-A800-A7F553DB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3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8B9-DAC2-D14D-9FB9-F3B246014715}" type="datetime1">
              <a:rPr lang="fr-FR" smtClean="0"/>
              <a:t>25/03/2019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rme libre 6"/>
          <p:cNvSpPr/>
          <p:nvPr userDrawn="1"/>
        </p:nvSpPr>
        <p:spPr>
          <a:xfrm rot="16200000">
            <a:off x="3271953" y="-2269202"/>
            <a:ext cx="5610204" cy="11317717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66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0A101-2412-43BA-9AD3-C907B0BE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1F8ED1-71CA-4556-8AC4-4B807F71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7BAA21-9D7D-4FE7-BF7F-D5A08F2D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68205C-7A52-45EE-9807-FCFBEE8F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32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3A824-6DD2-4EE7-BA6A-7C2C1779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0DF237-CCFA-4B00-814E-4435C660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2A424E-D68E-4478-B47C-EACFF4D2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B9C672-490F-4C19-9533-905310B7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5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Vide Rouge + Cho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A8DE2768-8A4B-46DC-874F-A8791D68BE97}"/>
              </a:ext>
            </a:extLst>
          </p:cNvPr>
          <p:cNvGrpSpPr/>
          <p:nvPr userDrawn="1"/>
        </p:nvGrpSpPr>
        <p:grpSpPr>
          <a:xfrm>
            <a:off x="0" y="0"/>
            <a:ext cx="12192268" cy="6858201"/>
            <a:chOff x="0" y="0"/>
            <a:chExt cx="14400530" cy="10800080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E60707A0-824A-4363-969E-3855F4B800D4}"/>
                </a:ext>
              </a:extLst>
            </p:cNvPr>
            <p:cNvSpPr/>
            <p:nvPr userDrawn="1"/>
          </p:nvSpPr>
          <p:spPr>
            <a:xfrm>
              <a:off x="0" y="0"/>
              <a:ext cx="14400530" cy="10800080"/>
            </a:xfrm>
            <a:custGeom>
              <a:avLst/>
              <a:gdLst/>
              <a:ahLst/>
              <a:cxnLst/>
              <a:rect l="l" t="t" r="r" b="b"/>
              <a:pathLst>
                <a:path w="14400530" h="10800080">
                  <a:moveTo>
                    <a:pt x="0" y="10800003"/>
                  </a:moveTo>
                  <a:lnTo>
                    <a:pt x="14399996" y="10800003"/>
                  </a:lnTo>
                  <a:lnTo>
                    <a:pt x="14399996" y="0"/>
                  </a:lnTo>
                  <a:lnTo>
                    <a:pt x="0" y="0"/>
                  </a:lnTo>
                  <a:lnTo>
                    <a:pt x="0" y="10800003"/>
                  </a:lnTo>
                  <a:close/>
                </a:path>
              </a:pathLst>
            </a:custGeom>
            <a:solidFill>
              <a:srgbClr val="E41F18"/>
            </a:solidFill>
          </p:spPr>
          <p:txBody>
            <a:bodyPr wrap="square" lIns="0" tIns="0" rIns="0" bIns="0" rtlCol="0"/>
            <a:lstStyle/>
            <a:p>
              <a:endParaRPr sz="1143"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7AED2D4-484B-4609-BBB4-4BD537DD3971}"/>
                </a:ext>
              </a:extLst>
            </p:cNvPr>
            <p:cNvSpPr/>
            <p:nvPr userDrawn="1"/>
          </p:nvSpPr>
          <p:spPr>
            <a:xfrm>
              <a:off x="324002" y="324002"/>
              <a:ext cx="13752194" cy="10152380"/>
            </a:xfrm>
            <a:custGeom>
              <a:avLst/>
              <a:gdLst/>
              <a:ahLst/>
              <a:cxnLst/>
              <a:rect l="l" t="t" r="r" b="b"/>
              <a:pathLst>
                <a:path w="13752194" h="10152380">
                  <a:moveTo>
                    <a:pt x="0" y="10151999"/>
                  </a:moveTo>
                  <a:lnTo>
                    <a:pt x="13752004" y="10151999"/>
                  </a:lnTo>
                  <a:lnTo>
                    <a:pt x="13752004" y="0"/>
                  </a:lnTo>
                  <a:lnTo>
                    <a:pt x="0" y="0"/>
                  </a:lnTo>
                  <a:lnTo>
                    <a:pt x="0" y="10151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43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349-19F7-4446-B1C2-99BBFCCF1413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55F6-F9A6-4FE6-A4AE-BEE10C9D64A2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05204390-D505-46C0-9A1A-4D66A9899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4250" y="612857"/>
            <a:ext cx="2140729" cy="68629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615818" y="1057909"/>
            <a:ext cx="1431704" cy="63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43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ACE235C-262E-41D0-B7D3-718FC1F05E96}"/>
              </a:ext>
            </a:extLst>
          </p:cNvPr>
          <p:cNvGrpSpPr/>
          <p:nvPr userDrawn="1"/>
        </p:nvGrpSpPr>
        <p:grpSpPr>
          <a:xfrm>
            <a:off x="10411116" y="726877"/>
            <a:ext cx="1780884" cy="508075"/>
            <a:chOff x="14989175" y="2520377"/>
            <a:chExt cx="2103438" cy="8001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870B8B-2AD1-4967-AA56-8C92EBD80383}"/>
                </a:ext>
              </a:extLst>
            </p:cNvPr>
            <p:cNvSpPr/>
            <p:nvPr userDrawn="1"/>
          </p:nvSpPr>
          <p:spPr>
            <a:xfrm>
              <a:off x="14989175" y="2520377"/>
              <a:ext cx="2103438" cy="8001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43" dirty="0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0C867C5-1403-4B7F-9C35-801145B772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74937" y="2683438"/>
              <a:ext cx="2017676" cy="47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72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3FB6EF62-D165-4ABA-B545-A192BFF35B81}"/>
              </a:ext>
            </a:extLst>
          </p:cNvPr>
          <p:cNvSpPr/>
          <p:nvPr userDrawn="1"/>
        </p:nvSpPr>
        <p:spPr>
          <a:xfrm>
            <a:off x="5965735" y="0"/>
            <a:ext cx="91934" cy="1463336"/>
          </a:xfrm>
          <a:custGeom>
            <a:avLst/>
            <a:gdLst/>
            <a:ahLst/>
            <a:cxnLst/>
            <a:rect l="l" t="t" r="r" b="b"/>
            <a:pathLst>
              <a:path w="108584" h="2304415">
                <a:moveTo>
                  <a:pt x="0" y="2304008"/>
                </a:moveTo>
                <a:lnTo>
                  <a:pt x="108000" y="2304008"/>
                </a:lnTo>
                <a:lnTo>
                  <a:pt x="108000" y="0"/>
                </a:lnTo>
                <a:lnTo>
                  <a:pt x="0" y="0"/>
                </a:lnTo>
                <a:lnTo>
                  <a:pt x="0" y="2304008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143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329AC36-E8C6-449C-932F-F24C8A2E0C1B}"/>
              </a:ext>
            </a:extLst>
          </p:cNvPr>
          <p:cNvSpPr/>
          <p:nvPr userDrawn="1"/>
        </p:nvSpPr>
        <p:spPr>
          <a:xfrm>
            <a:off x="6148614" y="0"/>
            <a:ext cx="91934" cy="1463336"/>
          </a:xfrm>
          <a:custGeom>
            <a:avLst/>
            <a:gdLst/>
            <a:ahLst/>
            <a:cxnLst/>
            <a:rect l="l" t="t" r="r" b="b"/>
            <a:pathLst>
              <a:path w="108584" h="2304415">
                <a:moveTo>
                  <a:pt x="0" y="2304008"/>
                </a:moveTo>
                <a:lnTo>
                  <a:pt x="107988" y="2304008"/>
                </a:lnTo>
                <a:lnTo>
                  <a:pt x="107988" y="0"/>
                </a:lnTo>
                <a:lnTo>
                  <a:pt x="0" y="0"/>
                </a:lnTo>
                <a:lnTo>
                  <a:pt x="0" y="23040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143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6D5F824-9499-4A4B-B9FD-802886C62A91}"/>
              </a:ext>
            </a:extLst>
          </p:cNvPr>
          <p:cNvSpPr/>
          <p:nvPr userDrawn="1"/>
        </p:nvSpPr>
        <p:spPr>
          <a:xfrm>
            <a:off x="5965735" y="5395083"/>
            <a:ext cx="91934" cy="1463336"/>
          </a:xfrm>
          <a:custGeom>
            <a:avLst/>
            <a:gdLst/>
            <a:ahLst/>
            <a:cxnLst/>
            <a:rect l="l" t="t" r="r" b="b"/>
            <a:pathLst>
              <a:path w="108584" h="2304415">
                <a:moveTo>
                  <a:pt x="0" y="2303995"/>
                </a:moveTo>
                <a:lnTo>
                  <a:pt x="108000" y="2303995"/>
                </a:lnTo>
                <a:lnTo>
                  <a:pt x="108000" y="0"/>
                </a:lnTo>
                <a:lnTo>
                  <a:pt x="0" y="0"/>
                </a:lnTo>
                <a:lnTo>
                  <a:pt x="0" y="230399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143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A1939F40-8731-4449-B57E-BF752B813D82}"/>
              </a:ext>
            </a:extLst>
          </p:cNvPr>
          <p:cNvSpPr/>
          <p:nvPr userDrawn="1"/>
        </p:nvSpPr>
        <p:spPr>
          <a:xfrm>
            <a:off x="6148614" y="5395083"/>
            <a:ext cx="91934" cy="1463336"/>
          </a:xfrm>
          <a:custGeom>
            <a:avLst/>
            <a:gdLst/>
            <a:ahLst/>
            <a:cxnLst/>
            <a:rect l="l" t="t" r="r" b="b"/>
            <a:pathLst>
              <a:path w="108584" h="2304415">
                <a:moveTo>
                  <a:pt x="0" y="2303995"/>
                </a:moveTo>
                <a:lnTo>
                  <a:pt x="107988" y="2303995"/>
                </a:lnTo>
                <a:lnTo>
                  <a:pt x="107988" y="0"/>
                </a:lnTo>
                <a:lnTo>
                  <a:pt x="0" y="0"/>
                </a:lnTo>
                <a:lnTo>
                  <a:pt x="0" y="230399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143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AEF0EEAD-E7D3-4A8A-B2F6-32AD2D553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9019" y="2122675"/>
            <a:ext cx="12221019" cy="639424"/>
          </a:xfrm>
        </p:spPr>
        <p:txBody>
          <a:bodyPr anchor="b">
            <a:noAutofit/>
          </a:bodyPr>
          <a:lstStyle>
            <a:lvl1pPr algn="ctr">
              <a:defRPr sz="4445" cap="all" baseline="0">
                <a:solidFill>
                  <a:schemeClr val="accent4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r>
              <a:rPr lang="fr-FR" dirty="0"/>
              <a:t>FRANCE	MEANS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FDBD8A8-F669-4173-827B-BD44A02D6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" y="2691496"/>
            <a:ext cx="12191120" cy="639424"/>
          </a:xfrm>
        </p:spPr>
        <p:txBody>
          <a:bodyPr>
            <a:noAutofit/>
          </a:bodyPr>
          <a:lstStyle>
            <a:lvl1pPr marL="0" indent="0" algn="ctr">
              <a:buNone/>
              <a:defRPr sz="4445" cap="all" baseline="0">
                <a:solidFill>
                  <a:schemeClr val="accent4"/>
                </a:solidFill>
                <a:latin typeface="+mj-lt"/>
              </a:defRPr>
            </a:lvl1pPr>
            <a:lvl2pPr marL="457199" indent="0" algn="ctr">
              <a:buNone/>
              <a:defRPr sz="2000"/>
            </a:lvl2pPr>
            <a:lvl3pPr marL="914398" indent="0" algn="ctr">
              <a:buNone/>
              <a:defRPr sz="1800"/>
            </a:lvl3pPr>
            <a:lvl4pPr marL="1371597" indent="0" algn="ctr">
              <a:buNone/>
              <a:defRPr sz="1600"/>
            </a:lvl4pPr>
            <a:lvl5pPr marL="1828796" indent="0" algn="ctr">
              <a:buNone/>
              <a:defRPr sz="1600"/>
            </a:lvl5pPr>
            <a:lvl6pPr marL="2285996" indent="0" algn="ctr">
              <a:buNone/>
              <a:defRPr sz="1600"/>
            </a:lvl6pPr>
            <a:lvl7pPr marL="2743194" indent="0" algn="ctr">
              <a:buNone/>
              <a:defRPr sz="1600"/>
            </a:lvl7pPr>
            <a:lvl8pPr marL="3200394" indent="0" algn="ctr">
              <a:buNone/>
              <a:defRPr sz="1600"/>
            </a:lvl8pPr>
            <a:lvl9pPr marL="3657592" indent="0" algn="ctr">
              <a:buNone/>
              <a:defRPr sz="1600"/>
            </a:lvl9pPr>
          </a:lstStyle>
          <a:p>
            <a:r>
              <a:rPr lang="fr-FR" dirty="0"/>
              <a:t>BUSINESS</a:t>
            </a:r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60B015D-938E-4EB1-969D-8222DA994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127943"/>
            <a:ext cx="12191561" cy="240900"/>
          </a:xfrm>
        </p:spPr>
        <p:txBody>
          <a:bodyPr>
            <a:noAutofit/>
          </a:bodyPr>
          <a:lstStyle>
            <a:lvl1pPr marL="0" indent="0" algn="ctr">
              <a:buNone/>
              <a:defRPr sz="953" cap="all" spc="89" baseline="0">
                <a:solidFill>
                  <a:schemeClr val="accent1"/>
                </a:solidFill>
              </a:defRPr>
            </a:lvl1pPr>
            <a:lvl2pPr marL="457199" indent="0" algn="ctr">
              <a:buNone/>
              <a:defRPr sz="953">
                <a:solidFill>
                  <a:schemeClr val="accent1"/>
                </a:solidFill>
              </a:defRPr>
            </a:lvl2pPr>
            <a:lvl3pPr marL="914398" indent="0" algn="ctr">
              <a:buNone/>
              <a:defRPr sz="953">
                <a:solidFill>
                  <a:schemeClr val="accent1"/>
                </a:solidFill>
              </a:defRPr>
            </a:lvl3pPr>
            <a:lvl4pPr marL="1371597" indent="0" algn="ctr">
              <a:buNone/>
              <a:defRPr sz="953">
                <a:solidFill>
                  <a:schemeClr val="accent1"/>
                </a:solidFill>
              </a:defRPr>
            </a:lvl4pPr>
            <a:lvl5pPr marL="1828797" indent="0" algn="ctr">
              <a:buNone/>
              <a:defRPr sz="953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F28F5E7-B84A-4182-823F-113D28340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82"/>
          <a:stretch/>
        </p:blipFill>
        <p:spPr>
          <a:xfrm>
            <a:off x="4294852" y="3444400"/>
            <a:ext cx="3601857" cy="6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3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 descr="PP-4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7111" y="334963"/>
            <a:ext cx="10924102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7094085" y="476672"/>
            <a:ext cx="4477128" cy="576262"/>
          </a:xfrm>
        </p:spPr>
        <p:txBody>
          <a:bodyPr/>
          <a:lstStyle>
            <a:lvl1pPr marL="0" indent="0" algn="r">
              <a:buNone/>
              <a:defRPr b="0"/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2217" y="1268415"/>
            <a:ext cx="10147570" cy="4897437"/>
          </a:xfrm>
        </p:spPr>
        <p:txBody>
          <a:bodyPr/>
          <a:lstStyle>
            <a:lvl1pPr marL="342900" indent="-342900">
              <a:buFont typeface="Wingdings 3" panose="05040102010807070707" pitchFamily="18" charset="2"/>
              <a:buChar char=""/>
              <a:defRPr/>
            </a:lvl1pPr>
          </a:lstStyle>
          <a:p>
            <a:pPr lvl="0"/>
            <a:r>
              <a:rPr lang="fr-FR" dirty="0"/>
              <a:t> 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65589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974" y="4580573"/>
            <a:ext cx="10778860" cy="492443"/>
          </a:xfrm>
        </p:spPr>
        <p:txBody>
          <a:bodyPr wrap="square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42" y="744220"/>
            <a:ext cx="1871993" cy="8331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5" y="492807"/>
            <a:ext cx="1646984" cy="1276005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2"/>
          </p:nvPr>
        </p:nvSpPr>
        <p:spPr>
          <a:xfrm>
            <a:off x="708973" y="5836760"/>
            <a:ext cx="2743200" cy="18466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191A834-2DD3-4E8D-AA29-C68F0624A9DE}" type="datetime1">
              <a:rPr lang="fr-FR" smtClean="0"/>
              <a:t>25/03/2019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63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467" y="2400789"/>
            <a:ext cx="7147984" cy="1083374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9467" y="4037922"/>
            <a:ext cx="7147984" cy="443198"/>
          </a:xfrm>
        </p:spPr>
        <p:txBody>
          <a:bodyPr>
            <a:spAutoFit/>
          </a:bodyPr>
          <a:lstStyle>
            <a:lvl1pPr marL="0" indent="0">
              <a:buNone/>
              <a:defRPr sz="3200" i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3692161"/>
            <a:ext cx="1869861" cy="0"/>
          </a:xfrm>
          <a:prstGeom prst="line">
            <a:avLst/>
          </a:prstGeom>
          <a:noFill/>
          <a:ln w="12700" cap="flat">
            <a:solidFill>
              <a:srgbClr val="2E2C7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9" name="Connecteur droit 8"/>
          <p:cNvCxnSpPr/>
          <p:nvPr userDrawn="1"/>
        </p:nvCxnSpPr>
        <p:spPr>
          <a:xfrm flipH="1">
            <a:off x="3078482" y="3692161"/>
            <a:ext cx="9113519" cy="0"/>
          </a:xfrm>
          <a:prstGeom prst="line">
            <a:avLst/>
          </a:prstGeom>
          <a:noFill/>
          <a:ln w="12700" cap="flat">
            <a:solidFill>
              <a:srgbClr val="2E2C7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80" y="419101"/>
            <a:ext cx="1071835" cy="477014"/>
          </a:xfrm>
          <a:prstGeom prst="rect">
            <a:avLst/>
          </a:prstGeom>
        </p:spPr>
      </p:pic>
      <p:sp>
        <p:nvSpPr>
          <p:cNvPr id="13" name="Freeform 5"/>
          <p:cNvSpPr>
            <a:spLocks noChangeAspect="1" noEditPoints="1"/>
          </p:cNvSpPr>
          <p:nvPr userDrawn="1"/>
        </p:nvSpPr>
        <p:spPr bwMode="auto">
          <a:xfrm>
            <a:off x="1871699" y="1764791"/>
            <a:ext cx="1214400" cy="1928233"/>
          </a:xfrm>
          <a:custGeom>
            <a:avLst/>
            <a:gdLst>
              <a:gd name="T0" fmla="*/ 183 w 228"/>
              <a:gd name="T1" fmla="*/ 408 h 488"/>
              <a:gd name="T2" fmla="*/ 183 w 228"/>
              <a:gd name="T3" fmla="*/ 386 h 488"/>
              <a:gd name="T4" fmla="*/ 173 w 228"/>
              <a:gd name="T5" fmla="*/ 386 h 488"/>
              <a:gd name="T6" fmla="*/ 146 w 228"/>
              <a:gd name="T7" fmla="*/ 309 h 488"/>
              <a:gd name="T8" fmla="*/ 148 w 228"/>
              <a:gd name="T9" fmla="*/ 309 h 488"/>
              <a:gd name="T10" fmla="*/ 152 w 228"/>
              <a:gd name="T11" fmla="*/ 302 h 488"/>
              <a:gd name="T12" fmla="*/ 148 w 228"/>
              <a:gd name="T13" fmla="*/ 298 h 488"/>
              <a:gd name="T14" fmla="*/ 144 w 228"/>
              <a:gd name="T15" fmla="*/ 298 h 488"/>
              <a:gd name="T16" fmla="*/ 123 w 228"/>
              <a:gd name="T17" fmla="*/ 70 h 488"/>
              <a:gd name="T18" fmla="*/ 124 w 228"/>
              <a:gd name="T19" fmla="*/ 70 h 488"/>
              <a:gd name="T20" fmla="*/ 128 w 228"/>
              <a:gd name="T21" fmla="*/ 54 h 488"/>
              <a:gd name="T22" fmla="*/ 125 w 228"/>
              <a:gd name="T23" fmla="*/ 50 h 488"/>
              <a:gd name="T24" fmla="*/ 126 w 228"/>
              <a:gd name="T25" fmla="*/ 49 h 488"/>
              <a:gd name="T26" fmla="*/ 126 w 228"/>
              <a:gd name="T27" fmla="*/ 46 h 488"/>
              <a:gd name="T28" fmla="*/ 121 w 228"/>
              <a:gd name="T29" fmla="*/ 42 h 488"/>
              <a:gd name="T30" fmla="*/ 120 w 228"/>
              <a:gd name="T31" fmla="*/ 42 h 488"/>
              <a:gd name="T32" fmla="*/ 120 w 228"/>
              <a:gd name="T33" fmla="*/ 41 h 488"/>
              <a:gd name="T34" fmla="*/ 117 w 228"/>
              <a:gd name="T35" fmla="*/ 38 h 488"/>
              <a:gd name="T36" fmla="*/ 116 w 228"/>
              <a:gd name="T37" fmla="*/ 38 h 488"/>
              <a:gd name="T38" fmla="*/ 116 w 228"/>
              <a:gd name="T39" fmla="*/ 20 h 488"/>
              <a:gd name="T40" fmla="*/ 115 w 228"/>
              <a:gd name="T41" fmla="*/ 19 h 488"/>
              <a:gd name="T42" fmla="*/ 115 w 228"/>
              <a:gd name="T43" fmla="*/ 0 h 488"/>
              <a:gd name="T44" fmla="*/ 114 w 228"/>
              <a:gd name="T45" fmla="*/ 0 h 488"/>
              <a:gd name="T46" fmla="*/ 113 w 228"/>
              <a:gd name="T47" fmla="*/ 0 h 488"/>
              <a:gd name="T48" fmla="*/ 113 w 228"/>
              <a:gd name="T49" fmla="*/ 19 h 488"/>
              <a:gd name="T50" fmla="*/ 112 w 228"/>
              <a:gd name="T51" fmla="*/ 20 h 488"/>
              <a:gd name="T52" fmla="*/ 112 w 228"/>
              <a:gd name="T53" fmla="*/ 38 h 488"/>
              <a:gd name="T54" fmla="*/ 111 w 228"/>
              <a:gd name="T55" fmla="*/ 38 h 488"/>
              <a:gd name="T56" fmla="*/ 107 w 228"/>
              <a:gd name="T57" fmla="*/ 41 h 488"/>
              <a:gd name="T58" fmla="*/ 108 w 228"/>
              <a:gd name="T59" fmla="*/ 42 h 488"/>
              <a:gd name="T60" fmla="*/ 106 w 228"/>
              <a:gd name="T61" fmla="*/ 42 h 488"/>
              <a:gd name="T62" fmla="*/ 102 w 228"/>
              <a:gd name="T63" fmla="*/ 46 h 488"/>
              <a:gd name="T64" fmla="*/ 102 w 228"/>
              <a:gd name="T65" fmla="*/ 49 h 488"/>
              <a:gd name="T66" fmla="*/ 102 w 228"/>
              <a:gd name="T67" fmla="*/ 50 h 488"/>
              <a:gd name="T68" fmla="*/ 99 w 228"/>
              <a:gd name="T69" fmla="*/ 54 h 488"/>
              <a:gd name="T70" fmla="*/ 104 w 228"/>
              <a:gd name="T71" fmla="*/ 70 h 488"/>
              <a:gd name="T72" fmla="*/ 104 w 228"/>
              <a:gd name="T73" fmla="*/ 70 h 488"/>
              <a:gd name="T74" fmla="*/ 83 w 228"/>
              <a:gd name="T75" fmla="*/ 298 h 488"/>
              <a:gd name="T76" fmla="*/ 80 w 228"/>
              <a:gd name="T77" fmla="*/ 298 h 488"/>
              <a:gd name="T78" fmla="*/ 76 w 228"/>
              <a:gd name="T79" fmla="*/ 302 h 488"/>
              <a:gd name="T80" fmla="*/ 80 w 228"/>
              <a:gd name="T81" fmla="*/ 309 h 488"/>
              <a:gd name="T82" fmla="*/ 81 w 228"/>
              <a:gd name="T83" fmla="*/ 309 h 488"/>
              <a:gd name="T84" fmla="*/ 55 w 228"/>
              <a:gd name="T85" fmla="*/ 386 h 488"/>
              <a:gd name="T86" fmla="*/ 45 w 228"/>
              <a:gd name="T87" fmla="*/ 386 h 488"/>
              <a:gd name="T88" fmla="*/ 45 w 228"/>
              <a:gd name="T89" fmla="*/ 408 h 488"/>
              <a:gd name="T90" fmla="*/ 0 w 228"/>
              <a:gd name="T91" fmla="*/ 488 h 488"/>
              <a:gd name="T92" fmla="*/ 45 w 228"/>
              <a:gd name="T93" fmla="*/ 488 h 488"/>
              <a:gd name="T94" fmla="*/ 48 w 228"/>
              <a:gd name="T95" fmla="*/ 488 h 488"/>
              <a:gd name="T96" fmla="*/ 114 w 228"/>
              <a:gd name="T97" fmla="*/ 428 h 488"/>
              <a:gd name="T98" fmla="*/ 114 w 228"/>
              <a:gd name="T99" fmla="*/ 428 h 488"/>
              <a:gd name="T100" fmla="*/ 180 w 228"/>
              <a:gd name="T101" fmla="*/ 488 h 488"/>
              <a:gd name="T102" fmla="*/ 183 w 228"/>
              <a:gd name="T103" fmla="*/ 488 h 488"/>
              <a:gd name="T104" fmla="*/ 228 w 228"/>
              <a:gd name="T105" fmla="*/ 488 h 488"/>
              <a:gd name="T106" fmla="*/ 183 w 228"/>
              <a:gd name="T107" fmla="*/ 408 h 488"/>
              <a:gd name="T108" fmla="*/ 114 w 228"/>
              <a:gd name="T109" fmla="*/ 387 h 488"/>
              <a:gd name="T110" fmla="*/ 88 w 228"/>
              <a:gd name="T111" fmla="*/ 387 h 488"/>
              <a:gd name="T112" fmla="*/ 100 w 228"/>
              <a:gd name="T113" fmla="*/ 334 h 488"/>
              <a:gd name="T114" fmla="*/ 114 w 228"/>
              <a:gd name="T115" fmla="*/ 334 h 488"/>
              <a:gd name="T116" fmla="*/ 127 w 228"/>
              <a:gd name="T117" fmla="*/ 334 h 488"/>
              <a:gd name="T118" fmla="*/ 139 w 228"/>
              <a:gd name="T119" fmla="*/ 387 h 488"/>
              <a:gd name="T120" fmla="*/ 114 w 228"/>
              <a:gd name="T121" fmla="*/ 38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8" h="488">
                <a:moveTo>
                  <a:pt x="183" y="408"/>
                </a:moveTo>
                <a:cubicBezTo>
                  <a:pt x="183" y="386"/>
                  <a:pt x="183" y="386"/>
                  <a:pt x="183" y="386"/>
                </a:cubicBezTo>
                <a:cubicBezTo>
                  <a:pt x="173" y="386"/>
                  <a:pt x="173" y="386"/>
                  <a:pt x="173" y="386"/>
                </a:cubicBezTo>
                <a:cubicBezTo>
                  <a:pt x="161" y="360"/>
                  <a:pt x="151" y="333"/>
                  <a:pt x="146" y="30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51" y="309"/>
                  <a:pt x="152" y="302"/>
                  <a:pt x="152" y="302"/>
                </a:cubicBezTo>
                <a:cubicBezTo>
                  <a:pt x="152" y="300"/>
                  <a:pt x="151" y="298"/>
                  <a:pt x="148" y="298"/>
                </a:cubicBezTo>
                <a:cubicBezTo>
                  <a:pt x="144" y="298"/>
                  <a:pt x="144" y="298"/>
                  <a:pt x="144" y="298"/>
                </a:cubicBezTo>
                <a:cubicBezTo>
                  <a:pt x="140" y="270"/>
                  <a:pt x="123" y="156"/>
                  <a:pt x="123" y="70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6" y="70"/>
                  <a:pt x="128" y="54"/>
                  <a:pt x="128" y="54"/>
                </a:cubicBezTo>
                <a:cubicBezTo>
                  <a:pt x="128" y="52"/>
                  <a:pt x="127" y="51"/>
                  <a:pt x="125" y="50"/>
                </a:cubicBezTo>
                <a:cubicBezTo>
                  <a:pt x="126" y="50"/>
                  <a:pt x="126" y="49"/>
                  <a:pt x="126" y="4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6" y="44"/>
                  <a:pt x="124" y="42"/>
                  <a:pt x="121" y="42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20" y="42"/>
                  <a:pt x="120" y="41"/>
                  <a:pt x="120" y="41"/>
                </a:cubicBezTo>
                <a:cubicBezTo>
                  <a:pt x="120" y="39"/>
                  <a:pt x="119" y="38"/>
                  <a:pt x="117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116" y="20"/>
                  <a:pt x="115" y="19"/>
                  <a:pt x="115" y="19"/>
                </a:cubicBezTo>
                <a:cubicBezTo>
                  <a:pt x="115" y="0"/>
                  <a:pt x="115" y="0"/>
                  <a:pt x="115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12" y="19"/>
                  <a:pt x="112" y="20"/>
                  <a:pt x="112" y="20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09" y="38"/>
                  <a:pt x="107" y="39"/>
                  <a:pt x="107" y="41"/>
                </a:cubicBezTo>
                <a:cubicBezTo>
                  <a:pt x="107" y="41"/>
                  <a:pt x="108" y="42"/>
                  <a:pt x="108" y="42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104" y="42"/>
                  <a:pt x="102" y="44"/>
                  <a:pt x="102" y="4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2" y="49"/>
                  <a:pt x="102" y="50"/>
                  <a:pt x="102" y="50"/>
                </a:cubicBezTo>
                <a:cubicBezTo>
                  <a:pt x="101" y="51"/>
                  <a:pt x="99" y="52"/>
                  <a:pt x="99" y="54"/>
                </a:cubicBezTo>
                <a:cubicBezTo>
                  <a:pt x="99" y="54"/>
                  <a:pt x="101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5" y="156"/>
                  <a:pt x="88" y="270"/>
                  <a:pt x="83" y="298"/>
                </a:cubicBezTo>
                <a:cubicBezTo>
                  <a:pt x="80" y="298"/>
                  <a:pt x="80" y="298"/>
                  <a:pt x="80" y="298"/>
                </a:cubicBezTo>
                <a:cubicBezTo>
                  <a:pt x="78" y="298"/>
                  <a:pt x="76" y="300"/>
                  <a:pt x="76" y="302"/>
                </a:cubicBezTo>
                <a:cubicBezTo>
                  <a:pt x="76" y="302"/>
                  <a:pt x="78" y="309"/>
                  <a:pt x="80" y="309"/>
                </a:cubicBezTo>
                <a:cubicBezTo>
                  <a:pt x="81" y="309"/>
                  <a:pt x="81" y="309"/>
                  <a:pt x="81" y="309"/>
                </a:cubicBezTo>
                <a:cubicBezTo>
                  <a:pt x="77" y="333"/>
                  <a:pt x="67" y="360"/>
                  <a:pt x="55" y="386"/>
                </a:cubicBezTo>
                <a:cubicBezTo>
                  <a:pt x="45" y="386"/>
                  <a:pt x="45" y="386"/>
                  <a:pt x="45" y="386"/>
                </a:cubicBezTo>
                <a:cubicBezTo>
                  <a:pt x="45" y="408"/>
                  <a:pt x="45" y="408"/>
                  <a:pt x="45" y="408"/>
                </a:cubicBezTo>
                <a:cubicBezTo>
                  <a:pt x="23" y="453"/>
                  <a:pt x="0" y="488"/>
                  <a:pt x="0" y="488"/>
                </a:cubicBezTo>
                <a:cubicBezTo>
                  <a:pt x="45" y="488"/>
                  <a:pt x="45" y="488"/>
                  <a:pt x="45" y="488"/>
                </a:cubicBezTo>
                <a:cubicBezTo>
                  <a:pt x="48" y="488"/>
                  <a:pt x="48" y="488"/>
                  <a:pt x="48" y="488"/>
                </a:cubicBezTo>
                <a:cubicBezTo>
                  <a:pt x="48" y="455"/>
                  <a:pt x="78" y="428"/>
                  <a:pt x="114" y="428"/>
                </a:cubicBezTo>
                <a:cubicBezTo>
                  <a:pt x="114" y="428"/>
                  <a:pt x="114" y="428"/>
                  <a:pt x="114" y="428"/>
                </a:cubicBezTo>
                <a:cubicBezTo>
                  <a:pt x="150" y="428"/>
                  <a:pt x="179" y="455"/>
                  <a:pt x="180" y="488"/>
                </a:cubicBezTo>
                <a:cubicBezTo>
                  <a:pt x="183" y="488"/>
                  <a:pt x="183" y="488"/>
                  <a:pt x="183" y="488"/>
                </a:cubicBezTo>
                <a:cubicBezTo>
                  <a:pt x="228" y="488"/>
                  <a:pt x="228" y="488"/>
                  <a:pt x="228" y="488"/>
                </a:cubicBezTo>
                <a:cubicBezTo>
                  <a:pt x="228" y="488"/>
                  <a:pt x="205" y="453"/>
                  <a:pt x="183" y="408"/>
                </a:cubicBezTo>
                <a:close/>
                <a:moveTo>
                  <a:pt x="114" y="387"/>
                </a:moveTo>
                <a:cubicBezTo>
                  <a:pt x="88" y="387"/>
                  <a:pt x="88" y="387"/>
                  <a:pt x="88" y="387"/>
                </a:cubicBezTo>
                <a:cubicBezTo>
                  <a:pt x="88" y="387"/>
                  <a:pt x="99" y="345"/>
                  <a:pt x="100" y="334"/>
                </a:cubicBezTo>
                <a:cubicBezTo>
                  <a:pt x="114" y="334"/>
                  <a:pt x="114" y="334"/>
                  <a:pt x="114" y="334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4"/>
                  <a:pt x="135" y="376"/>
                  <a:pt x="139" y="387"/>
                </a:cubicBezTo>
                <a:lnTo>
                  <a:pt x="114" y="387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3" y="338665"/>
            <a:ext cx="929864" cy="7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57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30C9D-67C7-4C37-8824-837469A8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2DC86E-5EDC-4BFB-934F-BD2BD55F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711C2-0A64-47BA-9B4E-BC2A2D4B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60112-D0D9-41C1-92CA-A7C206EF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F6A0D-652E-4B4D-8E8F-8C8137AE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36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0" y="407462"/>
            <a:ext cx="10450689" cy="76094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090333" y="5243685"/>
            <a:ext cx="2743200" cy="153888"/>
          </a:xfrm>
          <a:prstGeom prst="rect">
            <a:avLst/>
          </a:prstGeom>
        </p:spPr>
        <p:txBody>
          <a:bodyPr/>
          <a:lstStyle/>
          <a:p>
            <a:fld id="{F4D47305-B606-4B47-9C4C-6A366D2520D9}" type="datetime1">
              <a:rPr lang="fr-FR" smtClean="0"/>
              <a:t>25/03/2019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France - Why smart investors choose France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F477-21B7-41FD-AB20-275C8A41F49E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Espace réservé du contenu 2"/>
          <p:cNvSpPr txBox="1">
            <a:spLocks/>
          </p:cNvSpPr>
          <p:nvPr userDrawn="1"/>
        </p:nvSpPr>
        <p:spPr>
          <a:xfrm>
            <a:off x="903109" y="217885"/>
            <a:ext cx="3211692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304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Ú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2800" indent="-122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cap="all" dirty="0">
                <a:solidFill>
                  <a:schemeClr val="accent2"/>
                </a:solidFill>
              </a:rPr>
              <a:t>An attract</a:t>
            </a:r>
            <a:r>
              <a:rPr lang="tr-TR" sz="900" b="1" i="0" cap="all" dirty="0">
                <a:solidFill>
                  <a:schemeClr val="accent2"/>
                </a:solidFill>
              </a:rPr>
              <a:t>I</a:t>
            </a:r>
            <a:r>
              <a:rPr lang="en-US" sz="900" b="1" i="0" cap="all" dirty="0" err="1">
                <a:solidFill>
                  <a:schemeClr val="accent2"/>
                </a:solidFill>
              </a:rPr>
              <a:t>ve</a:t>
            </a:r>
            <a:r>
              <a:rPr lang="en-US" sz="900" b="1" i="0" cap="all" dirty="0">
                <a:solidFill>
                  <a:schemeClr val="accent2"/>
                </a:solidFill>
              </a:rPr>
              <a:t> place to do bus</a:t>
            </a:r>
            <a:r>
              <a:rPr lang="tr-TR" sz="900" b="1" i="0" cap="all" dirty="0">
                <a:solidFill>
                  <a:schemeClr val="accent2"/>
                </a:solidFill>
              </a:rPr>
              <a:t>I</a:t>
            </a:r>
            <a:r>
              <a:rPr lang="en-US" sz="900" b="1" i="0" cap="all" dirty="0">
                <a:solidFill>
                  <a:schemeClr val="accent2"/>
                </a:solidFill>
              </a:rPr>
              <a:t>ness</a:t>
            </a:r>
            <a:endParaRPr lang="fr-FR" sz="900" b="1" i="0" cap="all" dirty="0">
              <a:solidFill>
                <a:schemeClr val="accent2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 userDrawn="1"/>
        </p:nvSpPr>
        <p:spPr>
          <a:xfrm>
            <a:off x="4357508" y="217885"/>
            <a:ext cx="2652893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304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Ú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2800" indent="-122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all" dirty="0">
                <a:solidFill>
                  <a:schemeClr val="accent4"/>
                </a:solidFill>
              </a:rPr>
              <a:t>Product</a:t>
            </a:r>
            <a:r>
              <a:rPr lang="tr-TR" sz="900" b="0" i="0" cap="all" dirty="0">
                <a:solidFill>
                  <a:schemeClr val="accent4"/>
                </a:solidFill>
              </a:rPr>
              <a:t>I</a:t>
            </a:r>
            <a:r>
              <a:rPr lang="en-US" sz="900" b="0" i="0" cap="all" dirty="0">
                <a:solidFill>
                  <a:schemeClr val="accent4"/>
                </a:solidFill>
              </a:rPr>
              <a:t>v</a:t>
            </a:r>
            <a:r>
              <a:rPr lang="tr-TR" sz="900" b="0" i="0" cap="all" dirty="0">
                <a:solidFill>
                  <a:schemeClr val="accent4"/>
                </a:solidFill>
              </a:rPr>
              <a:t>I</a:t>
            </a:r>
            <a:r>
              <a:rPr lang="en-US" sz="900" b="0" i="0" cap="all" dirty="0">
                <a:solidFill>
                  <a:schemeClr val="accent4"/>
                </a:solidFill>
              </a:rPr>
              <a:t>ty and innovation</a:t>
            </a:r>
            <a:endParaRPr lang="fr-FR" sz="900" b="0" i="0" cap="all" dirty="0">
              <a:solidFill>
                <a:schemeClr val="accent4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 userDrawn="1"/>
        </p:nvSpPr>
        <p:spPr>
          <a:xfrm>
            <a:off x="7241609" y="217885"/>
            <a:ext cx="3211692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304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Ú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2800" indent="-122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all">
                <a:solidFill>
                  <a:schemeClr val="accent4"/>
                </a:solidFill>
              </a:rPr>
              <a:t>Geography and economy</a:t>
            </a:r>
            <a:endParaRPr lang="fr-FR" sz="900" b="0" i="0" cap="all">
              <a:solidFill>
                <a:schemeClr val="accent4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174159" y="217885"/>
            <a:ext cx="0" cy="108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7038107" y="217885"/>
            <a:ext cx="0" cy="108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13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0" y="407462"/>
            <a:ext cx="10450689" cy="76094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090333" y="5243685"/>
            <a:ext cx="2743200" cy="153888"/>
          </a:xfrm>
          <a:prstGeom prst="rect">
            <a:avLst/>
          </a:prstGeom>
        </p:spPr>
        <p:txBody>
          <a:bodyPr/>
          <a:lstStyle/>
          <a:p>
            <a:fld id="{F4D47305-B606-4B47-9C4C-6A366D2520D9}" type="datetime1">
              <a:rPr lang="fr-FR" smtClean="0"/>
              <a:t>25/03/2019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France - Why smart investors choose France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F477-21B7-41FD-AB20-275C8A41F49E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Espace réservé du contenu 2"/>
          <p:cNvSpPr txBox="1">
            <a:spLocks/>
          </p:cNvSpPr>
          <p:nvPr userDrawn="1"/>
        </p:nvSpPr>
        <p:spPr>
          <a:xfrm>
            <a:off x="903109" y="219600"/>
            <a:ext cx="3211692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304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Ú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2800" indent="-122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all" dirty="0">
                <a:solidFill>
                  <a:schemeClr val="accent4"/>
                </a:solidFill>
              </a:rPr>
              <a:t>An attract</a:t>
            </a:r>
            <a:r>
              <a:rPr lang="tr-TR" sz="900" b="0" i="0" cap="all" dirty="0">
                <a:solidFill>
                  <a:schemeClr val="accent4"/>
                </a:solidFill>
              </a:rPr>
              <a:t>I</a:t>
            </a:r>
            <a:r>
              <a:rPr lang="en-US" sz="900" b="0" i="0" cap="all" dirty="0" err="1">
                <a:solidFill>
                  <a:schemeClr val="accent4"/>
                </a:solidFill>
              </a:rPr>
              <a:t>ve</a:t>
            </a:r>
            <a:r>
              <a:rPr lang="en-US" sz="900" b="0" i="0" cap="all" dirty="0">
                <a:solidFill>
                  <a:schemeClr val="accent4"/>
                </a:solidFill>
              </a:rPr>
              <a:t> place to do bus</a:t>
            </a:r>
            <a:r>
              <a:rPr lang="tr-TR" sz="900" b="0" i="0" cap="all" dirty="0">
                <a:solidFill>
                  <a:schemeClr val="accent4"/>
                </a:solidFill>
              </a:rPr>
              <a:t>I</a:t>
            </a:r>
            <a:r>
              <a:rPr lang="en-US" sz="900" b="0" i="0" cap="all" dirty="0">
                <a:solidFill>
                  <a:schemeClr val="accent4"/>
                </a:solidFill>
              </a:rPr>
              <a:t>ness</a:t>
            </a:r>
            <a:endParaRPr lang="fr-FR" sz="900" b="0" i="0" cap="all" dirty="0">
              <a:solidFill>
                <a:schemeClr val="accent4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 userDrawn="1"/>
        </p:nvSpPr>
        <p:spPr>
          <a:xfrm>
            <a:off x="4357508" y="219600"/>
            <a:ext cx="2652893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304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Ú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2800" indent="-122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cap="all" dirty="0">
                <a:solidFill>
                  <a:schemeClr val="accent2"/>
                </a:solidFill>
              </a:rPr>
              <a:t>Product</a:t>
            </a:r>
            <a:r>
              <a:rPr lang="tr-TR" sz="900" b="1" i="0" cap="all" dirty="0">
                <a:solidFill>
                  <a:schemeClr val="accent2"/>
                </a:solidFill>
              </a:rPr>
              <a:t>I</a:t>
            </a:r>
            <a:r>
              <a:rPr lang="en-US" sz="900" b="1" i="0" cap="all" dirty="0">
                <a:solidFill>
                  <a:schemeClr val="accent2"/>
                </a:solidFill>
              </a:rPr>
              <a:t>v</a:t>
            </a:r>
            <a:r>
              <a:rPr lang="tr-TR" sz="900" b="1" i="0" cap="all" dirty="0">
                <a:solidFill>
                  <a:schemeClr val="accent2"/>
                </a:solidFill>
              </a:rPr>
              <a:t>I</a:t>
            </a:r>
            <a:r>
              <a:rPr lang="en-US" sz="900" b="1" i="0" cap="all" dirty="0">
                <a:solidFill>
                  <a:schemeClr val="accent2"/>
                </a:solidFill>
              </a:rPr>
              <a:t>ty and </a:t>
            </a:r>
            <a:r>
              <a:rPr lang="tr-TR" sz="900" b="1" i="0" cap="all" dirty="0">
                <a:solidFill>
                  <a:schemeClr val="accent2"/>
                </a:solidFill>
              </a:rPr>
              <a:t>I</a:t>
            </a:r>
            <a:r>
              <a:rPr lang="en-US" sz="900" b="1" i="0" cap="all" dirty="0" err="1">
                <a:solidFill>
                  <a:schemeClr val="accent2"/>
                </a:solidFill>
              </a:rPr>
              <a:t>nnovat</a:t>
            </a:r>
            <a:r>
              <a:rPr lang="tr-TR" sz="900" b="1" i="0" cap="all" dirty="0">
                <a:solidFill>
                  <a:schemeClr val="accent2"/>
                </a:solidFill>
              </a:rPr>
              <a:t>I</a:t>
            </a:r>
            <a:r>
              <a:rPr lang="en-US" sz="900" b="1" i="0" cap="all" dirty="0">
                <a:solidFill>
                  <a:schemeClr val="accent2"/>
                </a:solidFill>
              </a:rPr>
              <a:t>on</a:t>
            </a:r>
            <a:endParaRPr lang="fr-FR" sz="900" b="1" i="0" cap="all" dirty="0">
              <a:solidFill>
                <a:schemeClr val="accent2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 userDrawn="1"/>
        </p:nvSpPr>
        <p:spPr>
          <a:xfrm>
            <a:off x="7241609" y="219600"/>
            <a:ext cx="3211692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304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Ú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2800" indent="-122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all">
                <a:solidFill>
                  <a:schemeClr val="accent4"/>
                </a:solidFill>
              </a:rPr>
              <a:t>Geography and economy</a:t>
            </a:r>
            <a:endParaRPr lang="fr-FR" sz="900" b="0" i="0" cap="all">
              <a:solidFill>
                <a:schemeClr val="accent4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174159" y="219600"/>
            <a:ext cx="0" cy="108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7038107" y="219600"/>
            <a:ext cx="0" cy="108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329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0" y="407462"/>
            <a:ext cx="10450689" cy="76094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090333" y="5243685"/>
            <a:ext cx="2743200" cy="153888"/>
          </a:xfrm>
          <a:prstGeom prst="rect">
            <a:avLst/>
          </a:prstGeom>
        </p:spPr>
        <p:txBody>
          <a:bodyPr/>
          <a:lstStyle/>
          <a:p>
            <a:fld id="{F4D47305-B606-4B47-9C4C-6A366D2520D9}" type="datetime1">
              <a:rPr lang="fr-FR" smtClean="0"/>
              <a:t>25/03/2019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France - Why smart investors choose France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F477-21B7-41FD-AB20-275C8A41F49E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Espace réservé du contenu 2"/>
          <p:cNvSpPr txBox="1">
            <a:spLocks/>
          </p:cNvSpPr>
          <p:nvPr userDrawn="1"/>
        </p:nvSpPr>
        <p:spPr>
          <a:xfrm>
            <a:off x="903109" y="219600"/>
            <a:ext cx="3211692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304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Ú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2800" indent="-122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all" dirty="0">
                <a:solidFill>
                  <a:schemeClr val="accent4"/>
                </a:solidFill>
              </a:rPr>
              <a:t>An attract</a:t>
            </a:r>
            <a:r>
              <a:rPr lang="tr-TR" sz="900" b="0" i="0" cap="all" dirty="0">
                <a:solidFill>
                  <a:schemeClr val="accent4"/>
                </a:solidFill>
              </a:rPr>
              <a:t>I</a:t>
            </a:r>
            <a:r>
              <a:rPr lang="en-US" sz="900" b="0" i="0" cap="all" dirty="0" err="1">
                <a:solidFill>
                  <a:schemeClr val="accent4"/>
                </a:solidFill>
              </a:rPr>
              <a:t>ve</a:t>
            </a:r>
            <a:r>
              <a:rPr lang="en-US" sz="900" b="0" i="0" cap="all" dirty="0">
                <a:solidFill>
                  <a:schemeClr val="accent4"/>
                </a:solidFill>
              </a:rPr>
              <a:t> place to do bus</a:t>
            </a:r>
            <a:r>
              <a:rPr lang="tr-TR" sz="900" b="0" i="0" cap="all" dirty="0">
                <a:solidFill>
                  <a:schemeClr val="accent4"/>
                </a:solidFill>
              </a:rPr>
              <a:t>I</a:t>
            </a:r>
            <a:r>
              <a:rPr lang="en-US" sz="900" b="0" i="0" cap="all" dirty="0">
                <a:solidFill>
                  <a:schemeClr val="accent4"/>
                </a:solidFill>
              </a:rPr>
              <a:t>ness</a:t>
            </a:r>
            <a:endParaRPr lang="fr-FR" sz="900" b="0" i="0" cap="all" dirty="0">
              <a:solidFill>
                <a:schemeClr val="accent4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 userDrawn="1"/>
        </p:nvSpPr>
        <p:spPr>
          <a:xfrm>
            <a:off x="4357508" y="219600"/>
            <a:ext cx="2652893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304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Ú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2800" indent="-122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all" dirty="0">
                <a:solidFill>
                  <a:schemeClr val="accent4"/>
                </a:solidFill>
              </a:rPr>
              <a:t>Product</a:t>
            </a:r>
            <a:r>
              <a:rPr lang="tr-TR" sz="900" b="0" i="0" cap="all" dirty="0">
                <a:solidFill>
                  <a:schemeClr val="accent4"/>
                </a:solidFill>
              </a:rPr>
              <a:t>I</a:t>
            </a:r>
            <a:r>
              <a:rPr lang="en-US" sz="900" b="0" i="0" cap="all" dirty="0">
                <a:solidFill>
                  <a:schemeClr val="accent4"/>
                </a:solidFill>
              </a:rPr>
              <a:t>v</a:t>
            </a:r>
            <a:r>
              <a:rPr lang="tr-TR" sz="900" b="0" i="0" cap="all" dirty="0">
                <a:solidFill>
                  <a:schemeClr val="accent4"/>
                </a:solidFill>
              </a:rPr>
              <a:t>I</a:t>
            </a:r>
            <a:r>
              <a:rPr lang="en-US" sz="900" b="0" i="0" cap="all" dirty="0">
                <a:solidFill>
                  <a:schemeClr val="accent4"/>
                </a:solidFill>
              </a:rPr>
              <a:t>ty and </a:t>
            </a:r>
            <a:r>
              <a:rPr lang="tr-TR" sz="900" b="0" i="0" cap="all" dirty="0">
                <a:solidFill>
                  <a:schemeClr val="accent4"/>
                </a:solidFill>
              </a:rPr>
              <a:t>I</a:t>
            </a:r>
            <a:r>
              <a:rPr lang="en-US" sz="900" b="0" i="0" cap="all" dirty="0" err="1">
                <a:solidFill>
                  <a:schemeClr val="accent4"/>
                </a:solidFill>
              </a:rPr>
              <a:t>nnovation</a:t>
            </a:r>
            <a:endParaRPr lang="fr-FR" sz="900" b="0" i="0" cap="all" dirty="0">
              <a:solidFill>
                <a:schemeClr val="accent4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 userDrawn="1"/>
        </p:nvSpPr>
        <p:spPr>
          <a:xfrm>
            <a:off x="7241609" y="219600"/>
            <a:ext cx="3211692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304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Ú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2800" indent="-122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cap="all">
                <a:solidFill>
                  <a:schemeClr val="accent2"/>
                </a:solidFill>
              </a:rPr>
              <a:t>Geography and economy</a:t>
            </a:r>
            <a:endParaRPr lang="fr-FR" sz="900" b="1" i="0" cap="all">
              <a:solidFill>
                <a:schemeClr val="accent2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174159" y="219600"/>
            <a:ext cx="0" cy="108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7038107" y="219600"/>
            <a:ext cx="0" cy="108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29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 descr="PP-4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7111" y="334963"/>
            <a:ext cx="10924103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7094085" y="476672"/>
            <a:ext cx="4477128" cy="576262"/>
          </a:xfrm>
        </p:spPr>
        <p:txBody>
          <a:bodyPr/>
          <a:lstStyle>
            <a:lvl1pPr marL="0" indent="0" algn="r">
              <a:buNone/>
              <a:defRPr b="0"/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2218" y="1268416"/>
            <a:ext cx="10147569" cy="4897437"/>
          </a:xfrm>
        </p:spPr>
        <p:txBody>
          <a:bodyPr/>
          <a:lstStyle>
            <a:lvl1pPr marL="342900" indent="-342900">
              <a:buFont typeface="Wingdings 3" panose="05040102010807070707" pitchFamily="18" charset="2"/>
              <a:buChar char=""/>
              <a:defRPr/>
            </a:lvl1pPr>
          </a:lstStyle>
          <a:p>
            <a:pPr lvl="0"/>
            <a:r>
              <a:rPr lang="fr-FR" dirty="0"/>
              <a:t> 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4771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 descr="PP-4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7111" y="334963"/>
            <a:ext cx="10924103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7094085" y="476672"/>
            <a:ext cx="4477128" cy="576262"/>
          </a:xfrm>
        </p:spPr>
        <p:txBody>
          <a:bodyPr/>
          <a:lstStyle>
            <a:lvl1pPr marL="0" indent="0" algn="r">
              <a:buNone/>
              <a:defRPr b="0"/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022218" y="1268416"/>
            <a:ext cx="10147569" cy="4897437"/>
          </a:xfrm>
        </p:spPr>
        <p:txBody>
          <a:bodyPr/>
          <a:lstStyle>
            <a:lvl1pPr marL="342900" indent="-342900">
              <a:buFont typeface="Wingdings 3" panose="05040102010807070707" pitchFamily="18" charset="2"/>
              <a:buChar char=""/>
              <a:defRPr/>
            </a:lvl1pPr>
          </a:lstStyle>
          <a:p>
            <a:pPr lvl="0"/>
            <a:r>
              <a:rPr lang="fr-FR" dirty="0"/>
              <a:t> 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0247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3BA6-6679-CE41-A4F4-5413009446C5}" type="datetime1">
              <a:rPr lang="fr-FR" smtClean="0"/>
              <a:t>25/03/2019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418195" y="584554"/>
            <a:ext cx="11317717" cy="5610204"/>
            <a:chOff x="417107" y="583066"/>
            <a:chExt cx="11288243" cy="5595919"/>
          </a:xfrm>
        </p:grpSpPr>
        <p:sp>
          <p:nvSpPr>
            <p:cNvPr id="12" name="Forme libre 11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800"/>
            </a:p>
          </p:txBody>
        </p:sp>
      </p:grpSp>
      <p:pic>
        <p:nvPicPr>
          <p:cNvPr id="13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6" y="584553"/>
            <a:ext cx="1289216" cy="7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D7D04-956C-49BB-B80B-92DB0D9F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4D2B45-8065-499E-ABC2-9ED6BC045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92F8EB-3238-4073-893F-C11B2980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A95F75-CDC3-4562-A39E-9A6D4378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D93B33-26C4-429C-A3E1-55A41A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40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58635-E0D7-43BF-AF2A-0D7BBFED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12A5DB-23D7-4B04-86B2-E72C6A07A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803544-D894-4AAD-8377-5C3F49BC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1335B3-0403-4DB1-B86A-64FD6DD5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25AD2A-69BA-4283-BB72-FB1623D3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70C72E-24C0-4E93-8946-E59383FC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50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3C021-F8FA-4A34-AE87-D566513F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69AD84-4C4B-4F8D-ABB1-C59FBAA2A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252488-E63D-4E77-BE06-0497BE45F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1797BA-8ECE-4775-804B-706FB8F2A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6226B5-B1B8-4543-A054-769AD3AF8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3C07E61-888D-461A-88F1-EC8733EF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0768790-4A9A-47A3-A8FD-BBF8EF2A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D5BA18-BBBA-4A2C-99E1-8E9FD573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96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A498E-2EAD-496C-83CD-B2D8B826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8832E3-91FB-4BE6-85B1-8E40B603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86A4F9-894A-4DDF-B965-EED78250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B1FD6F-B4CC-41C1-8BD2-82D2E18F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29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D452AF-F19E-42ED-B1EB-FE53D061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57932F-8850-478B-BAA8-78048147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6BAE31-1DCB-41BA-9178-2F4B1D24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7AB05-F994-45A3-854D-199D743F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A0602-3F06-4EB7-B4E6-CFBBDA2CE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651FBD-6CFF-414B-A924-3540D8267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47D08C-66B2-4F1A-8FCF-FB6C14AB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7CF093-CF3D-45ED-958D-F2A189EA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A93915-1ECA-4795-899D-2EA406D7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8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C9C90-3CCF-412F-9592-9DBE2FEB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AF7640-AC5E-414A-A8CD-B45B21F69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A4C279-6E3B-4927-958F-3D61FD258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F27DED-EA2C-4F36-8871-743F2568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BCDF5F-CCEE-46B7-9EA6-65A92391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F2B118-62D3-468D-9C61-7CFA9454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53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9F9739-6125-4E3E-9656-1B4D9393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16D7D3-6217-4BCE-8B59-3592A9A1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E3C067-E200-444D-B890-1D26CD83F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461E4-B8FE-46D4-B204-60588BE0872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9F69F9-EB53-4F84-95AF-870CDFFB4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EAB57C-DBF7-40B5-872D-43D69B43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AB9-B15B-4B4A-B60E-79CC52B9E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37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4" r:id="rId12"/>
    <p:sldLayoutId id="2147483680" r:id="rId13"/>
    <p:sldLayoutId id="2147483681" r:id="rId14"/>
    <p:sldLayoutId id="2147483765" r:id="rId15"/>
    <p:sldLayoutId id="2147483777" r:id="rId16"/>
    <p:sldLayoutId id="21474837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19101"/>
            <a:ext cx="720000" cy="196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6488276"/>
            <a:ext cx="11432963" cy="0"/>
          </a:xfrm>
          <a:prstGeom prst="line">
            <a:avLst/>
          </a:prstGeom>
          <a:noFill/>
          <a:ln w="952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0" name="Connecteur droit 9"/>
          <p:cNvCxnSpPr/>
          <p:nvPr userDrawn="1"/>
        </p:nvCxnSpPr>
        <p:spPr>
          <a:xfrm flipH="1">
            <a:off x="11866615" y="6488276"/>
            <a:ext cx="325387" cy="0"/>
          </a:xfrm>
          <a:prstGeom prst="line">
            <a:avLst/>
          </a:prstGeom>
          <a:noFill/>
          <a:ln w="952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3110" y="407462"/>
            <a:ext cx="10450689" cy="760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109" y="1376444"/>
            <a:ext cx="10450691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446" y="6605646"/>
            <a:ext cx="871502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Business France - Why smart investors choose France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2965" y="6605646"/>
            <a:ext cx="43364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6BD3F477-21B7-41FD-AB20-275C8A41F49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11432698" y="5799302"/>
            <a:ext cx="433916" cy="688975"/>
          </a:xfrm>
          <a:custGeom>
            <a:avLst/>
            <a:gdLst>
              <a:gd name="T0" fmla="*/ 183 w 228"/>
              <a:gd name="T1" fmla="*/ 408 h 488"/>
              <a:gd name="T2" fmla="*/ 183 w 228"/>
              <a:gd name="T3" fmla="*/ 386 h 488"/>
              <a:gd name="T4" fmla="*/ 173 w 228"/>
              <a:gd name="T5" fmla="*/ 386 h 488"/>
              <a:gd name="T6" fmla="*/ 146 w 228"/>
              <a:gd name="T7" fmla="*/ 309 h 488"/>
              <a:gd name="T8" fmla="*/ 148 w 228"/>
              <a:gd name="T9" fmla="*/ 309 h 488"/>
              <a:gd name="T10" fmla="*/ 152 w 228"/>
              <a:gd name="T11" fmla="*/ 302 h 488"/>
              <a:gd name="T12" fmla="*/ 148 w 228"/>
              <a:gd name="T13" fmla="*/ 298 h 488"/>
              <a:gd name="T14" fmla="*/ 144 w 228"/>
              <a:gd name="T15" fmla="*/ 298 h 488"/>
              <a:gd name="T16" fmla="*/ 123 w 228"/>
              <a:gd name="T17" fmla="*/ 70 h 488"/>
              <a:gd name="T18" fmla="*/ 124 w 228"/>
              <a:gd name="T19" fmla="*/ 70 h 488"/>
              <a:gd name="T20" fmla="*/ 128 w 228"/>
              <a:gd name="T21" fmla="*/ 54 h 488"/>
              <a:gd name="T22" fmla="*/ 125 w 228"/>
              <a:gd name="T23" fmla="*/ 50 h 488"/>
              <a:gd name="T24" fmla="*/ 126 w 228"/>
              <a:gd name="T25" fmla="*/ 49 h 488"/>
              <a:gd name="T26" fmla="*/ 126 w 228"/>
              <a:gd name="T27" fmla="*/ 46 h 488"/>
              <a:gd name="T28" fmla="*/ 121 w 228"/>
              <a:gd name="T29" fmla="*/ 42 h 488"/>
              <a:gd name="T30" fmla="*/ 120 w 228"/>
              <a:gd name="T31" fmla="*/ 42 h 488"/>
              <a:gd name="T32" fmla="*/ 120 w 228"/>
              <a:gd name="T33" fmla="*/ 41 h 488"/>
              <a:gd name="T34" fmla="*/ 117 w 228"/>
              <a:gd name="T35" fmla="*/ 38 h 488"/>
              <a:gd name="T36" fmla="*/ 116 w 228"/>
              <a:gd name="T37" fmla="*/ 38 h 488"/>
              <a:gd name="T38" fmla="*/ 116 w 228"/>
              <a:gd name="T39" fmla="*/ 20 h 488"/>
              <a:gd name="T40" fmla="*/ 115 w 228"/>
              <a:gd name="T41" fmla="*/ 19 h 488"/>
              <a:gd name="T42" fmla="*/ 115 w 228"/>
              <a:gd name="T43" fmla="*/ 0 h 488"/>
              <a:gd name="T44" fmla="*/ 114 w 228"/>
              <a:gd name="T45" fmla="*/ 0 h 488"/>
              <a:gd name="T46" fmla="*/ 113 w 228"/>
              <a:gd name="T47" fmla="*/ 0 h 488"/>
              <a:gd name="T48" fmla="*/ 113 w 228"/>
              <a:gd name="T49" fmla="*/ 19 h 488"/>
              <a:gd name="T50" fmla="*/ 112 w 228"/>
              <a:gd name="T51" fmla="*/ 20 h 488"/>
              <a:gd name="T52" fmla="*/ 112 w 228"/>
              <a:gd name="T53" fmla="*/ 38 h 488"/>
              <a:gd name="T54" fmla="*/ 111 w 228"/>
              <a:gd name="T55" fmla="*/ 38 h 488"/>
              <a:gd name="T56" fmla="*/ 107 w 228"/>
              <a:gd name="T57" fmla="*/ 41 h 488"/>
              <a:gd name="T58" fmla="*/ 108 w 228"/>
              <a:gd name="T59" fmla="*/ 42 h 488"/>
              <a:gd name="T60" fmla="*/ 106 w 228"/>
              <a:gd name="T61" fmla="*/ 42 h 488"/>
              <a:gd name="T62" fmla="*/ 102 w 228"/>
              <a:gd name="T63" fmla="*/ 46 h 488"/>
              <a:gd name="T64" fmla="*/ 102 w 228"/>
              <a:gd name="T65" fmla="*/ 49 h 488"/>
              <a:gd name="T66" fmla="*/ 102 w 228"/>
              <a:gd name="T67" fmla="*/ 50 h 488"/>
              <a:gd name="T68" fmla="*/ 99 w 228"/>
              <a:gd name="T69" fmla="*/ 54 h 488"/>
              <a:gd name="T70" fmla="*/ 104 w 228"/>
              <a:gd name="T71" fmla="*/ 70 h 488"/>
              <a:gd name="T72" fmla="*/ 104 w 228"/>
              <a:gd name="T73" fmla="*/ 70 h 488"/>
              <a:gd name="T74" fmla="*/ 83 w 228"/>
              <a:gd name="T75" fmla="*/ 298 h 488"/>
              <a:gd name="T76" fmla="*/ 80 w 228"/>
              <a:gd name="T77" fmla="*/ 298 h 488"/>
              <a:gd name="T78" fmla="*/ 76 w 228"/>
              <a:gd name="T79" fmla="*/ 302 h 488"/>
              <a:gd name="T80" fmla="*/ 80 w 228"/>
              <a:gd name="T81" fmla="*/ 309 h 488"/>
              <a:gd name="T82" fmla="*/ 81 w 228"/>
              <a:gd name="T83" fmla="*/ 309 h 488"/>
              <a:gd name="T84" fmla="*/ 55 w 228"/>
              <a:gd name="T85" fmla="*/ 386 h 488"/>
              <a:gd name="T86" fmla="*/ 45 w 228"/>
              <a:gd name="T87" fmla="*/ 386 h 488"/>
              <a:gd name="T88" fmla="*/ 45 w 228"/>
              <a:gd name="T89" fmla="*/ 408 h 488"/>
              <a:gd name="T90" fmla="*/ 0 w 228"/>
              <a:gd name="T91" fmla="*/ 488 h 488"/>
              <a:gd name="T92" fmla="*/ 45 w 228"/>
              <a:gd name="T93" fmla="*/ 488 h 488"/>
              <a:gd name="T94" fmla="*/ 48 w 228"/>
              <a:gd name="T95" fmla="*/ 488 h 488"/>
              <a:gd name="T96" fmla="*/ 114 w 228"/>
              <a:gd name="T97" fmla="*/ 428 h 488"/>
              <a:gd name="T98" fmla="*/ 114 w 228"/>
              <a:gd name="T99" fmla="*/ 428 h 488"/>
              <a:gd name="T100" fmla="*/ 180 w 228"/>
              <a:gd name="T101" fmla="*/ 488 h 488"/>
              <a:gd name="T102" fmla="*/ 183 w 228"/>
              <a:gd name="T103" fmla="*/ 488 h 488"/>
              <a:gd name="T104" fmla="*/ 228 w 228"/>
              <a:gd name="T105" fmla="*/ 488 h 488"/>
              <a:gd name="T106" fmla="*/ 183 w 228"/>
              <a:gd name="T107" fmla="*/ 408 h 488"/>
              <a:gd name="T108" fmla="*/ 114 w 228"/>
              <a:gd name="T109" fmla="*/ 387 h 488"/>
              <a:gd name="T110" fmla="*/ 88 w 228"/>
              <a:gd name="T111" fmla="*/ 387 h 488"/>
              <a:gd name="T112" fmla="*/ 100 w 228"/>
              <a:gd name="T113" fmla="*/ 334 h 488"/>
              <a:gd name="T114" fmla="*/ 114 w 228"/>
              <a:gd name="T115" fmla="*/ 334 h 488"/>
              <a:gd name="T116" fmla="*/ 127 w 228"/>
              <a:gd name="T117" fmla="*/ 334 h 488"/>
              <a:gd name="T118" fmla="*/ 139 w 228"/>
              <a:gd name="T119" fmla="*/ 387 h 488"/>
              <a:gd name="T120" fmla="*/ 114 w 228"/>
              <a:gd name="T121" fmla="*/ 38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8" h="488">
                <a:moveTo>
                  <a:pt x="183" y="408"/>
                </a:moveTo>
                <a:cubicBezTo>
                  <a:pt x="183" y="386"/>
                  <a:pt x="183" y="386"/>
                  <a:pt x="183" y="386"/>
                </a:cubicBezTo>
                <a:cubicBezTo>
                  <a:pt x="173" y="386"/>
                  <a:pt x="173" y="386"/>
                  <a:pt x="173" y="386"/>
                </a:cubicBezTo>
                <a:cubicBezTo>
                  <a:pt x="161" y="360"/>
                  <a:pt x="151" y="333"/>
                  <a:pt x="146" y="30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51" y="309"/>
                  <a:pt x="152" y="302"/>
                  <a:pt x="152" y="302"/>
                </a:cubicBezTo>
                <a:cubicBezTo>
                  <a:pt x="152" y="300"/>
                  <a:pt x="151" y="298"/>
                  <a:pt x="148" y="298"/>
                </a:cubicBezTo>
                <a:cubicBezTo>
                  <a:pt x="144" y="298"/>
                  <a:pt x="144" y="298"/>
                  <a:pt x="144" y="298"/>
                </a:cubicBezTo>
                <a:cubicBezTo>
                  <a:pt x="140" y="270"/>
                  <a:pt x="123" y="156"/>
                  <a:pt x="123" y="70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6" y="70"/>
                  <a:pt x="128" y="54"/>
                  <a:pt x="128" y="54"/>
                </a:cubicBezTo>
                <a:cubicBezTo>
                  <a:pt x="128" y="52"/>
                  <a:pt x="127" y="51"/>
                  <a:pt x="125" y="50"/>
                </a:cubicBezTo>
                <a:cubicBezTo>
                  <a:pt x="126" y="50"/>
                  <a:pt x="126" y="49"/>
                  <a:pt x="126" y="4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6" y="44"/>
                  <a:pt x="124" y="42"/>
                  <a:pt x="121" y="42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20" y="42"/>
                  <a:pt x="120" y="41"/>
                  <a:pt x="120" y="41"/>
                </a:cubicBezTo>
                <a:cubicBezTo>
                  <a:pt x="120" y="39"/>
                  <a:pt x="119" y="38"/>
                  <a:pt x="117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116" y="20"/>
                  <a:pt x="115" y="19"/>
                  <a:pt x="115" y="19"/>
                </a:cubicBezTo>
                <a:cubicBezTo>
                  <a:pt x="115" y="0"/>
                  <a:pt x="115" y="0"/>
                  <a:pt x="115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12" y="19"/>
                  <a:pt x="112" y="20"/>
                  <a:pt x="112" y="20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09" y="38"/>
                  <a:pt x="107" y="39"/>
                  <a:pt x="107" y="41"/>
                </a:cubicBezTo>
                <a:cubicBezTo>
                  <a:pt x="107" y="41"/>
                  <a:pt x="108" y="42"/>
                  <a:pt x="108" y="42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104" y="42"/>
                  <a:pt x="102" y="44"/>
                  <a:pt x="102" y="4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2" y="49"/>
                  <a:pt x="102" y="50"/>
                  <a:pt x="102" y="50"/>
                </a:cubicBezTo>
                <a:cubicBezTo>
                  <a:pt x="101" y="51"/>
                  <a:pt x="99" y="52"/>
                  <a:pt x="99" y="54"/>
                </a:cubicBezTo>
                <a:cubicBezTo>
                  <a:pt x="99" y="54"/>
                  <a:pt x="101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5" y="156"/>
                  <a:pt x="88" y="270"/>
                  <a:pt x="83" y="298"/>
                </a:cubicBezTo>
                <a:cubicBezTo>
                  <a:pt x="80" y="298"/>
                  <a:pt x="80" y="298"/>
                  <a:pt x="80" y="298"/>
                </a:cubicBezTo>
                <a:cubicBezTo>
                  <a:pt x="78" y="298"/>
                  <a:pt x="76" y="300"/>
                  <a:pt x="76" y="302"/>
                </a:cubicBezTo>
                <a:cubicBezTo>
                  <a:pt x="76" y="302"/>
                  <a:pt x="78" y="309"/>
                  <a:pt x="80" y="309"/>
                </a:cubicBezTo>
                <a:cubicBezTo>
                  <a:pt x="81" y="309"/>
                  <a:pt x="81" y="309"/>
                  <a:pt x="81" y="309"/>
                </a:cubicBezTo>
                <a:cubicBezTo>
                  <a:pt x="77" y="333"/>
                  <a:pt x="67" y="360"/>
                  <a:pt x="55" y="386"/>
                </a:cubicBezTo>
                <a:cubicBezTo>
                  <a:pt x="45" y="386"/>
                  <a:pt x="45" y="386"/>
                  <a:pt x="45" y="386"/>
                </a:cubicBezTo>
                <a:cubicBezTo>
                  <a:pt x="45" y="408"/>
                  <a:pt x="45" y="408"/>
                  <a:pt x="45" y="408"/>
                </a:cubicBezTo>
                <a:cubicBezTo>
                  <a:pt x="23" y="453"/>
                  <a:pt x="0" y="488"/>
                  <a:pt x="0" y="488"/>
                </a:cubicBezTo>
                <a:cubicBezTo>
                  <a:pt x="45" y="488"/>
                  <a:pt x="45" y="488"/>
                  <a:pt x="45" y="488"/>
                </a:cubicBezTo>
                <a:cubicBezTo>
                  <a:pt x="48" y="488"/>
                  <a:pt x="48" y="488"/>
                  <a:pt x="48" y="488"/>
                </a:cubicBezTo>
                <a:cubicBezTo>
                  <a:pt x="48" y="455"/>
                  <a:pt x="78" y="428"/>
                  <a:pt x="114" y="428"/>
                </a:cubicBezTo>
                <a:cubicBezTo>
                  <a:pt x="114" y="428"/>
                  <a:pt x="114" y="428"/>
                  <a:pt x="114" y="428"/>
                </a:cubicBezTo>
                <a:cubicBezTo>
                  <a:pt x="150" y="428"/>
                  <a:pt x="179" y="455"/>
                  <a:pt x="180" y="488"/>
                </a:cubicBezTo>
                <a:cubicBezTo>
                  <a:pt x="183" y="488"/>
                  <a:pt x="183" y="488"/>
                  <a:pt x="183" y="488"/>
                </a:cubicBezTo>
                <a:cubicBezTo>
                  <a:pt x="228" y="488"/>
                  <a:pt x="228" y="488"/>
                  <a:pt x="228" y="488"/>
                </a:cubicBezTo>
                <a:cubicBezTo>
                  <a:pt x="228" y="488"/>
                  <a:pt x="205" y="453"/>
                  <a:pt x="183" y="408"/>
                </a:cubicBezTo>
                <a:close/>
                <a:moveTo>
                  <a:pt x="114" y="387"/>
                </a:moveTo>
                <a:cubicBezTo>
                  <a:pt x="88" y="387"/>
                  <a:pt x="88" y="387"/>
                  <a:pt x="88" y="387"/>
                </a:cubicBezTo>
                <a:cubicBezTo>
                  <a:pt x="88" y="387"/>
                  <a:pt x="99" y="345"/>
                  <a:pt x="100" y="334"/>
                </a:cubicBezTo>
                <a:cubicBezTo>
                  <a:pt x="114" y="334"/>
                  <a:pt x="114" y="334"/>
                  <a:pt x="114" y="334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4"/>
                  <a:pt x="135" y="376"/>
                  <a:pt x="139" y="387"/>
                </a:cubicBezTo>
                <a:lnTo>
                  <a:pt x="114" y="387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2"/>
          </p:nvPr>
        </p:nvSpPr>
        <p:spPr>
          <a:xfrm>
            <a:off x="564445" y="6228769"/>
            <a:ext cx="2743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fr-FR" sz="1000" smtClean="0">
                <a:solidFill>
                  <a:schemeClr val="bg2"/>
                </a:solidFill>
              </a:defRPr>
            </a:lvl1pPr>
          </a:lstStyle>
          <a:p>
            <a:fld id="{55FE28FE-6A87-4B8A-913B-F6F623208659}" type="datetime1">
              <a:rPr lang="fr-FR" smtClean="0"/>
              <a:t>25/03/2019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87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i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kern="1200" cap="all" baseline="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230400" indent="-2304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Ú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352800" indent="-1224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ecile.lavigne@businessfrance.fr" TargetMode="External"/><Relationship Id="rId5" Type="http://schemas.openxmlformats.org/officeDocument/2006/relationships/image" Target="../media/image46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32.jpe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lcometofrance.com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welcometofrance.com/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1EDFEF7-EE3C-466D-AC00-BE40FEBC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FRANSA’DA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6D2F6D60-BA59-4D76-A52E-088AE4F83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0070C0"/>
                </a:solidFill>
                <a:latin typeface="Gotham Light" pitchFamily="50" charset="0"/>
                <a:ea typeface="+mj-ea"/>
              </a:rPr>
              <a:t>YATIRIM IMKANLARI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9BB88C-B340-49FA-B26F-54B4BB69ED80}"/>
              </a:ext>
            </a:extLst>
          </p:cNvPr>
          <p:cNvSpPr txBox="1"/>
          <p:nvPr/>
        </p:nvSpPr>
        <p:spPr>
          <a:xfrm>
            <a:off x="263291" y="4798285"/>
            <a:ext cx="23851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_____</a:t>
            </a:r>
          </a:p>
          <a:p>
            <a:pPr algn="ctr"/>
            <a:endParaRPr lang="fr-FR" sz="2400" b="1" dirty="0"/>
          </a:p>
          <a:p>
            <a:pPr algn="ctr"/>
            <a:r>
              <a:rPr lang="fr-FR" sz="1600" b="1" dirty="0"/>
              <a:t>Cécile LAVIGNE</a:t>
            </a:r>
          </a:p>
          <a:p>
            <a:pPr algn="ctr"/>
            <a:r>
              <a:rPr lang="fr-FR" sz="1600" b="1" dirty="0"/>
              <a:t>25.03.2019</a:t>
            </a:r>
          </a:p>
          <a:p>
            <a:pPr algn="ctr"/>
            <a:r>
              <a:rPr lang="fr-FR" sz="1600" b="1" dirty="0"/>
              <a:t>TAYSAD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3BAE62-52DB-4288-B13E-55FD7735F9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1" y="4229464"/>
            <a:ext cx="1511935" cy="8921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EB211FA-9089-4B77-B560-7C5EC792B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21" y="5081967"/>
            <a:ext cx="29527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5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1972" y="5008294"/>
            <a:ext cx="1266314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en-GB" sz="1600" dirty="0">
                <a:solidFill>
                  <a:prstClr val="white"/>
                </a:solidFill>
                <a:latin typeface="Arial" panose="020B0604020202020204"/>
              </a:rPr>
              <a:t>Fostering French exports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07808" y="4535343"/>
            <a:ext cx="2312192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600" b="1" dirty="0"/>
              <a:t>Business France Türkiye</a:t>
            </a:r>
            <a:endParaRPr lang="fr-FR" sz="1600" dirty="0"/>
          </a:p>
          <a:p>
            <a:r>
              <a:rPr lang="en-US" sz="1000" dirty="0" err="1"/>
              <a:t>Istiklal</a:t>
            </a:r>
            <a:r>
              <a:rPr lang="en-US" sz="1000" dirty="0"/>
              <a:t> cad.  No 142</a:t>
            </a:r>
            <a:endParaRPr lang="fr-FR" sz="1000" dirty="0"/>
          </a:p>
          <a:p>
            <a:r>
              <a:rPr lang="en-US" sz="1000" dirty="0" err="1"/>
              <a:t>Odakule</a:t>
            </a:r>
            <a:r>
              <a:rPr lang="en-US" sz="1000" dirty="0"/>
              <a:t> Is </a:t>
            </a:r>
            <a:r>
              <a:rPr lang="en-US" sz="1000" dirty="0" err="1"/>
              <a:t>Merkezi</a:t>
            </a:r>
            <a:r>
              <a:rPr lang="en-US" sz="1000" dirty="0"/>
              <a:t> </a:t>
            </a:r>
          </a:p>
          <a:p>
            <a:r>
              <a:rPr lang="fr-FR" sz="1000" dirty="0" err="1">
                <a:sym typeface="Wingdings" panose="05000000000000000000" pitchFamily="2" charset="2"/>
              </a:rPr>
              <a:t>Beyoglu</a:t>
            </a:r>
            <a:endParaRPr lang="fr-FR" sz="1000" dirty="0">
              <a:sym typeface="Wingdings" panose="05000000000000000000" pitchFamily="2" charset="2"/>
            </a:endParaRPr>
          </a:p>
          <a:p>
            <a:r>
              <a:rPr lang="fr-FR" sz="1000" dirty="0">
                <a:sym typeface="Wingdings" panose="05000000000000000000" pitchFamily="2" charset="2"/>
              </a:rPr>
              <a:t>Istanbul</a:t>
            </a:r>
          </a:p>
          <a:p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1"/>
          <a:stretch/>
        </p:blipFill>
        <p:spPr>
          <a:xfrm>
            <a:off x="706728" y="3068478"/>
            <a:ext cx="1129641" cy="1077643"/>
          </a:xfrm>
          <a:prstGeom prst="ellipse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B303FD0-7BC0-4CE7-9B9E-C8655F800C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487572"/>
            <a:ext cx="2438400" cy="14430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8FFD4F-A4C5-4E49-B592-F1E331228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08" y="2027586"/>
            <a:ext cx="2743200" cy="270344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3E8E196-B1BF-48C7-9C42-DF26A05C7C17}"/>
              </a:ext>
            </a:extLst>
          </p:cNvPr>
          <p:cNvSpPr txBox="1"/>
          <p:nvPr/>
        </p:nvSpPr>
        <p:spPr>
          <a:xfrm>
            <a:off x="2207808" y="3220878"/>
            <a:ext cx="3222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Cécile Lavigne</a:t>
            </a:r>
          </a:p>
          <a:p>
            <a:r>
              <a:rPr lang="fr-FR" sz="1400" dirty="0" err="1">
                <a:solidFill>
                  <a:srgbClr val="990000"/>
                </a:solidFill>
              </a:rPr>
              <a:t>Yatirim</a:t>
            </a:r>
            <a:r>
              <a:rPr lang="fr-FR" sz="1400" dirty="0">
                <a:solidFill>
                  <a:srgbClr val="990000"/>
                </a:solidFill>
              </a:rPr>
              <a:t> </a:t>
            </a:r>
            <a:r>
              <a:rPr lang="fr-FR" sz="1400" dirty="0" err="1">
                <a:solidFill>
                  <a:srgbClr val="990000"/>
                </a:solidFill>
              </a:rPr>
              <a:t>Departmani</a:t>
            </a:r>
            <a:r>
              <a:rPr lang="fr-FR" sz="1400" dirty="0">
                <a:solidFill>
                  <a:srgbClr val="990000"/>
                </a:solidFill>
              </a:rPr>
              <a:t> </a:t>
            </a:r>
            <a:r>
              <a:rPr lang="fr-FR" sz="1400" dirty="0" err="1">
                <a:solidFill>
                  <a:srgbClr val="990000"/>
                </a:solidFill>
              </a:rPr>
              <a:t>Direktörü</a:t>
            </a:r>
            <a:endParaRPr lang="fr-FR" sz="1400" dirty="0">
              <a:solidFill>
                <a:srgbClr val="990000"/>
              </a:solidFill>
            </a:endParaRPr>
          </a:p>
          <a:p>
            <a:endParaRPr lang="fr-FR" sz="1400" dirty="0">
              <a:solidFill>
                <a:srgbClr val="99000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("/>
            </a:pPr>
            <a:r>
              <a:rPr lang="fr-FR" sz="14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+90 532 691 20 15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400" kern="0" dirty="0">
                <a:solidFill>
                  <a:sysClr val="windowText" lastClr="000000"/>
                </a:solidFill>
                <a:sym typeface="Wingdings" panose="05000000000000000000" pitchFamily="2" charset="2"/>
                <a:hlinkClick r:id="rId6"/>
              </a:rPr>
              <a:t>Cecile.lavigne@businessfrance.fr</a:t>
            </a:r>
            <a:endParaRPr lang="fr-FR" sz="1400" kern="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400" kern="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813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71AEE8C-7C23-4163-B8EB-A606B597CF32}"/>
              </a:ext>
            </a:extLst>
          </p:cNvPr>
          <p:cNvSpPr txBox="1"/>
          <p:nvPr/>
        </p:nvSpPr>
        <p:spPr>
          <a:xfrm>
            <a:off x="695300" y="718388"/>
            <a:ext cx="647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b="1" dirty="0">
                <a:solidFill>
                  <a:srgbClr val="4074B7"/>
                </a:solidFill>
              </a:rPr>
              <a:t>ULUSLARARASI </a:t>
            </a:r>
            <a:r>
              <a:rPr lang="tr-TR" sz="2400" b="1" dirty="0">
                <a:solidFill>
                  <a:srgbClr val="4074B7"/>
                </a:solidFill>
              </a:rPr>
              <a:t>Y</a:t>
            </a:r>
            <a:r>
              <a:rPr lang="fr-FR" sz="2400" b="1" dirty="0">
                <a:solidFill>
                  <a:srgbClr val="4074B7"/>
                </a:solidFill>
              </a:rPr>
              <a:t>ATIRIM</a:t>
            </a:r>
            <a:r>
              <a:rPr lang="tr-TR" sz="2400" b="1" dirty="0">
                <a:solidFill>
                  <a:srgbClr val="4074B7"/>
                </a:solidFill>
              </a:rPr>
              <a:t> İÇİN ÖNDE GELEN ADRES</a:t>
            </a:r>
            <a:endParaRPr lang="fr-FR" sz="2400" b="1" dirty="0">
              <a:solidFill>
                <a:srgbClr val="4074B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980CE3-3E5F-4406-9A9A-383EC15920ED}"/>
              </a:ext>
            </a:extLst>
          </p:cNvPr>
          <p:cNvSpPr/>
          <p:nvPr/>
        </p:nvSpPr>
        <p:spPr>
          <a:xfrm>
            <a:off x="883955" y="13696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 bölgesinin en geniş 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pazarı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Avrupa’nın başlıca 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DYY noktası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Endüstriyel projelerde Avrupa’daki 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374D93-8E6D-470E-9A82-C197B46D98FD}"/>
              </a:ext>
            </a:extLst>
          </p:cNvPr>
          <p:cNvSpPr/>
          <p:nvPr/>
        </p:nvSpPr>
        <p:spPr>
          <a:xfrm>
            <a:off x="6542926" y="1725670"/>
            <a:ext cx="535163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 merkezli </a:t>
            </a:r>
            <a:r>
              <a:rPr lang="tr-T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25.000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şirket;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milyonluk 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istihdam yaratıyor,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 GSYH’sinin </a:t>
            </a:r>
            <a:r>
              <a:rPr lang="tr-T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%20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’sini üretiyor,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 istihdamının </a:t>
            </a:r>
            <a:r>
              <a:rPr lang="tr-T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%21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’ini sağlıyor,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Fransa’nın ihracatının </a:t>
            </a:r>
            <a:r>
              <a:rPr lang="tr-T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%30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’una kaynak oluşturuyor.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13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07800D-1345-4E1D-AE4C-173B78AF073A}"/>
              </a:ext>
            </a:extLst>
          </p:cNvPr>
          <p:cNvSpPr txBox="1"/>
          <p:nvPr/>
        </p:nvSpPr>
        <p:spPr>
          <a:xfrm>
            <a:off x="1064736" y="3538352"/>
            <a:ext cx="39887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 ülkeler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3E84348-E3E0-4E59-A8FD-7237B228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67" y="4152813"/>
            <a:ext cx="2875524" cy="183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7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9684" y="99709"/>
            <a:ext cx="8163944" cy="95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dirty="0"/>
              <a:t> </a:t>
            </a:r>
            <a:r>
              <a:rPr lang="tr-TR" sz="2400" b="1" dirty="0">
                <a:solidFill>
                  <a:srgbClr val="4074B7"/>
                </a:solidFill>
                <a:latin typeface="+mn-lt"/>
                <a:ea typeface="+mn-ea"/>
                <a:cs typeface="+mn-cs"/>
              </a:rPr>
              <a:t>İki ülke arasındaki ticaret hacmi ve ekonomik ilişkileri</a:t>
            </a:r>
            <a:br>
              <a:rPr lang="fr-FR" dirty="0"/>
            </a:br>
            <a:endParaRPr sz="2400" b="1" spc="-5" dirty="0">
              <a:solidFill>
                <a:srgbClr val="4074B7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 flipV="1">
            <a:off x="5497099" y="745238"/>
            <a:ext cx="6009076" cy="45719"/>
          </a:xfrm>
          <a:custGeom>
            <a:avLst/>
            <a:gdLst/>
            <a:ahLst/>
            <a:cxnLst/>
            <a:rect l="l" t="t" r="r" b="b"/>
            <a:pathLst>
              <a:path w="4374515">
                <a:moveTo>
                  <a:pt x="0" y="0"/>
                </a:moveTo>
                <a:lnTo>
                  <a:pt x="4374260" y="0"/>
                </a:lnTo>
              </a:path>
            </a:pathLst>
          </a:custGeom>
          <a:ln w="4571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8" y="95250"/>
            <a:ext cx="239015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8" y="95250"/>
            <a:ext cx="239015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1" y="1813708"/>
            <a:ext cx="29622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04" y="4174866"/>
            <a:ext cx="616902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40" y="1824820"/>
            <a:ext cx="29083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65" y="4296311"/>
            <a:ext cx="17430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B52D7590-F78B-4CB4-A5D3-78A0F02B853D}"/>
              </a:ext>
            </a:extLst>
          </p:cNvPr>
          <p:cNvSpPr/>
          <p:nvPr/>
        </p:nvSpPr>
        <p:spPr>
          <a:xfrm>
            <a:off x="4189684" y="2729037"/>
            <a:ext cx="1999839" cy="976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6,2 </a:t>
            </a:r>
            <a:r>
              <a:rPr lang="fr-FR" dirty="0" err="1"/>
              <a:t>Milyar</a:t>
            </a:r>
            <a:r>
              <a:rPr lang="fr-FR" dirty="0"/>
              <a:t> €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52D7590-F78B-4CB4-A5D3-78A0F02B853D}"/>
              </a:ext>
            </a:extLst>
          </p:cNvPr>
          <p:cNvSpPr/>
          <p:nvPr/>
        </p:nvSpPr>
        <p:spPr>
          <a:xfrm>
            <a:off x="2792416" y="4402093"/>
            <a:ext cx="1999839" cy="976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6,1 </a:t>
            </a:r>
            <a:r>
              <a:rPr lang="fr-FR" dirty="0" err="1"/>
              <a:t>Milyar</a:t>
            </a:r>
            <a:r>
              <a:rPr lang="fr-FR" dirty="0"/>
              <a:t> €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7380" y="176156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Türkiye'de 500 Fransız şirketi 500 bin kişiye istihdam sağlamaktadır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98" y="6349156"/>
            <a:ext cx="6665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Fransa’da 100 civarında Türk şirketi 1500 kişiye istihdam sağlamaktadır</a:t>
            </a:r>
          </a:p>
        </p:txBody>
      </p:sp>
    </p:spTree>
    <p:extLst>
      <p:ext uri="{BB962C8B-B14F-4D97-AF65-F5344CB8AC3E}">
        <p14:creationId xmlns:p14="http://schemas.microsoft.com/office/powerpoint/2010/main" val="205252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9C9F9A-41EB-4B31-B72C-DA91B257B965}"/>
              </a:ext>
            </a:extLst>
          </p:cNvPr>
          <p:cNvSpPr/>
          <p:nvPr/>
        </p:nvSpPr>
        <p:spPr>
          <a:xfrm>
            <a:off x="1120588" y="778251"/>
            <a:ext cx="6096000" cy="14908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65" defTabSz="580644">
              <a:lnSpc>
                <a:spcPts val="3645"/>
              </a:lnSpc>
              <a:spcBef>
                <a:spcPts val="64"/>
              </a:spcBef>
              <a:tabLst>
                <a:tab pos="1213707" algn="l"/>
              </a:tabLst>
              <a:defRPr/>
            </a:pPr>
            <a:r>
              <a:rPr lang="en-US" sz="3429" kern="0" dirty="0" err="1">
                <a:solidFill>
                  <a:srgbClr val="A5A5A5"/>
                </a:solidFill>
              </a:rPr>
              <a:t>Fransa</a:t>
            </a:r>
            <a:r>
              <a:rPr lang="en-US" sz="3429" kern="0" dirty="0">
                <a:solidFill>
                  <a:srgbClr val="A5A5A5"/>
                </a:solidFill>
              </a:rPr>
              <a:t> FDI </a:t>
            </a:r>
            <a:r>
              <a:rPr lang="en-US" sz="3429" kern="0" dirty="0" err="1">
                <a:solidFill>
                  <a:srgbClr val="A5A5A5"/>
                </a:solidFill>
              </a:rPr>
              <a:t>için</a:t>
            </a:r>
            <a:r>
              <a:rPr lang="en-US" sz="3429" kern="0" dirty="0">
                <a:solidFill>
                  <a:srgbClr val="A5A5A5"/>
                </a:solidFill>
              </a:rPr>
              <a:t> </a:t>
            </a:r>
            <a:r>
              <a:rPr lang="en-US" sz="3429" kern="0" dirty="0" err="1">
                <a:solidFill>
                  <a:srgbClr val="A5A5A5"/>
                </a:solidFill>
              </a:rPr>
              <a:t>caz</a:t>
            </a:r>
            <a:r>
              <a:rPr lang="tr-TR" sz="3429" kern="0" dirty="0">
                <a:solidFill>
                  <a:srgbClr val="A5A5A5"/>
                </a:solidFill>
              </a:rPr>
              <a:t>i</a:t>
            </a:r>
            <a:r>
              <a:rPr lang="en-US" sz="3429" kern="0" dirty="0">
                <a:solidFill>
                  <a:srgbClr val="A5A5A5"/>
                </a:solidFill>
              </a:rPr>
              <a:t>p </a:t>
            </a:r>
            <a:r>
              <a:rPr lang="en-US" sz="3429" kern="0" dirty="0" err="1">
                <a:solidFill>
                  <a:srgbClr val="A5A5A5"/>
                </a:solidFill>
              </a:rPr>
              <a:t>bir</a:t>
            </a:r>
            <a:r>
              <a:rPr lang="en-US" sz="3429" kern="0" dirty="0">
                <a:solidFill>
                  <a:srgbClr val="A5A5A5"/>
                </a:solidFill>
              </a:rPr>
              <a:t> </a:t>
            </a:r>
            <a:r>
              <a:rPr lang="en-US" sz="3429" kern="0" dirty="0" err="1">
                <a:solidFill>
                  <a:srgbClr val="A5A5A5"/>
                </a:solidFill>
              </a:rPr>
              <a:t>yerdir</a:t>
            </a:r>
            <a:endParaRPr lang="fr-FR" sz="3429" kern="0" dirty="0">
              <a:solidFill>
                <a:srgbClr val="A5A5A5"/>
              </a:solidFill>
            </a:endParaRPr>
          </a:p>
          <a:p>
            <a:pPr marL="8065" lvl="0" defTabSz="580644">
              <a:lnSpc>
                <a:spcPts val="3645"/>
              </a:lnSpc>
              <a:spcBef>
                <a:spcPts val="64"/>
              </a:spcBef>
              <a:tabLst>
                <a:tab pos="1213707" algn="l"/>
              </a:tabLst>
              <a:defRPr/>
            </a:pPr>
            <a:endParaRPr lang="fr-FR" sz="3429" kern="0" dirty="0">
              <a:solidFill>
                <a:srgbClr val="A5A5A5"/>
              </a:solidFill>
            </a:endParaRPr>
          </a:p>
          <a:p>
            <a:pPr marL="8065" lvl="0" defTabSz="580644">
              <a:lnSpc>
                <a:spcPts val="3645"/>
              </a:lnSpc>
              <a:tabLst>
                <a:tab pos="2876607" algn="l"/>
                <a:tab pos="3415719" algn="l"/>
              </a:tabLst>
              <a:defRPr/>
            </a:pPr>
            <a:endParaRPr lang="en-US" sz="3429" kern="0" dirty="0">
              <a:solidFill>
                <a:srgbClr val="A5A5A5"/>
              </a:solidFill>
              <a:latin typeface="Gotham Light"/>
              <a:cs typeface="Gotham Ligh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684E5E6-28E3-4ADB-8014-46B92F5522C9}"/>
              </a:ext>
            </a:extLst>
          </p:cNvPr>
          <p:cNvSpPr txBox="1"/>
          <p:nvPr/>
        </p:nvSpPr>
        <p:spPr>
          <a:xfrm>
            <a:off x="568188" y="1759327"/>
            <a:ext cx="3008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0" b="1" cap="all" dirty="0">
                <a:solidFill>
                  <a:srgbClr val="00B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1,298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D93F75-F890-4651-B0B4-0B2E72748EB2}"/>
              </a:ext>
            </a:extLst>
          </p:cNvPr>
          <p:cNvSpPr txBox="1"/>
          <p:nvPr/>
        </p:nvSpPr>
        <p:spPr>
          <a:xfrm>
            <a:off x="3315940" y="2049855"/>
            <a:ext cx="2483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YABANCI SERMAYE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KARAR</a:t>
            </a: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(2017)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YILDAN YILA 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+% 16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4AA18F-E153-4129-B25A-37D0F17FBFAA}"/>
              </a:ext>
            </a:extLst>
          </p:cNvPr>
          <p:cNvSpPr/>
          <p:nvPr/>
        </p:nvSpPr>
        <p:spPr>
          <a:xfrm>
            <a:off x="8578389" y="1006775"/>
            <a:ext cx="173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YILINDA 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194989C-94C4-4D98-BE09-4EC8DFC95DAD}"/>
              </a:ext>
            </a:extLst>
          </p:cNvPr>
          <p:cNvSpPr txBox="1"/>
          <p:nvPr/>
        </p:nvSpPr>
        <p:spPr>
          <a:xfrm>
            <a:off x="6549887" y="1037774"/>
            <a:ext cx="3764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9600" b="1" dirty="0">
                <a:solidFill>
                  <a:srgbClr val="00B8D1"/>
                </a:solidFill>
                <a:latin typeface="Calibri"/>
              </a:rPr>
              <a:t>33,489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C488795-FDDA-46B3-86AA-B0714412C820}"/>
              </a:ext>
            </a:extLst>
          </p:cNvPr>
          <p:cNvSpPr txBox="1"/>
          <p:nvPr/>
        </p:nvSpPr>
        <p:spPr>
          <a:xfrm>
            <a:off x="6436698" y="2301053"/>
            <a:ext cx="3829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tr-TR" sz="4800" b="1" dirty="0">
                <a:solidFill>
                  <a:srgbClr val="000000"/>
                </a:solidFill>
                <a:latin typeface="Franklin Gothic Heavy" panose="020B0903020102020204" pitchFamily="34" charset="0"/>
              </a:rPr>
              <a:t>İSTİHDAM</a:t>
            </a:r>
            <a:endParaRPr lang="en-US" sz="4800" b="1" dirty="0">
              <a:solidFill>
                <a:srgbClr val="0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5A917A4-E551-4548-8898-781EC5881A54}"/>
              </a:ext>
            </a:extLst>
          </p:cNvPr>
          <p:cNvSpPr txBox="1"/>
          <p:nvPr/>
        </p:nvSpPr>
        <p:spPr>
          <a:xfrm>
            <a:off x="6793004" y="3132051"/>
            <a:ext cx="352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YARATILDI YA DA DEVAM ETTİRİLDİ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7C6EE48-8585-41E1-A7C9-EC28BD56D2C4}"/>
              </a:ext>
            </a:extLst>
          </p:cNvPr>
          <p:cNvSpPr txBox="1"/>
          <p:nvPr/>
        </p:nvSpPr>
        <p:spPr>
          <a:xfrm>
            <a:off x="958822" y="4063842"/>
            <a:ext cx="3406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000000"/>
                </a:solidFill>
                <a:latin typeface="Franklin Gothic Heavy" panose="020B0903020102020204" pitchFamily="34" charset="0"/>
              </a:rPr>
              <a:t>  HER HAFTA</a:t>
            </a:r>
          </a:p>
          <a:p>
            <a:pPr>
              <a:defRPr/>
            </a:pPr>
            <a:endParaRPr lang="fr-FR" sz="3200" b="1" dirty="0">
              <a:solidFill>
                <a:srgbClr val="000000"/>
              </a:solidFill>
              <a:latin typeface="Franklin Gothic Heavy" panose="020B0903020102020204" pitchFamily="34" charset="0"/>
            </a:endParaRPr>
          </a:p>
          <a:p>
            <a:pPr>
              <a:defRPr/>
            </a:pPr>
            <a:endParaRPr lang="fr-FR" sz="3200" b="1" dirty="0">
              <a:solidFill>
                <a:srgbClr val="000000"/>
              </a:solidFill>
              <a:latin typeface="Franklin Gothic Heavy" panose="020B0903020102020204" pitchFamily="34" charset="0"/>
            </a:endParaRPr>
          </a:p>
          <a:p>
            <a:pPr>
              <a:defRPr/>
            </a:pPr>
            <a:r>
              <a:rPr lang="tr-TR" sz="3200" b="1" dirty="0">
                <a:solidFill>
                  <a:srgbClr val="000000"/>
                </a:solidFill>
                <a:latin typeface="Franklin Gothic Heavy" panose="020B0903020102020204" pitchFamily="34" charset="0"/>
              </a:rPr>
              <a:t>YATIRIM KARARI</a:t>
            </a:r>
            <a:endParaRPr lang="en-US" sz="3200" b="1" dirty="0">
              <a:solidFill>
                <a:srgbClr val="0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BDE25DA-069B-4E9B-A7E1-EA7E14EC1118}"/>
              </a:ext>
            </a:extLst>
          </p:cNvPr>
          <p:cNvSpPr txBox="1"/>
          <p:nvPr/>
        </p:nvSpPr>
        <p:spPr>
          <a:xfrm>
            <a:off x="1647466" y="4375876"/>
            <a:ext cx="1668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8800" b="1" dirty="0">
                <a:solidFill>
                  <a:srgbClr val="00B8D1"/>
                </a:solidFill>
                <a:latin typeface="Arial"/>
              </a:rPr>
              <a:t>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C659BA-F283-48AD-A6DD-48250545E38E}"/>
              </a:ext>
            </a:extLst>
          </p:cNvPr>
          <p:cNvSpPr/>
          <p:nvPr/>
        </p:nvSpPr>
        <p:spPr>
          <a:xfrm>
            <a:off x="5503615" y="4768009"/>
            <a:ext cx="61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00B8D1"/>
                </a:solidFill>
                <a:latin typeface="Arial"/>
              </a:rPr>
              <a:t>YABANCI FİRMA SAHİPLERİNİN %85’İ YENİLİKÇİ YANLISI HÜKÜMET POLİTİKASININ </a:t>
            </a:r>
            <a:r>
              <a:rPr lang="tr-TR" b="1" dirty="0">
                <a:latin typeface="Arial"/>
              </a:rPr>
              <a:t>FRANSA’YI, FİRMALARI İÇİN DAHA CAZİP BİR YERE DÖNÜŞTÜRDÜĞÜNÜ DİLE GETİRMEKTELER</a:t>
            </a:r>
            <a:endParaRPr lang="tr-TR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030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Carte vierge bleue de France">
            <a:extLst>
              <a:ext uri="{FF2B5EF4-FFF2-40B4-BE49-F238E27FC236}">
                <a16:creationId xmlns:a16="http://schemas.microsoft.com/office/drawing/2014/main" id="{242ACF8B-7A03-44F9-A721-478AB055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5257800" cy="542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4FE978-79F6-475F-9537-1D9382D52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22" y="5225100"/>
            <a:ext cx="1080000" cy="3326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FFBADF-BE2A-4C83-B6C0-6194F3767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58" y="4829736"/>
            <a:ext cx="1080000" cy="4490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AA8FBB-3F98-4E7F-8A06-F2464FFE9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01" y="1759398"/>
            <a:ext cx="1080000" cy="7985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FC7F7F-0D10-427F-8659-D36766EF4D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51" y="4420648"/>
            <a:ext cx="1080000" cy="4402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EF6ED3-0294-4CBE-9FEC-0505EDCCB4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07" y="2341220"/>
            <a:ext cx="1304365" cy="4942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460ABD-8865-4A30-AE55-B781DD4489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37173" r="8750" b="41458"/>
          <a:stretch/>
        </p:blipFill>
        <p:spPr>
          <a:xfrm>
            <a:off x="6442869" y="1634291"/>
            <a:ext cx="1080000" cy="2132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24F8251-B854-4E2E-9648-0DBF3B882B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55" y="1048729"/>
            <a:ext cx="1304365" cy="10986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F31230-7A95-404F-AEA9-602624017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68" y="3976775"/>
            <a:ext cx="1080000" cy="3469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041345E-91A8-4A78-B5A5-B0513D3F21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7" b="29717"/>
          <a:stretch/>
        </p:blipFill>
        <p:spPr>
          <a:xfrm>
            <a:off x="4574555" y="4500509"/>
            <a:ext cx="1080000" cy="5249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79D9BC4-FBA5-43AE-911B-2A2836750E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15" y="3616134"/>
            <a:ext cx="1245375" cy="3217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18CE21-B977-436D-9CB0-22AFBF10B9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40" y="5023361"/>
            <a:ext cx="1338573" cy="4692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13B085D-5CBA-4607-8576-F01904830B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51" y="5401624"/>
            <a:ext cx="1080000" cy="77489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5A40219-0023-4708-B534-414A7CD8A8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10" y="2826975"/>
            <a:ext cx="1040929" cy="6002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B5B43B0-3339-415A-B6E0-FB0B9FAB073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72" y="5547805"/>
            <a:ext cx="1195014" cy="43976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5C09028-9EC7-42DB-97AF-17C642D3960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9" b="19316"/>
          <a:stretch/>
        </p:blipFill>
        <p:spPr>
          <a:xfrm>
            <a:off x="4679600" y="2143097"/>
            <a:ext cx="1275590" cy="36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0151FBD-A74B-4DD8-9B23-2A6BB174227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 b="20214"/>
          <a:stretch/>
        </p:blipFill>
        <p:spPr>
          <a:xfrm>
            <a:off x="4214791" y="3233442"/>
            <a:ext cx="990432" cy="5833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1A42EE3-9ACE-4834-8365-D320E6DDE4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28691" y="2540338"/>
            <a:ext cx="1304365" cy="2576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88FC3AE-9600-436C-B551-73B3D4569A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03835" y="2863564"/>
            <a:ext cx="1059034" cy="26987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2895FFF-2CE3-48BA-9770-339284EDBBF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12277" y="3009004"/>
            <a:ext cx="635533" cy="5799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990043A-9A0D-4D84-8E45-43AC708C9E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58988" y="1956503"/>
            <a:ext cx="1524974" cy="77676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7368196-0B7A-43B0-B1AB-0470B847629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2870" y="4098790"/>
            <a:ext cx="1524975" cy="186855"/>
          </a:xfrm>
          <a:prstGeom prst="rect">
            <a:avLst/>
          </a:prstGeom>
        </p:spPr>
      </p:pic>
      <p:sp>
        <p:nvSpPr>
          <p:cNvPr id="26" name="object 6">
            <a:extLst>
              <a:ext uri="{FF2B5EF4-FFF2-40B4-BE49-F238E27FC236}">
                <a16:creationId xmlns:a16="http://schemas.microsoft.com/office/drawing/2014/main" id="{40A174CB-9610-4325-BA27-F7576F9F1834}"/>
              </a:ext>
            </a:extLst>
          </p:cNvPr>
          <p:cNvSpPr txBox="1">
            <a:spLocks/>
          </p:cNvSpPr>
          <p:nvPr/>
        </p:nvSpPr>
        <p:spPr>
          <a:xfrm>
            <a:off x="2145123" y="567207"/>
            <a:ext cx="4317425" cy="945003"/>
          </a:xfrm>
          <a:prstGeom prst="rect">
            <a:avLst/>
          </a:prstGeom>
        </p:spPr>
        <p:txBody>
          <a:bodyPr vert="horz" wrap="square" lIns="0" tIns="8065" rIns="0" bIns="0" rtlCol="0">
            <a:spAutoFit/>
          </a:bodyPr>
          <a:lstStyle>
            <a:lvl1pPr>
              <a:defRPr sz="4900" b="1" i="0">
                <a:solidFill>
                  <a:srgbClr val="3B4395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065" marR="0" lvl="0" indent="0" algn="l" defTabSz="580644" rtl="0" eaLnBrk="1" fontAlgn="auto" latinLnBrk="0" hangingPunct="1">
              <a:lnSpc>
                <a:spcPts val="3645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>
                <a:tab pos="1213707" algn="l"/>
              </a:tabLst>
              <a:defRPr/>
            </a:pPr>
            <a:r>
              <a:rPr kumimoji="0" lang="tr-TR" sz="3429" b="1" i="0" u="none" strike="noStrike" kern="1200" cap="none" spc="-5" normalizeH="0" baseline="0" noProof="0" dirty="0">
                <a:ln>
                  <a:noFill/>
                </a:ln>
                <a:solidFill>
                  <a:srgbClr val="4074B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THEY CHOSE FRANCE</a:t>
            </a:r>
            <a:endParaRPr kumimoji="0" lang="tr-TR" sz="3429" b="1" i="0" u="none" strike="noStrike" kern="1200" cap="none" spc="0" normalizeH="0" baseline="0" noProof="0" dirty="0">
              <a:ln>
                <a:noFill/>
              </a:ln>
              <a:solidFill>
                <a:srgbClr val="3B4395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8065" marR="0" lvl="0" indent="0" algn="l" defTabSz="580644" rtl="0" eaLnBrk="1" fontAlgn="auto" latinLnBrk="0" hangingPunct="1">
              <a:lnSpc>
                <a:spcPts val="3645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>
                <a:tab pos="1213707" algn="l"/>
              </a:tabLst>
              <a:defRPr/>
            </a:pPr>
            <a:endParaRPr kumimoji="0" lang="en-US" sz="3429" b="0" i="0" u="none" strike="noStrike" kern="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Gotham Light"/>
              <a:ea typeface="+mj-ea"/>
              <a:cs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529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543933-CEB5-4EF6-97FD-C7A1EB0C6397}"/>
              </a:ext>
            </a:extLst>
          </p:cNvPr>
          <p:cNvSpPr/>
          <p:nvPr/>
        </p:nvSpPr>
        <p:spPr>
          <a:xfrm>
            <a:off x="1057835" y="581027"/>
            <a:ext cx="7037294" cy="2427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5" defTabSz="580644">
              <a:lnSpc>
                <a:spcPts val="3645"/>
              </a:lnSpc>
              <a:spcBef>
                <a:spcPts val="64"/>
              </a:spcBef>
              <a:tabLst>
                <a:tab pos="1213707" algn="l"/>
              </a:tabLst>
              <a:defRPr/>
            </a:pPr>
            <a:r>
              <a:rPr lang="tr-TR" sz="3429" kern="0" dirty="0">
                <a:solidFill>
                  <a:srgbClr val="A5A5A5"/>
                </a:solidFill>
              </a:rPr>
              <a:t>YÜKSEK NİTELİKLİ VE MAKUL ÜCRETLE ÇALIŞABİLEN MÜHENDİSLER</a:t>
            </a:r>
            <a:endParaRPr lang="fr-FR" sz="3429" kern="0" dirty="0">
              <a:solidFill>
                <a:srgbClr val="A5A5A5"/>
              </a:solidFill>
            </a:endParaRPr>
          </a:p>
          <a:p>
            <a:pPr marL="8065" defTabSz="580644">
              <a:lnSpc>
                <a:spcPts val="3645"/>
              </a:lnSpc>
              <a:spcBef>
                <a:spcPts val="64"/>
              </a:spcBef>
              <a:tabLst>
                <a:tab pos="1213707" algn="l"/>
              </a:tabLst>
              <a:defRPr/>
            </a:pPr>
            <a:endParaRPr lang="fr-FR" sz="3429" kern="0" dirty="0">
              <a:solidFill>
                <a:srgbClr val="A5A5A5"/>
              </a:solidFill>
            </a:endParaRPr>
          </a:p>
          <a:p>
            <a:pPr marL="8065" lvl="0" defTabSz="580644">
              <a:lnSpc>
                <a:spcPts val="3645"/>
              </a:lnSpc>
              <a:spcBef>
                <a:spcPts val="64"/>
              </a:spcBef>
              <a:tabLst>
                <a:tab pos="1213707" algn="l"/>
              </a:tabLst>
              <a:defRPr/>
            </a:pPr>
            <a:endParaRPr lang="fr-FR" sz="3429" kern="0" dirty="0">
              <a:solidFill>
                <a:srgbClr val="A5A5A5"/>
              </a:solidFill>
            </a:endParaRPr>
          </a:p>
          <a:p>
            <a:pPr marL="8065" lvl="0" defTabSz="580644">
              <a:lnSpc>
                <a:spcPts val="3645"/>
              </a:lnSpc>
              <a:tabLst>
                <a:tab pos="2876607" algn="l"/>
                <a:tab pos="3415719" algn="l"/>
              </a:tabLst>
              <a:defRPr/>
            </a:pPr>
            <a:endParaRPr lang="en-US" sz="3429" kern="0" dirty="0">
              <a:solidFill>
                <a:srgbClr val="A5A5A5"/>
              </a:solidFill>
              <a:latin typeface="Gotham Light"/>
              <a:cs typeface="Gotham Ligh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75F338-3760-460B-AF62-D4751F98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35" y="1794532"/>
            <a:ext cx="4145639" cy="41395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EC9B43-C41B-4F5A-8CC2-E783FE3266DE}"/>
              </a:ext>
            </a:extLst>
          </p:cNvPr>
          <p:cNvSpPr txBox="1"/>
          <p:nvPr/>
        </p:nvSpPr>
        <p:spPr>
          <a:xfrm>
            <a:off x="1579443" y="6015363"/>
            <a:ext cx="1475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i="1" dirty="0"/>
              <a:t>Kaynak</a:t>
            </a:r>
            <a:r>
              <a:rPr lang="fr-FR" sz="1100" i="1" dirty="0"/>
              <a:t> : payscale.com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28B664-B766-4DB6-9AD6-3D18F028359C}"/>
              </a:ext>
            </a:extLst>
          </p:cNvPr>
          <p:cNvSpPr txBox="1"/>
          <p:nvPr/>
        </p:nvSpPr>
        <p:spPr>
          <a:xfrm>
            <a:off x="6826216" y="1614158"/>
            <a:ext cx="35283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1400" b="1" dirty="0">
                <a:solidFill>
                  <a:prstClr val="black"/>
                </a:solidFill>
              </a:rPr>
              <a:t>ABD’dekine göre %80’e kadar daha düşük </a:t>
            </a:r>
            <a:r>
              <a:rPr lang="tr-TR" sz="1400" dirty="0">
                <a:solidFill>
                  <a:prstClr val="black"/>
                </a:solidFill>
              </a:rPr>
              <a:t>maliyetli kıdemli mühendisler</a:t>
            </a:r>
            <a:endParaRPr lang="fr-FR" sz="1400" dirty="0">
              <a:solidFill>
                <a:prstClr val="black"/>
              </a:solidFill>
            </a:endParaRPr>
          </a:p>
          <a:p>
            <a:endParaRPr lang="fr-FR" sz="14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>
                <a:solidFill>
                  <a:prstClr val="black"/>
                </a:solidFill>
              </a:rPr>
              <a:t>New York veya San </a:t>
            </a:r>
            <a:r>
              <a:rPr lang="tr-TR" sz="1400" dirty="0" err="1">
                <a:solidFill>
                  <a:prstClr val="black"/>
                </a:solidFill>
              </a:rPr>
              <a:t>Fransisco’daki</a:t>
            </a:r>
            <a:r>
              <a:rPr lang="tr-TR" sz="1400" dirty="0">
                <a:solidFill>
                  <a:prstClr val="black"/>
                </a:solidFill>
              </a:rPr>
              <a:t> yaşam masrafları, Paris’e göre %30 daha yüksek</a:t>
            </a:r>
          </a:p>
          <a:p>
            <a:pPr marL="285750" indent="-285750">
              <a:buFontTx/>
              <a:buChar char="-"/>
            </a:pPr>
            <a:endParaRPr lang="tr-TR" sz="14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</a:rPr>
              <a:t>Ecole </a:t>
            </a:r>
            <a:r>
              <a:rPr lang="en-US" sz="1400" dirty="0" err="1">
                <a:solidFill>
                  <a:prstClr val="black"/>
                </a:solidFill>
              </a:rPr>
              <a:t>polytechnique</a:t>
            </a:r>
            <a:r>
              <a:rPr lang="en-US" sz="1400" dirty="0">
                <a:solidFill>
                  <a:prstClr val="black"/>
                </a:solidFill>
              </a:rPr>
              <a:t>, Mines-</a:t>
            </a:r>
            <a:r>
              <a:rPr lang="en-US" sz="1400" dirty="0" err="1">
                <a:solidFill>
                  <a:prstClr val="black"/>
                </a:solidFill>
              </a:rPr>
              <a:t>Paristech</a:t>
            </a:r>
            <a:r>
              <a:rPr lang="en-US" sz="1400" dirty="0">
                <a:solidFill>
                  <a:prstClr val="black"/>
                </a:solidFill>
              </a:rPr>
              <a:t> &amp; </a:t>
            </a:r>
            <a:r>
              <a:rPr lang="en-US" sz="1400" dirty="0" err="1">
                <a:solidFill>
                  <a:prstClr val="black"/>
                </a:solidFill>
              </a:rPr>
              <a:t>Epita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tr-TR" sz="1400" dirty="0">
                <a:solidFill>
                  <a:prstClr val="black"/>
                </a:solidFill>
              </a:rPr>
              <a:t>ve</a:t>
            </a:r>
            <a:r>
              <a:rPr lang="en-US" sz="1400" dirty="0">
                <a:solidFill>
                  <a:prstClr val="black"/>
                </a:solidFill>
              </a:rPr>
              <a:t> ENS</a:t>
            </a:r>
            <a:r>
              <a:rPr lang="tr-TR" sz="1400" dirty="0">
                <a:solidFill>
                  <a:prstClr val="black"/>
                </a:solidFill>
              </a:rPr>
              <a:t> dünyadaki en iyi mühendislik okulları arasında yer alıyor</a:t>
            </a:r>
            <a:endParaRPr lang="en-US" sz="1400" dirty="0">
              <a:solidFill>
                <a:prstClr val="black"/>
              </a:solidFill>
            </a:endParaRPr>
          </a:p>
          <a:p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>
                <a:solidFill>
                  <a:prstClr val="black"/>
                </a:solidFill>
              </a:rPr>
              <a:t>Fransa’daki mühendisler, sıkı çalışma koşullarına alışıktırlar (haftada ortalama 45 saat). Ayrıca Amerikan teknoloji endüstrisindeki mühendislerin düşük elde tutma oranına kıyasla işlerine çok daha bağlıdırlar.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tr-TR" dirty="0">
              <a:solidFill>
                <a:prstClr val="black"/>
              </a:solidFill>
              <a:latin typeface="Arial" panose="020B0604020202020204"/>
            </a:endParaRPr>
          </a:p>
          <a:p>
            <a:pPr marL="285750" lvl="0" indent="-285750">
              <a:buFontTx/>
              <a:buChar char="-"/>
            </a:pPr>
            <a:r>
              <a:rPr lang="tr-TR" sz="1400" dirty="0">
                <a:solidFill>
                  <a:srgbClr val="FF0000"/>
                </a:solidFill>
              </a:rPr>
              <a:t>Fransa saat başı verimlilik açısından dünyada 6. sırada, Almanya ise 8. sırada yer alıyor. 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67719B-7148-4CDF-ACDF-879CE6340A19}"/>
              </a:ext>
            </a:extLst>
          </p:cNvPr>
          <p:cNvSpPr/>
          <p:nvPr/>
        </p:nvSpPr>
        <p:spPr>
          <a:xfrm>
            <a:off x="808356" y="1633320"/>
            <a:ext cx="9787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Kurumlar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Vergisi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2022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’ye kadar kademeli olarak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% 33,33’den  %25’e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indirilecektir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D7B77C-403F-4906-A4D4-871FCC0D86E7}"/>
              </a:ext>
            </a:extLst>
          </p:cNvPr>
          <p:cNvSpPr/>
          <p:nvPr/>
        </p:nvSpPr>
        <p:spPr>
          <a:xfrm>
            <a:off x="1121320" y="699125"/>
            <a:ext cx="4613764" cy="62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29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AVANTAJLI VERGI REJIMI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D0F95E9B-BAE4-40B6-873E-BFBDC453D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/>
          <a:stretch/>
        </p:blipFill>
        <p:spPr>
          <a:xfrm>
            <a:off x="694771" y="2002652"/>
            <a:ext cx="10080625" cy="55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7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543933-CEB5-4EF6-97FD-C7A1EB0C6397}"/>
              </a:ext>
            </a:extLst>
          </p:cNvPr>
          <p:cNvSpPr/>
          <p:nvPr/>
        </p:nvSpPr>
        <p:spPr>
          <a:xfrm>
            <a:off x="705398" y="1785352"/>
            <a:ext cx="9099177" cy="147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000" b="1" dirty="0">
                <a:solidFill>
                  <a:srgbClr val="4074B7"/>
                </a:solidFill>
              </a:rPr>
              <a:t>Fransa’nın sunduğu </a:t>
            </a:r>
            <a:r>
              <a:rPr lang="tr-TR" sz="2000" b="1" dirty="0">
                <a:solidFill>
                  <a:srgbClr val="FF0000"/>
                </a:solidFill>
              </a:rPr>
              <a:t>Ar-Ge vergi indirimleri </a:t>
            </a:r>
            <a:r>
              <a:rPr lang="tr-TR" sz="2000" b="1" dirty="0">
                <a:solidFill>
                  <a:srgbClr val="4074B7"/>
                </a:solidFill>
              </a:rPr>
              <a:t>Avrupa’dakilerin en iyisidir ve şunları kapsamaktadır:</a:t>
            </a:r>
            <a:r>
              <a:rPr lang="fr-FR" sz="2000" b="1" dirty="0">
                <a:solidFill>
                  <a:srgbClr val="4074B7"/>
                </a:solidFill>
              </a:rPr>
              <a:t> </a:t>
            </a:r>
            <a:r>
              <a:rPr lang="tr-TR" sz="2000" b="1" dirty="0">
                <a:solidFill>
                  <a:srgbClr val="4074B7"/>
                </a:solidFill>
              </a:rPr>
              <a:t>100 milyon €’ya kadarki Ar-Ge</a:t>
            </a:r>
            <a:r>
              <a:rPr lang="en-US" sz="2000" b="1" dirty="0">
                <a:solidFill>
                  <a:srgbClr val="4074B7"/>
                </a:solidFill>
              </a:rPr>
              <a:t> </a:t>
            </a:r>
            <a:r>
              <a:rPr lang="tr-TR" sz="2000" b="1" dirty="0">
                <a:solidFill>
                  <a:srgbClr val="4074B7"/>
                </a:solidFill>
              </a:rPr>
              <a:t>harcamalarının %30’u</a:t>
            </a:r>
            <a:r>
              <a:rPr lang="fr-FR" sz="2000" b="1" dirty="0">
                <a:solidFill>
                  <a:srgbClr val="4074B7"/>
                </a:solidFill>
              </a:rPr>
              <a:t> -</a:t>
            </a:r>
            <a:r>
              <a:rPr lang="tr-TR" sz="2000" b="1" dirty="0">
                <a:solidFill>
                  <a:srgbClr val="4074B7"/>
                </a:solidFill>
              </a:rPr>
              <a:t>100 milyon €’</a:t>
            </a:r>
            <a:r>
              <a:rPr lang="fr-FR" sz="2000" b="1" dirty="0">
                <a:solidFill>
                  <a:srgbClr val="4074B7"/>
                </a:solidFill>
              </a:rPr>
              <a:t>dan </a:t>
            </a:r>
            <a:r>
              <a:rPr lang="fr-FR" sz="2000" b="1" dirty="0" err="1">
                <a:solidFill>
                  <a:srgbClr val="4074B7"/>
                </a:solidFill>
              </a:rPr>
              <a:t>üstü</a:t>
            </a:r>
            <a:r>
              <a:rPr lang="tr-TR" sz="2000" b="1" dirty="0">
                <a:solidFill>
                  <a:srgbClr val="4074B7"/>
                </a:solidFill>
              </a:rPr>
              <a:t> kadarki Ar-Ge harcamalarının %5’i</a:t>
            </a:r>
            <a:r>
              <a:rPr lang="fr-FR" sz="2000" b="1" dirty="0">
                <a:solidFill>
                  <a:srgbClr val="4074B7"/>
                </a:solidFill>
              </a:rPr>
              <a:t>ni..</a:t>
            </a:r>
          </a:p>
          <a:p>
            <a:pPr marL="8065" lvl="0" defTabSz="580644">
              <a:lnSpc>
                <a:spcPts val="3645"/>
              </a:lnSpc>
              <a:tabLst>
                <a:tab pos="2876607" algn="l"/>
                <a:tab pos="3415719" algn="l"/>
              </a:tabLst>
              <a:defRPr/>
            </a:pPr>
            <a:endParaRPr lang="en-US" sz="3429" kern="0" dirty="0">
              <a:solidFill>
                <a:srgbClr val="A5A5A5"/>
              </a:solidFill>
              <a:latin typeface="Gotham Light"/>
              <a:cs typeface="Gotham Light"/>
            </a:endParaRP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74CEC097-47C2-4B71-AB0F-D998B1767714}"/>
              </a:ext>
            </a:extLst>
          </p:cNvPr>
          <p:cNvSpPr txBox="1">
            <a:spLocks/>
          </p:cNvSpPr>
          <p:nvPr/>
        </p:nvSpPr>
        <p:spPr>
          <a:xfrm>
            <a:off x="705398" y="3729570"/>
            <a:ext cx="7629219" cy="360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FF0000"/>
                </a:solidFill>
              </a:rPr>
              <a:t>YABANCI YÖNETİCİLER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>
                <a:solidFill>
                  <a:srgbClr val="FF0000"/>
                </a:solidFill>
              </a:rPr>
              <a:t>VE ÇALIŞANLAR İÇİN AB İÇİNDEKİ EN ÇEKİCİ VERGİ REJİMİ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0BFBF-45F9-40C6-B7FA-68B49A4E879D}"/>
              </a:ext>
            </a:extLst>
          </p:cNvPr>
          <p:cNvSpPr/>
          <p:nvPr/>
        </p:nvSpPr>
        <p:spPr>
          <a:xfrm>
            <a:off x="924898" y="4251170"/>
            <a:ext cx="7733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Yabancı yöneticiler için kısmi gelir vergisi muafiyetleri sunan ve «varlık vergisi» yükümlülüklerini azaltan </a:t>
            </a:r>
            <a:r>
              <a:rPr lang="tr-TR" sz="1000" b="1" dirty="0"/>
              <a:t>özel muafiyet programları</a:t>
            </a:r>
          </a:p>
          <a:p>
            <a:pPr>
              <a:spcBef>
                <a:spcPts val="1200"/>
              </a:spcBef>
            </a:pPr>
            <a:r>
              <a:rPr lang="tr-TR" sz="1000" b="1" dirty="0">
                <a:solidFill>
                  <a:srgbClr val="0070C0"/>
                </a:solidFill>
              </a:rPr>
              <a:t>Koşullar</a:t>
            </a:r>
            <a:endParaRPr lang="en-US" sz="1000" b="1" dirty="0">
              <a:solidFill>
                <a:srgbClr val="0070C0"/>
              </a:solidFill>
            </a:endParaRPr>
          </a:p>
          <a:p>
            <a:r>
              <a:rPr lang="tr-TR" sz="1000" dirty="0"/>
              <a:t>Bu tür programlar, Fransa’da tam zamanlı olarak çalışmakta olan tüm çalışanlara ve şirket yöneticilerine, uyruklarından bağımsız olarak ve aşağıdaki koşullar dahilinde sunulmaktadır: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000" dirty="0"/>
              <a:t>Fransa’daki etkinliklerinin başlamasından önceki </a:t>
            </a:r>
            <a:r>
              <a:rPr lang="tr-TR" sz="1000" b="1" dirty="0"/>
              <a:t>5 yıl </a:t>
            </a:r>
            <a:r>
              <a:rPr lang="tr-TR" sz="1000" dirty="0"/>
              <a:t>süresince Fransa’da vergi mükellefi olmamak,</a:t>
            </a:r>
          </a:p>
          <a:p>
            <a:pPr>
              <a:spcBef>
                <a:spcPts val="1200"/>
              </a:spcBef>
            </a:pPr>
            <a:r>
              <a:rPr lang="tr-TR" sz="1000" b="1" dirty="0">
                <a:solidFill>
                  <a:srgbClr val="0070C0"/>
                </a:solidFill>
              </a:rPr>
              <a:t>Sunulan faydalar</a:t>
            </a:r>
            <a:endParaRPr lang="en-US" sz="1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000" dirty="0"/>
              <a:t>Vergi muafiyet programları</a:t>
            </a:r>
            <a:r>
              <a:rPr lang="tr-TR" sz="1000" b="1" dirty="0"/>
              <a:t>, Fransa’daki etkinliğin başladığı tarihten itibaren geçerli olmak üzere 8 yıla kadar</a:t>
            </a:r>
            <a:r>
              <a:rPr lang="tr-TR" sz="1000" dirty="0"/>
              <a:t> devam edebiliyor.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366469-CD41-4365-B67D-12F6573A3D76}"/>
              </a:ext>
            </a:extLst>
          </p:cNvPr>
          <p:cNvSpPr txBox="1"/>
          <p:nvPr/>
        </p:nvSpPr>
        <p:spPr>
          <a:xfrm>
            <a:off x="7803165" y="5967350"/>
            <a:ext cx="400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AYRINTILI BİLGİ İÇİN </a:t>
            </a:r>
            <a:r>
              <a:rPr lang="fr-FR" sz="1400" b="1" dirty="0">
                <a:solidFill>
                  <a:srgbClr val="C00000"/>
                </a:solidFill>
                <a:hlinkClick r:id="rId2"/>
              </a:rPr>
              <a:t>WELCOMETOFRANCE.COM</a:t>
            </a:r>
            <a:r>
              <a:rPr lang="tr-TR" sz="1400" b="1" dirty="0">
                <a:solidFill>
                  <a:srgbClr val="C00000"/>
                </a:solidFill>
              </a:rPr>
              <a:t> SİTESİNİ ZİYARET EDEBİLİRSİNİZ!</a:t>
            </a:r>
            <a:endParaRPr lang="fr-FR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D7B77C-403F-4906-A4D4-871FCC0D86E7}"/>
              </a:ext>
            </a:extLst>
          </p:cNvPr>
          <p:cNvSpPr/>
          <p:nvPr/>
        </p:nvSpPr>
        <p:spPr>
          <a:xfrm>
            <a:off x="1121320" y="699125"/>
            <a:ext cx="4613764" cy="62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429" kern="0" dirty="0">
                <a:solidFill>
                  <a:srgbClr val="A5A5A5"/>
                </a:solidFill>
              </a:rPr>
              <a:t>AVANTAJLI VERGI REJIMI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0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511824" y="-27384"/>
            <a:ext cx="5688632" cy="576262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4074B7"/>
                </a:solidFill>
              </a:rPr>
              <a:t>WELCOMING FOREIGN EXECUTIVES &amp; THEIR FAMILIES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9538" y="1196935"/>
            <a:ext cx="37444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tr-TR" sz="1600" b="1" dirty="0">
                <a:solidFill>
                  <a:srgbClr val="C00000"/>
                </a:solidFill>
                <a:latin typeface="Calibri"/>
              </a:rPr>
              <a:t>YENİ OTURMA İZNİ: TALENTS PASSEPORT</a:t>
            </a:r>
            <a:endParaRPr lang="fr-FR" sz="1600" b="1" dirty="0">
              <a:solidFill>
                <a:srgbClr val="C00000"/>
              </a:solidFill>
              <a:latin typeface="Calibri"/>
            </a:endParaRPr>
          </a:p>
          <a:p>
            <a:pPr defTabSz="457200"/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tr-TR" sz="1400" b="1" dirty="0">
                <a:solidFill>
                  <a:prstClr val="black"/>
                </a:solidFill>
                <a:latin typeface="Calibri"/>
              </a:rPr>
              <a:t>Yenilenebilir şekilde 4 yıllığına geçerli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tr-TR" sz="1400" b="1" dirty="0">
                <a:solidFill>
                  <a:prstClr val="black"/>
                </a:solidFill>
                <a:latin typeface="Calibri"/>
              </a:rPr>
              <a:t>Eşlik eden aile 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statüsü: başvuru sahibinin eşine verilen birkaç yıllık oturma izni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6041" y="1417854"/>
            <a:ext cx="3744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tr-TR" sz="1600" b="1" dirty="0">
                <a:solidFill>
                  <a:srgbClr val="C00000"/>
                </a:solidFill>
                <a:latin typeface="Calibri"/>
              </a:rPr>
              <a:t>ÖZEL BİR YARDIM MERKEZİ</a:t>
            </a:r>
            <a:endParaRPr lang="fr-FR" sz="1600" b="1" dirty="0">
              <a:solidFill>
                <a:srgbClr val="C00000"/>
              </a:solidFill>
              <a:latin typeface="Calibri"/>
            </a:endParaRPr>
          </a:p>
          <a:p>
            <a:pPr defTabSz="457200"/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1600" b="1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tr-TR" sz="1400" dirty="0">
                <a:solidFill>
                  <a:prstClr val="black"/>
                </a:solidFill>
                <a:latin typeface="Calibri"/>
              </a:rPr>
              <a:t>Fransa’ya taşınma ve yerleşme hakkındaki sorularınıza yönelik bir yardım merkezi. </a:t>
            </a:r>
            <a:r>
              <a:rPr lang="en-US" sz="1400" dirty="0">
                <a:solidFill>
                  <a:prstClr val="black"/>
                </a:solidFill>
                <a:latin typeface="Calibri"/>
                <a:hlinkClick r:id="rId2"/>
              </a:rPr>
              <a:t>www.welcometofrance.com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yabancı yeteneklere ve ailelerine aşağıdakiler dahil birçok hususta bilgilendirme desteği sağlamaktadır: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Vize, oturma izni ve çalışma izni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fr-FR" sz="1400" dirty="0">
                <a:solidFill>
                  <a:prstClr val="black"/>
                </a:solidFill>
                <a:latin typeface="Calibri"/>
              </a:rPr>
              <a:t>•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Vergilendirme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fr-FR" sz="1400" dirty="0">
                <a:solidFill>
                  <a:prstClr val="black"/>
                </a:solidFill>
                <a:latin typeface="Calibri"/>
              </a:rPr>
              <a:t>•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Sosyal güvenlik programları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Gündelik hayat (okullar, konaklama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vs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defTabSz="457200"/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1027" name="Picture 3" descr="C:\Users\olefebvre\AppData\Local\Microsoft\Windows\Temporary Internet Files\Content.Outlook\SPB3LXRU\BF_WelcomeToFrance_Baseline_RVB_Fond blanc@3x-1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11" y="1932796"/>
            <a:ext cx="2088232" cy="12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19538" y="3537030"/>
            <a:ext cx="374441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tr-TR" sz="1600" b="1" dirty="0">
                <a:solidFill>
                  <a:srgbClr val="C00000"/>
                </a:solidFill>
                <a:latin typeface="Calibri"/>
              </a:rPr>
              <a:t>BİRÇOK ULUSLARARASI OKUL SEÇENEĞİ</a:t>
            </a:r>
            <a:r>
              <a:rPr lang="fr-FR" sz="1600" b="1" dirty="0">
                <a:solidFill>
                  <a:srgbClr val="C00000"/>
                </a:solidFill>
                <a:latin typeface="Calibri"/>
              </a:rPr>
              <a:t> </a:t>
            </a:r>
          </a:p>
          <a:p>
            <a:pPr defTabSz="457200"/>
            <a:endParaRPr lang="fr-FR" sz="1400" b="1" dirty="0">
              <a:solidFill>
                <a:srgbClr val="C00000"/>
              </a:solidFill>
              <a:latin typeface="Calibri"/>
            </a:endParaRPr>
          </a:p>
          <a:p>
            <a:pPr algn="just" defTabSz="457200"/>
            <a:r>
              <a:rPr lang="tr-TR" sz="1400" b="1" dirty="0">
                <a:solidFill>
                  <a:prstClr val="black"/>
                </a:solidFill>
                <a:latin typeface="Calibri"/>
              </a:rPr>
              <a:t>284 okul 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ve eğitim kurumunda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478 </a:t>
            </a:r>
            <a:r>
              <a:rPr lang="tr-TR" sz="1400" b="1" dirty="0">
                <a:solidFill>
                  <a:prstClr val="black"/>
                </a:solidFill>
                <a:latin typeface="Calibri"/>
              </a:rPr>
              <a:t>uluslararası program</a:t>
            </a:r>
          </a:p>
          <a:p>
            <a:pPr algn="just" defTabSz="457200"/>
            <a:r>
              <a:rPr lang="tr-TR" sz="1400" b="1" dirty="0">
                <a:solidFill>
                  <a:prstClr val="black"/>
                </a:solidFill>
                <a:latin typeface="Calibri"/>
              </a:rPr>
              <a:t>16 dil ve kültür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temsil edilmekte – Amerikan, Arap, İngiliz, Brezilya, Çin, Danimarka, Alman, İtalyan, Japon, Norveç, Polonya, Rus, İspanyol ve İsveç.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3953" y="790994"/>
            <a:ext cx="437424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3069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siness France">
  <a:themeElements>
    <a:clrScheme name="Business France">
      <a:dk1>
        <a:sysClr val="windowText" lastClr="000000"/>
      </a:dk1>
      <a:lt1>
        <a:sysClr val="window" lastClr="FFFFFF"/>
      </a:lt1>
      <a:dk2>
        <a:srgbClr val="E30613"/>
      </a:dk2>
      <a:lt2>
        <a:srgbClr val="3A3A39"/>
      </a:lt2>
      <a:accent1>
        <a:srgbClr val="E30613"/>
      </a:accent1>
      <a:accent2>
        <a:srgbClr val="2E2C7B"/>
      </a:accent2>
      <a:accent3>
        <a:srgbClr val="3A3A39"/>
      </a:accent3>
      <a:accent4>
        <a:srgbClr val="7A7B7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</TotalTime>
  <Words>559</Words>
  <Application>Microsoft Office PowerPoint</Application>
  <PresentationFormat>Grand écran</PresentationFormat>
  <Paragraphs>104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Franklin Gothic Heavy</vt:lpstr>
      <vt:lpstr>Gotham Light</vt:lpstr>
      <vt:lpstr>Times New Roman</vt:lpstr>
      <vt:lpstr>Wingdings</vt:lpstr>
      <vt:lpstr>Wingdings 3</vt:lpstr>
      <vt:lpstr>Thème Office</vt:lpstr>
      <vt:lpstr>Business France</vt:lpstr>
      <vt:lpstr>FRANSA’DA</vt:lpstr>
      <vt:lpstr>Présentation PowerPoint</vt:lpstr>
      <vt:lpstr> İki ülke arasındaki ticaret hacmi ve ekonomik ilişkileri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Fransa’da Lojistik</dc:title>
  <dc:creator>CIFTCI,Mehmet</dc:creator>
  <cp:lastModifiedBy>LAVIGNE,Cecile</cp:lastModifiedBy>
  <cp:revision>211</cp:revision>
  <cp:lastPrinted>2019-02-06T06:42:42Z</cp:lastPrinted>
  <dcterms:created xsi:type="dcterms:W3CDTF">2017-11-30T08:37:56Z</dcterms:created>
  <dcterms:modified xsi:type="dcterms:W3CDTF">2019-03-25T04:34:22Z</dcterms:modified>
</cp:coreProperties>
</file>