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81" r:id="rId5"/>
    <p:sldId id="280" r:id="rId6"/>
    <p:sldId id="262" r:id="rId7"/>
    <p:sldId id="263" r:id="rId8"/>
    <p:sldId id="264" r:id="rId9"/>
    <p:sldId id="285" r:id="rId10"/>
    <p:sldId id="265" r:id="rId11"/>
    <p:sldId id="287" r:id="rId12"/>
    <p:sldId id="288" r:id="rId13"/>
    <p:sldId id="266" r:id="rId14"/>
    <p:sldId id="267" r:id="rId15"/>
    <p:sldId id="282" r:id="rId16"/>
  </p:sldIdLst>
  <p:sldSz cx="9144000" cy="6858000" type="screen4x3"/>
  <p:notesSz cx="6797675" cy="992822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0563" autoAdjust="0"/>
  </p:normalViewPr>
  <p:slideViewPr>
    <p:cSldViewPr>
      <p:cViewPr varScale="1">
        <p:scale>
          <a:sx n="86" d="100"/>
          <a:sy n="86" d="100"/>
        </p:scale>
        <p:origin x="128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49" d="100"/>
          <a:sy n="49" d="100"/>
        </p:scale>
        <p:origin x="-2910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 dirty="0" smtClean="0"/>
              <a:t>Ana </a:t>
            </a:r>
            <a:r>
              <a:rPr lang="en-US" sz="1600" dirty="0" err="1" smtClean="0"/>
              <a:t>Üretim</a:t>
            </a:r>
            <a:r>
              <a:rPr lang="en-US" sz="1600" dirty="0" smtClean="0"/>
              <a:t> </a:t>
            </a:r>
            <a:r>
              <a:rPr lang="en-US" sz="1600" dirty="0" err="1" smtClean="0"/>
              <a:t>Gruplarının</a:t>
            </a:r>
            <a:r>
              <a:rPr lang="tr-TR" sz="1600" baseline="0" dirty="0" smtClean="0"/>
              <a:t> </a:t>
            </a:r>
          </a:p>
          <a:p>
            <a:pPr>
              <a:defRPr sz="1600"/>
            </a:pPr>
            <a:r>
              <a:rPr lang="en-US" sz="1600" dirty="0" err="1" smtClean="0"/>
              <a:t>İhracattan</a:t>
            </a:r>
            <a:r>
              <a:rPr lang="en-US" sz="1600" dirty="0" smtClean="0"/>
              <a:t> </a:t>
            </a:r>
            <a:r>
              <a:rPr lang="en-US" sz="1600" dirty="0" err="1" smtClean="0"/>
              <a:t>Aldığı</a:t>
            </a:r>
            <a:r>
              <a:rPr lang="en-US" sz="1600" dirty="0" smtClean="0"/>
              <a:t> </a:t>
            </a:r>
            <a:r>
              <a:rPr lang="en-US" sz="1600" smtClean="0"/>
              <a:t>Pay</a:t>
            </a:r>
            <a:r>
              <a:rPr lang="tr-TR" sz="1600" smtClean="0"/>
              <a:t> %</a:t>
            </a:r>
            <a:endParaRPr lang="en-US" sz="16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7066262184860119E-2"/>
          <c:y val="0.19936269707406262"/>
          <c:w val="0.74517620470153523"/>
          <c:h val="0.73162754643423455"/>
        </c:manualLayout>
      </c:layout>
      <c:doughnut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Ana Üretim Gruplarınını İhracattan Aldığı Pay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Sayfa1!$A$2:$A$4</c:f>
              <c:strCache>
                <c:ptCount val="3"/>
                <c:pt idx="0">
                  <c:v>Sanayi</c:v>
                </c:pt>
                <c:pt idx="1">
                  <c:v>Tarım</c:v>
                </c:pt>
                <c:pt idx="2">
                  <c:v>Madencilik</c:v>
                </c:pt>
              </c:strCache>
            </c:strRef>
          </c:cat>
          <c:val>
            <c:numRef>
              <c:f>Sayfa1!$B$2:$B$4</c:f>
              <c:numCache>
                <c:formatCode>0.0%</c:formatCode>
                <c:ptCount val="3"/>
                <c:pt idx="0">
                  <c:v>0.81599999999999995</c:v>
                </c:pt>
                <c:pt idx="1">
                  <c:v>0.14599999999999999</c:v>
                </c:pt>
                <c:pt idx="2">
                  <c:v>3.7999999999999999E-2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3684945499882892"/>
          <c:y val="0.1795520194725839"/>
          <c:w val="0.23702176095660152"/>
          <c:h val="0.23572759592368517"/>
        </c:manualLayout>
      </c:layout>
      <c:overlay val="0"/>
      <c:txPr>
        <a:bodyPr/>
        <a:lstStyle/>
        <a:p>
          <a:pPr>
            <a:defRPr sz="1200"/>
          </a:pPr>
          <a:endParaRPr lang="tr-TR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766788095669752E-2"/>
          <c:y val="1.9163948839801461E-2"/>
          <c:w val="0.66596547752004542"/>
          <c:h val="0.8693604673387989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Sayfa1!$B$1</c:f>
              <c:strCache>
                <c:ptCount val="1"/>
                <c:pt idx="0">
                  <c:v>Sanayi Mamulleri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6.517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Sayfa1!$B$2</c:f>
              <c:numCache>
                <c:formatCode>General</c:formatCode>
                <c:ptCount val="1"/>
                <c:pt idx="0">
                  <c:v>7268</c:v>
                </c:pt>
              </c:numCache>
            </c:numRef>
          </c:val>
        </c:ser>
        <c:ser>
          <c:idx val="1"/>
          <c:order val="1"/>
          <c:tx>
            <c:strRef>
              <c:f>Sayfa1!$D$1</c:f>
              <c:strCache>
                <c:ptCount val="1"/>
                <c:pt idx="0">
                  <c:v>Kimyevi Mamuller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1.379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Sayfa1!$D$2</c:f>
              <c:numCache>
                <c:formatCode>General</c:formatCode>
                <c:ptCount val="1"/>
                <c:pt idx="0">
                  <c:v>1437</c:v>
                </c:pt>
              </c:numCache>
            </c:numRef>
          </c:val>
        </c:ser>
        <c:ser>
          <c:idx val="2"/>
          <c:order val="2"/>
          <c:tx>
            <c:strRef>
              <c:f>Sayfa1!$C$1</c:f>
              <c:strCache>
                <c:ptCount val="1"/>
                <c:pt idx="0">
                  <c:v>Bitkisel Ürünler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1.119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Sayfa1!$C$2</c:f>
              <c:numCache>
                <c:formatCode>General</c:formatCode>
                <c:ptCount val="1"/>
                <c:pt idx="0">
                  <c:v>1179</c:v>
                </c:pt>
              </c:numCache>
            </c:numRef>
          </c:val>
        </c:ser>
        <c:ser>
          <c:idx val="3"/>
          <c:order val="3"/>
          <c:tx>
            <c:strRef>
              <c:f>Sayfa1!$E$1</c:f>
              <c:strCache>
                <c:ptCount val="1"/>
                <c:pt idx="0">
                  <c:v>Tarıma Dayalı İşlenmiş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714496369090361E-2"/>
                  <c:y val="1.373880961047943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942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Sayfa1!$E$2</c:f>
              <c:numCache>
                <c:formatCode>General</c:formatCode>
                <c:ptCount val="1"/>
                <c:pt idx="0">
                  <c:v>1050</c:v>
                </c:pt>
              </c:numCache>
            </c:numRef>
          </c:val>
        </c:ser>
        <c:ser>
          <c:idx val="4"/>
          <c:order val="4"/>
          <c:tx>
            <c:strRef>
              <c:f>Sayfa1!$F$1</c:f>
              <c:strCache>
                <c:ptCount val="1"/>
                <c:pt idx="0">
                  <c:v>Ağaç ve Orman Ürünleri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714496369090304E-2"/>
                  <c:y val="2.235786427560221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330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Sayfa1!$F$2</c:f>
              <c:numCache>
                <c:formatCode>General</c:formatCode>
                <c:ptCount val="1"/>
                <c:pt idx="0">
                  <c:v>364</c:v>
                </c:pt>
              </c:numCache>
            </c:numRef>
          </c:val>
        </c:ser>
        <c:ser>
          <c:idx val="5"/>
          <c:order val="5"/>
          <c:tx>
            <c:strRef>
              <c:f>Sayfa1!$G$1</c:f>
              <c:strCache>
                <c:ptCount val="1"/>
                <c:pt idx="0">
                  <c:v>Hayvansal Ürünler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2826857621880502E-2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r>
                      <a:rPr lang="en-US" dirty="0" smtClean="0"/>
                      <a:t>125</a:t>
                    </a:r>
                  </a:p>
                  <a:p>
                    <a:pPr>
                      <a:defRPr sz="1600">
                        <a:solidFill>
                          <a:schemeClr val="bg1"/>
                        </a:solidFill>
                      </a:defRPr>
                    </a:pPr>
                    <a:endParaRPr lang="en-US" dirty="0"/>
                  </a:p>
                </c:rich>
              </c:tx>
              <c:numFmt formatCode="#,##0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Sayfa1!$A$2</c:f>
              <c:strCache>
                <c:ptCount val="1"/>
                <c:pt idx="0">
                  <c:v>Ana üretim grupları (milyon $)</c:v>
                </c:pt>
              </c:strCache>
            </c:strRef>
          </c:cat>
          <c:val>
            <c:numRef>
              <c:f>Sayfa1!$G$2</c:f>
              <c:numCache>
                <c:formatCode>General</c:formatCode>
                <c:ptCount val="1"/>
                <c:pt idx="0">
                  <c:v>172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883199952"/>
        <c:axId val="-883193968"/>
      </c:barChart>
      <c:catAx>
        <c:axId val="-8831999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-883193968"/>
        <c:crosses val="autoZero"/>
        <c:auto val="1"/>
        <c:lblAlgn val="ctr"/>
        <c:lblOffset val="100"/>
        <c:noMultiLvlLbl val="0"/>
      </c:catAx>
      <c:valAx>
        <c:axId val="-883193968"/>
        <c:scaling>
          <c:orientation val="minMax"/>
        </c:scaling>
        <c:delete val="0"/>
        <c:axPos val="l"/>
        <c:numFmt formatCode="0%" sourceLinked="1"/>
        <c:majorTickMark val="out"/>
        <c:minorTickMark val="none"/>
        <c:tickLblPos val="none"/>
        <c:crossAx val="-88319995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53469976550224574"/>
          <c:y val="4.8140695382913351E-2"/>
          <c:w val="0.42873286896694018"/>
          <c:h val="0.8123390668006143"/>
        </c:manualLayout>
      </c:layout>
      <c:overlay val="0"/>
      <c:txPr>
        <a:bodyPr/>
        <a:lstStyle/>
        <a:p>
          <a:pPr>
            <a:defRPr sz="1600" b="1"/>
          </a:pPr>
          <a:endParaRPr lang="tr-TR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tr-T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D3C7E2-CBCD-4BB2-9C27-0FA8C70F0C60}" type="datetimeFigureOut">
              <a:rPr lang="tr-TR" smtClean="0"/>
              <a:pPr/>
              <a:t>1.6.2015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3009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50443" y="943009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2412C8-AA48-4E66-801E-CB1A89563C26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6148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E9CE-271F-4E95-8C30-0938AD9362E5}" type="datetimeFigureOut">
              <a:rPr lang="en-US" smtClean="0"/>
              <a:t>6/1/2015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300"/>
            <a:ext cx="5438140" cy="44689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598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598"/>
            <a:ext cx="2945659" cy="49600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CEB0A-A26C-47FE-91B7-04A21DB9DB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29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5CEB0A-A26C-47FE-91B7-04A21DB9DB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698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10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0606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0354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14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3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4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011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5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6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7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8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979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800" baseline="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8A410A-1562-4689-A9E0-59BB36249997}" type="slidenum">
              <a:rPr lang="tr-TR" smtClean="0">
                <a:solidFill>
                  <a:prstClr val="black"/>
                </a:solidFill>
              </a:rPr>
              <a:pPr/>
              <a:t>9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59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1.6.2015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238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1.6.2015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000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1.6.2015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4715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9230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8C6B6-E011-4CDE-9F9B-F8E551FC8DA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3124200" y="6619270"/>
            <a:ext cx="2895600" cy="23011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13" name="3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E8EFB0-FC1C-40E9-99F9-0E095B593A85}" type="datetime1">
              <a:rPr lang="tr-TR" smtClean="0"/>
              <a:t>1.6.2015</a:t>
            </a:fld>
            <a:endParaRPr lang="tr-TR"/>
          </a:p>
        </p:txBody>
      </p:sp>
      <p:sp>
        <p:nvSpPr>
          <p:cNvPr id="14" name="5 Slayt Numarası Yer Tutucusu"/>
          <p:cNvSpPr txBox="1">
            <a:spLocks/>
          </p:cNvSpPr>
          <p:nvPr userDrawn="1"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tr-T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39DFD20-98DF-4CC9-B4C8-49935F09413E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5" name="Straight Connector 6"/>
          <p:cNvCxnSpPr/>
          <p:nvPr userDrawn="1"/>
        </p:nvCxnSpPr>
        <p:spPr>
          <a:xfrm>
            <a:off x="1662426" y="323851"/>
            <a:ext cx="7469849" cy="0"/>
          </a:xfrm>
          <a:prstGeom prst="line">
            <a:avLst/>
          </a:prstGeom>
          <a:ln w="107950" cmpd="thinThick">
            <a:gradFill>
              <a:gsLst>
                <a:gs pos="30000">
                  <a:schemeClr val="bg1">
                    <a:lumMod val="85000"/>
                  </a:schemeClr>
                </a:gs>
                <a:gs pos="59000">
                  <a:srgbClr val="382EB8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Resim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03" y="53851"/>
            <a:ext cx="1626923" cy="540000"/>
          </a:xfrm>
          <a:prstGeom prst="rect">
            <a:avLst/>
          </a:prstGeom>
        </p:spPr>
      </p:pic>
      <p:pic>
        <p:nvPicPr>
          <p:cNvPr id="17" name="Resim 4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5782506"/>
            <a:ext cx="9144000" cy="1102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99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1.6.2015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5488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1.6.2015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0245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1.6.2015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09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1.6.2015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7660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1.6.2015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986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1.6.2015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692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1.6.2015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8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5207-FC8F-4C1D-A343-563EFE07684B}" type="datetimeFigureOut">
              <a:rPr lang="tr-TR" smtClean="0"/>
              <a:pPr/>
              <a:t>1.6.2015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963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55207-FC8F-4C1D-A343-563EFE07684B}" type="datetimeFigureOut">
              <a:rPr lang="tr-TR" smtClean="0"/>
              <a:pPr/>
              <a:t>1.6.2015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71FF5-876B-4DBF-B7D1-3334911618FC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2922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im.org.tr/" TargetMode="External"/><Relationship Id="rId7" Type="http://schemas.openxmlformats.org/officeDocument/2006/relationships/image" Target="../media/image10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hyperlink" Target="http://www.timtv.com.tr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/>
          <p:cNvPicPr>
            <a:picLocks noChangeAspect="1"/>
          </p:cNvPicPr>
          <p:nvPr/>
        </p:nvPicPr>
        <p:blipFill rotWithShape="1">
          <a:blip r:embed="rId3"/>
          <a:srcRect b="69128"/>
          <a:stretch/>
        </p:blipFill>
        <p:spPr>
          <a:xfrm>
            <a:off x="-397" y="2073499"/>
            <a:ext cx="9144793" cy="1859557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7307"/>
          <a:stretch/>
        </p:blipFill>
        <p:spPr>
          <a:xfrm>
            <a:off x="0" y="5313083"/>
            <a:ext cx="9144000" cy="155576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9256" y="1389378"/>
            <a:ext cx="69127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 Mayıs Ayı İhracat Rakamları </a:t>
            </a:r>
          </a:p>
          <a:p>
            <a:pPr algn="ctr"/>
            <a:r>
              <a:rPr lang="tr-TR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Basın Toplantısı</a:t>
            </a: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tr-TR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Haziran 2015</a:t>
            </a:r>
          </a:p>
          <a:p>
            <a:pPr algn="ctr"/>
            <a:r>
              <a:rPr lang="tr-TR" sz="2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Kocaeli – Film Platosu</a:t>
            </a:r>
            <a:endParaRPr lang="tr-TR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5" t="13817" r="6500" b="16699"/>
          <a:stretch/>
        </p:blipFill>
        <p:spPr bwMode="auto">
          <a:xfrm>
            <a:off x="35496" y="4741680"/>
            <a:ext cx="3240000" cy="199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9405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MAYIS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GRUBU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sv-SE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‘000 $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2824764"/>
              </p:ext>
            </p:extLst>
          </p:nvPr>
        </p:nvGraphicFramePr>
        <p:xfrm>
          <a:off x="611560" y="2104896"/>
          <a:ext cx="7848872" cy="2734789"/>
        </p:xfrm>
        <a:graphic>
          <a:graphicData uri="http://schemas.openxmlformats.org/drawingml/2006/table">
            <a:tbl>
              <a:tblPr/>
              <a:tblGrid>
                <a:gridCol w="796844"/>
                <a:gridCol w="3387067"/>
                <a:gridCol w="1432713"/>
                <a:gridCol w="1368152"/>
                <a:gridCol w="864096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 GRUBU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Avrupa Birliği Ülkeleri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5.934.581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/>
                        </a:rPr>
                        <a:t>4.644.287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/>
                        </a:rPr>
                        <a:t>-21,7%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Orta Doğu </a:t>
                      </a: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Ülkeleri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2.697.009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/>
                        </a:rPr>
                        <a:t>2.177.442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/>
                        </a:rPr>
                        <a:t>-19,3%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Afrika Ülkeleri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1.164.832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1.112.266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/>
                        </a:rPr>
                        <a:t>-4,5%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Bağımsız Devletler Topluluğu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/>
                        </a:rPr>
                        <a:t>1.458.261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985.395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/>
                        </a:rPr>
                        <a:t>-32,4%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Kuzey Amerika Serbest Ticaret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/>
                        </a:rPr>
                        <a:t>623.516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526.618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-15,5%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13.363.501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10.819.450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-19,0%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OCAK-MAYIS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LARINDA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GRUBU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sv-SE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‘000 </a:t>
            </a:r>
            <a:r>
              <a:rPr lang="tr-T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8332084"/>
              </p:ext>
            </p:extLst>
          </p:nvPr>
        </p:nvGraphicFramePr>
        <p:xfrm>
          <a:off x="611560" y="2104896"/>
          <a:ext cx="7848872" cy="2734789"/>
        </p:xfrm>
        <a:graphic>
          <a:graphicData uri="http://schemas.openxmlformats.org/drawingml/2006/table">
            <a:tbl>
              <a:tblPr/>
              <a:tblGrid>
                <a:gridCol w="796844"/>
                <a:gridCol w="3387067"/>
                <a:gridCol w="1432713"/>
                <a:gridCol w="1368152"/>
                <a:gridCol w="864096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 GRUBU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Avrupa Birliği Ülkeleri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28.586.282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/>
                        </a:rPr>
                        <a:t>24.602.004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/>
                        </a:rPr>
                        <a:t>-13,9%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Orta Doğu </a:t>
                      </a: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Ülkeleri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12.479.809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11.346.833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/>
                        </a:rPr>
                        <a:t>-9,1%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Afrika Ülkeleri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5.958.681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5.196.718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/>
                        </a:rPr>
                        <a:t>-12,8%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Bağımsız Devletler Topluluğu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/>
                        </a:rPr>
                        <a:t>6.840.804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5.014.390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-26,7%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Kuzey Amerika Serbest Ticaret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>
                          <a:effectLst/>
                          <a:latin typeface="Arial"/>
                        </a:rPr>
                        <a:t>2.813.019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2.922.321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3,9%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+TÜİK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66.869.199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61.296.205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8,3%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070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OCAK-MAYIS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LARINDA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10 AB ÜLKESİNE </a:t>
            </a:r>
            <a:r>
              <a:rPr lang="tr-T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EURO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BAZINDA İHRACAT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sv-SE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sv-SE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 </a:t>
            </a:r>
            <a:r>
              <a:rPr lang="tr-TR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€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948813"/>
              </p:ext>
            </p:extLst>
          </p:nvPr>
        </p:nvGraphicFramePr>
        <p:xfrm>
          <a:off x="971599" y="1457399"/>
          <a:ext cx="6984776" cy="4451364"/>
        </p:xfrm>
        <a:graphic>
          <a:graphicData uri="http://schemas.openxmlformats.org/drawingml/2006/table">
            <a:tbl>
              <a:tblPr/>
              <a:tblGrid>
                <a:gridCol w="455529"/>
                <a:gridCol w="2568808"/>
                <a:gridCol w="1369824"/>
                <a:gridCol w="1517312"/>
                <a:gridCol w="1073303"/>
              </a:tblGrid>
              <a:tr h="56053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€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82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ALMANYA 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4.582.532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4.729.770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3,2%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İNGİLTERE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2.843.100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3.269.450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15,0%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İTALYA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2.228.405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2.359.583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5,9%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2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FRANSA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1.959.868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2.033.389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3,8%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İSPANYA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1.444.158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1.701.635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17,8%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HOLLANDA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1.069.605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1.087.878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1,7%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ROMANYA 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932.881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973.529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4,4%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BELÇİKA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926.997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932.222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0,6%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POLONYA 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748.568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853.323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14,0%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2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BULGARİSTAN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613.635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600.059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-2,2%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49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GENEL 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(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TİM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+TÜİK</a:t>
                      </a: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48.699.438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54.919.994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12,8%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14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MAYIS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ÇOK İHRACAT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GERÇEKLEŞTİREN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İL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7552994"/>
              </p:ext>
            </p:extLst>
          </p:nvPr>
        </p:nvGraphicFramePr>
        <p:xfrm>
          <a:off x="1695251" y="1340768"/>
          <a:ext cx="5665603" cy="4220637"/>
        </p:xfrm>
        <a:graphic>
          <a:graphicData uri="http://schemas.openxmlformats.org/drawingml/2006/table">
            <a:tbl>
              <a:tblPr/>
              <a:tblGrid>
                <a:gridCol w="360040"/>
                <a:gridCol w="1868637"/>
                <a:gridCol w="1401534"/>
                <a:gridCol w="1177530"/>
                <a:gridCol w="857862"/>
              </a:tblGrid>
              <a:tr h="37211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İL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İSTANBUL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5.957.083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5.001.601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-16,0%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KOCAELI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1.096.509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918.347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-16,2%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BURSA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1.160.795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819.841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-29,4%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İZMIR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819.937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619.270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-24,5%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ANKARA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676.889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549.618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-18,8%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96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GAZIANTEP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555.790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522.920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-5,9%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MANISA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360.337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267.047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-25,9%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DENIZLI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267.298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209.169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-21,7%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117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HATAY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171.150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145.913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-14,7%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20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SAKARYA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229.427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138.936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-39,4%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30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 (TİM)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13.363.501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10.819.450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-19,0%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MAYIS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GERÇEKLEŞTİREN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 (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Değ.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8 Resim" descr="turkiye_haritas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453878"/>
            <a:ext cx="7344816" cy="4586867"/>
          </a:xfrm>
          <a:prstGeom prst="rect">
            <a:avLst/>
          </a:prstGeom>
        </p:spPr>
      </p:pic>
      <p:sp>
        <p:nvSpPr>
          <p:cNvPr id="8" name="11 Akış Çizelgesi: Öteki İşlem"/>
          <p:cNvSpPr/>
          <p:nvPr/>
        </p:nvSpPr>
        <p:spPr>
          <a:xfrm>
            <a:off x="2411760" y="222861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2. Kocaeli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-%16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9" name="12 Akış Çizelgesi: Öteki İşlem"/>
          <p:cNvSpPr/>
          <p:nvPr/>
        </p:nvSpPr>
        <p:spPr>
          <a:xfrm>
            <a:off x="1763688" y="298926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3</a:t>
            </a:r>
            <a:r>
              <a:rPr lang="tr-TR" sz="1050" b="1" dirty="0" smtClean="0"/>
              <a:t>. Bursa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 %29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0" name="15 Akış Çizelgesi: Öteki İşlem"/>
          <p:cNvSpPr/>
          <p:nvPr/>
        </p:nvSpPr>
        <p:spPr>
          <a:xfrm>
            <a:off x="1763688" y="251235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1. İstanbul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-%16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1" name="9 Akış Çizelgesi: Öteki İşlem"/>
          <p:cNvSpPr/>
          <p:nvPr/>
        </p:nvSpPr>
        <p:spPr>
          <a:xfrm>
            <a:off x="579706" y="3656016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4. İzmir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-%25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059832" y="310119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5. Ankara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-%19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1493062" y="3401422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7. Manisa    </a:t>
            </a:r>
            <a:r>
              <a:rPr lang="tr-TR" sz="1050" b="1" dirty="0" smtClean="0">
                <a:solidFill>
                  <a:srgbClr val="FF0000"/>
                </a:solidFill>
              </a:rPr>
              <a:t>-%26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4" name="16 Akış Çizelgesi: Öteki İşlem"/>
          <p:cNvSpPr/>
          <p:nvPr/>
        </p:nvSpPr>
        <p:spPr>
          <a:xfrm>
            <a:off x="1979712" y="395251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8. Denizli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-%22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2643565" y="2739748"/>
            <a:ext cx="1008112" cy="314736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10. Sakarya</a:t>
            </a:r>
          </a:p>
          <a:p>
            <a:pPr algn="ctr"/>
            <a:r>
              <a:rPr lang="tr-TR" sz="1050" b="1" dirty="0" smtClean="0"/>
              <a:t> </a:t>
            </a:r>
            <a:r>
              <a:rPr lang="tr-TR" sz="1050" b="1" dirty="0" smtClean="0">
                <a:solidFill>
                  <a:srgbClr val="FF0000"/>
                </a:solidFill>
              </a:rPr>
              <a:t>-%39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4193704" y="506471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9</a:t>
            </a:r>
            <a:r>
              <a:rPr lang="tr-TR" sz="1050" b="1" dirty="0" smtClean="0"/>
              <a:t>. Hatay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-%15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130945" y="4365104"/>
            <a:ext cx="1080120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6. Gaziantep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</a:t>
            </a:r>
            <a:r>
              <a:rPr lang="tr-TR" sz="1050" b="1" dirty="0">
                <a:solidFill>
                  <a:srgbClr val="FF0000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9"/>
            <a:ext cx="9144000" cy="685594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15616" y="2492896"/>
            <a:ext cx="69127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Teşekkürler.</a:t>
            </a:r>
            <a:endParaRPr lang="en-US" sz="44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2915816" y="4778499"/>
            <a:ext cx="367240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r-TR" sz="2000" dirty="0" smtClean="0">
                <a:latin typeface="Arial" pitchFamily="34" charset="0"/>
                <a:cs typeface="Arial" pitchFamily="34" charset="0"/>
              </a:rPr>
              <a:t>twitter.com/</a:t>
            </a:r>
            <a:r>
              <a:rPr lang="tr-TR" sz="2000" dirty="0" err="1" smtClean="0">
                <a:latin typeface="Arial" pitchFamily="34" charset="0"/>
                <a:cs typeface="Arial" pitchFamily="34" charset="0"/>
              </a:rPr>
              <a:t>turkihracat</a:t>
            </a:r>
            <a:endParaRPr lang="tr-T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Dikdörtgen 3"/>
          <p:cNvSpPr/>
          <p:nvPr/>
        </p:nvSpPr>
        <p:spPr>
          <a:xfrm>
            <a:off x="2915816" y="5412420"/>
            <a:ext cx="53285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facebook.com</a:t>
            </a:r>
            <a:r>
              <a:rPr lang="tr-TR" sz="2000" dirty="0" smtClean="0">
                <a:latin typeface="Arial" pitchFamily="34" charset="0"/>
                <a:cs typeface="Arial" pitchFamily="34" charset="0"/>
              </a:rPr>
              <a:t>/IhracatcilarMeclisi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Dikdörtgen 10"/>
          <p:cNvSpPr/>
          <p:nvPr/>
        </p:nvSpPr>
        <p:spPr>
          <a:xfrm>
            <a:off x="467544" y="3429000"/>
            <a:ext cx="59766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endParaRPr lang="tr-TR" sz="2800" dirty="0" smtClean="0">
              <a:solidFill>
                <a:srgbClr val="000099"/>
              </a:solidFill>
              <a:latin typeface="Verdana" pitchFamily="34" charset="0"/>
              <a:ea typeface="Verdana" pitchFamily="34" charset="0"/>
              <a:cs typeface="Verdana" pitchFamily="34" charset="0"/>
              <a:hlinkClick r:id="rId3"/>
            </a:endParaRPr>
          </a:p>
          <a:p>
            <a:pPr eaLnBrk="0" hangingPunct="0"/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3"/>
              </a:rPr>
              <a:t>www.tim.org.tr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 | 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  <a:hlinkClick r:id="rId4"/>
              </a:rPr>
              <a:t>www.timtv.com.tr</a:t>
            </a:r>
            <a:r>
              <a:rPr lang="tr-TR" sz="2800" i="1" dirty="0" smtClean="0">
                <a:solidFill>
                  <a:srgbClr val="000099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	</a:t>
            </a:r>
            <a:endParaRPr lang="tr-TR" sz="2800" b="1" i="1" dirty="0" smtClean="0">
              <a:solidFill>
                <a:srgbClr val="000099"/>
              </a:solidFill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pic>
        <p:nvPicPr>
          <p:cNvPr id="10" name="Picture 4" descr="C:\Users\kubraulutas\Desktop\untitled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4846" y="4813218"/>
            <a:ext cx="460971" cy="346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kubraulutas\Desktop\facebook_icon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962" y="5332347"/>
            <a:ext cx="576214" cy="432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"/>
          <a:stretch/>
        </p:blipFill>
        <p:spPr bwMode="auto">
          <a:xfrm>
            <a:off x="6175846" y="3764235"/>
            <a:ext cx="2140570" cy="6008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051720" y="44625"/>
            <a:ext cx="7056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Haziran 2015 || TİM Mayıs Ayı </a:t>
            </a:r>
          </a:p>
          <a:p>
            <a:pPr algn="r"/>
            <a:r>
              <a:rPr lang="tr-TR" sz="20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Verileri Sunumu</a:t>
            </a:r>
            <a:endParaRPr lang="en-US" sz="2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450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MAYIS </a:t>
            </a:r>
            <a:r>
              <a:rPr lang="fi-F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(’000 $)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Group 9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7809235"/>
              </p:ext>
            </p:extLst>
          </p:nvPr>
        </p:nvGraphicFramePr>
        <p:xfrm>
          <a:off x="473766" y="1606363"/>
          <a:ext cx="8171160" cy="4030125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3805115"/>
                <a:gridCol w="1229223"/>
                <a:gridCol w="1299512"/>
                <a:gridCol w="883159"/>
                <a:gridCol w="954151"/>
              </a:tblGrid>
              <a:tr h="363279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MAYIS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111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(%)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1.808.454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1.574.729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-12,9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1.205.380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1.119.467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-7,1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10,3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39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186.505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125.124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-32,9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33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416.568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330.138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-20,7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11.089.776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8.838.432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-20,3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81,6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3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1.129.509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942.048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-16,6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9639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1.586.058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1.379.462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-13,0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9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8.374.209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6.516.922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-22,2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60,2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20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465.271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406.289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-12,7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5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T O P L A M </a:t>
                      </a:r>
                    </a:p>
                  </a:txBody>
                  <a:tcPr marR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13.363.501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10.819.450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-19,0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377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MAYIS </a:t>
            </a:r>
            <a:r>
              <a:rPr lang="fi-FI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 SEKTÖRLERİN KIRILIMLARI </a:t>
            </a:r>
            <a:endParaRPr lang="fi-FI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7 Grafik"/>
          <p:cNvGraphicFramePr/>
          <p:nvPr>
            <p:extLst>
              <p:ext uri="{D42A27DB-BD31-4B8C-83A1-F6EECF244321}">
                <p14:modId xmlns:p14="http://schemas.microsoft.com/office/powerpoint/2010/main" val="4046618940"/>
              </p:ext>
            </p:extLst>
          </p:nvPr>
        </p:nvGraphicFramePr>
        <p:xfrm>
          <a:off x="611560" y="1628800"/>
          <a:ext cx="388843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8 Grafik"/>
          <p:cNvGraphicFramePr/>
          <p:nvPr>
            <p:extLst>
              <p:ext uri="{D42A27DB-BD31-4B8C-83A1-F6EECF244321}">
                <p14:modId xmlns:p14="http://schemas.microsoft.com/office/powerpoint/2010/main" val="1435996661"/>
              </p:ext>
            </p:extLst>
          </p:nvPr>
        </p:nvGraphicFramePr>
        <p:xfrm>
          <a:off x="4644008" y="1400582"/>
          <a:ext cx="4032448" cy="46207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6814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MAYIS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DÖNEMİ </a:t>
            </a:r>
            <a:endParaRPr lang="tr-T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3740042"/>
              </p:ext>
            </p:extLst>
          </p:nvPr>
        </p:nvGraphicFramePr>
        <p:xfrm>
          <a:off x="312554" y="1236616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7721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OCAK – MAYIS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7126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9.267.687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8.539.411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-7,9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6.401.908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6.070.568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-5,2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979.198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808.569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1.886.582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1.660.274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-12,0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52.243.890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44.907.636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-14,0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5.491.040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4.760.752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7.365.985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6.540.363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39.386.864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33.606.521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1.968.579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1.591.378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-19,2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63.480.156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55.038.424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7721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3.389.043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6.257.781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84,6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10,2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93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66.869.199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61.296.205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375945"/>
              </p:ext>
            </p:extLst>
          </p:nvPr>
        </p:nvGraphicFramePr>
        <p:xfrm>
          <a:off x="107504" y="6165304"/>
          <a:ext cx="6768752" cy="288032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Ocak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-Nisan ayları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T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Ü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İK,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Mayıs ayı </a:t>
                      </a:r>
                      <a:r>
                        <a:rPr lang="en-US" sz="110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kullanılmıştır</a:t>
                      </a:r>
                      <a:r>
                        <a:rPr lang="en-U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.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888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12 AYLIK DÖNEMDE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RAKAMLARI (‘000 $)</a:t>
            </a:r>
          </a:p>
        </p:txBody>
      </p:sp>
      <p:graphicFrame>
        <p:nvGraphicFramePr>
          <p:cNvPr id="7" name="Group 9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80276"/>
              </p:ext>
            </p:extLst>
          </p:nvPr>
        </p:nvGraphicFramePr>
        <p:xfrm>
          <a:off x="312554" y="1289781"/>
          <a:ext cx="8456930" cy="4541520"/>
        </p:xfrm>
        <a:graphic>
          <a:graphicData uri="http://schemas.openxmlformats.org/drawingml/2006/table">
            <a:tbl>
              <a:tblPr/>
              <a:tblGrid>
                <a:gridCol w="3837305"/>
                <a:gridCol w="1344612"/>
                <a:gridCol w="1454150"/>
                <a:gridCol w="979488"/>
                <a:gridCol w="841375"/>
              </a:tblGrid>
              <a:tr h="235394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SON 12 AYLIK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017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2013/2014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2014/2015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Değ.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(15)(%)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I. TARIM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22.117.283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21.751.693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BİTKİSEL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15.317.463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15.355.372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HAYVANSAL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2.182.029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2.104.204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AĞAÇ VE ORMAN ÜRÜNLERİ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4.617.790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4.292.117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II. SANAYİ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122.316.122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116.714.271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A. TARIMA DAYALI İŞLENMİŞ ÜRÜNLER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12.921.801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12.362.609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B. KİMYEVİ MADDELER VE MAM.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17.609.556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16.956.083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C. SANAYİ MAMULLERİ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91.784.765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87.395.579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-4,8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III. MADENCİLİK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4.931.559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4.268.440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T O P L A M (TİM)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149.364.964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142.734.404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-4,4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35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İhracatçı Birlikleri Kaydından Muaf İhracat*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6.572.190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8.990.671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36,8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400" b="1" i="0" u="none" strike="noStrike" dirty="0">
                          <a:effectLst/>
                          <a:latin typeface="Arial"/>
                        </a:rPr>
                        <a:t>5,9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93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T O P L A M (TÜİK+TİM)*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155.937.154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151.725.075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08988"/>
              </p:ext>
            </p:extLst>
          </p:nvPr>
        </p:nvGraphicFramePr>
        <p:xfrm>
          <a:off x="107504" y="6165304"/>
          <a:ext cx="6768752" cy="576064"/>
        </p:xfrm>
        <a:graphic>
          <a:graphicData uri="http://schemas.openxmlformats.org/drawingml/2006/table">
            <a:tbl>
              <a:tblPr/>
              <a:tblGrid>
                <a:gridCol w="6768752"/>
              </a:tblGrid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Son 12 aylık dönemde 11 ay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için T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UİK,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son ay </a:t>
                      </a:r>
                      <a:r>
                        <a:rPr lang="en-US" sz="11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için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sadece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TİM</a:t>
                      </a:r>
                      <a:r>
                        <a:rPr lang="tr-TR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mal ihracatı</a:t>
                      </a:r>
                      <a:r>
                        <a:rPr lang="tr-TR" sz="11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verileri </a:t>
                      </a:r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kullanılmıştır.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12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MAYIS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YAPAN İLK 5 SEKTÖR (‘000 $)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Group 6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4386189"/>
              </p:ext>
            </p:extLst>
          </p:nvPr>
        </p:nvGraphicFramePr>
        <p:xfrm>
          <a:off x="611561" y="2062364"/>
          <a:ext cx="7763303" cy="2734789"/>
        </p:xfrm>
        <a:graphic>
          <a:graphicData uri="http://schemas.openxmlformats.org/drawingml/2006/table">
            <a:tbl>
              <a:tblPr/>
              <a:tblGrid>
                <a:gridCol w="648071"/>
                <a:gridCol w="2903244"/>
                <a:gridCol w="1365137"/>
                <a:gridCol w="1365137"/>
                <a:gridCol w="747610"/>
                <a:gridCol w="734104"/>
              </a:tblGrid>
              <a:tr h="6350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SIRA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SEKTÖRLER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DEĞ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  <a:endParaRPr kumimoji="0" lang="tr-T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PAY 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(%)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Otomotiv Endüstrisi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2.040.798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1.481.932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13,7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66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Kimyevi Maddeler ve Mamulleri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1.586.058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1.379.462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12,7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Hazırgiyim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ve Konfeksiyon 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1.612.655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1.348.222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-16,4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12,5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Elektrik-Elektronik, Mak.ve </a:t>
                      </a:r>
                      <a:r>
                        <a:rPr kumimoji="0" lang="tr-TR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Hiz</a:t>
                      </a: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1.064.519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828.472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-22,2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7,7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3425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Çelik</a:t>
                      </a:r>
                    </a:p>
                  </a:txBody>
                  <a:tcPr marL="72000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1.272.872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801.019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  <a:defRPr/>
                      </a:pPr>
                      <a:r>
                        <a:rPr kumimoji="0" lang="tr-TR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-37,1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7,4</a:t>
                      </a:r>
                      <a:endParaRPr kumimoji="0" lang="tr-TR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620" marR="10800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0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pt-B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 O P L A M (TİM)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13.363.501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10.819.450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-19,0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MAYIS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10 ÜLKE (‘000 </a:t>
            </a:r>
            <a:r>
              <a:rPr lang="sv-SE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graphicFrame>
        <p:nvGraphicFramePr>
          <p:cNvPr id="7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0324341"/>
              </p:ext>
            </p:extLst>
          </p:nvPr>
        </p:nvGraphicFramePr>
        <p:xfrm>
          <a:off x="1331640" y="1457399"/>
          <a:ext cx="6120681" cy="4419873"/>
        </p:xfrm>
        <a:graphic>
          <a:graphicData uri="http://schemas.openxmlformats.org/drawingml/2006/table">
            <a:tbl>
              <a:tblPr/>
              <a:tblGrid>
                <a:gridCol w="504056"/>
                <a:gridCol w="2002826"/>
                <a:gridCol w="1343672"/>
                <a:gridCol w="1329604"/>
                <a:gridCol w="940523"/>
              </a:tblGrid>
              <a:tr h="581371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ALMANYA 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1.343.483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993.426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-26,1%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İNGİLTERE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807.511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680.651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-15,7%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IRAK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1.024.792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634.171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-38,1%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İTALYA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619.892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482.941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-22,1%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ABD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534.180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454.135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-15,0%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İRAN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298.034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422.673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41,8%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FRANSA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514.484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405.007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-21,3%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İSPANYA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428.988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336.658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-21,5%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SUUDİ ARABİSTAN 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287.770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333.016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15,7%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32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RUSYA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533.021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316.145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-40,7%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406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 (TİM)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13.363.501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10.819.450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-19,0%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MAYIS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AYI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NDA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ÜLKE (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% Değ.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v-S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7 Resim" descr="dunya_haritasi.jpg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27066" y="1429904"/>
            <a:ext cx="8280000" cy="4064336"/>
          </a:xfrm>
          <a:prstGeom prst="rect">
            <a:avLst/>
          </a:prstGeom>
        </p:spPr>
      </p:pic>
      <p:sp>
        <p:nvSpPr>
          <p:cNvPr id="9" name="8 Akış Çizelgesi: Öteki İşlem"/>
          <p:cNvSpPr/>
          <p:nvPr/>
        </p:nvSpPr>
        <p:spPr>
          <a:xfrm>
            <a:off x="4572000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1. Almanya </a:t>
            </a:r>
            <a:r>
              <a:rPr lang="tr-TR" sz="1050" b="1" dirty="0" smtClean="0">
                <a:solidFill>
                  <a:srgbClr val="FF0000"/>
                </a:solidFill>
              </a:rPr>
              <a:t>-%26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0" name="9 Akış Çizelgesi: Öteki İşlem"/>
          <p:cNvSpPr/>
          <p:nvPr/>
        </p:nvSpPr>
        <p:spPr>
          <a:xfrm>
            <a:off x="1547664" y="2564904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5. ABD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-%15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1" name="12 Akış Çizelgesi: Öteki İşlem"/>
          <p:cNvSpPr/>
          <p:nvPr/>
        </p:nvSpPr>
        <p:spPr>
          <a:xfrm>
            <a:off x="5004048" y="2973960"/>
            <a:ext cx="792088" cy="311024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6</a:t>
            </a:r>
            <a:r>
              <a:rPr lang="tr-TR" sz="1050" b="1" dirty="0" smtClean="0"/>
              <a:t>. İran</a:t>
            </a:r>
          </a:p>
          <a:p>
            <a:pPr algn="ctr"/>
            <a:r>
              <a:rPr lang="tr-TR" sz="1050" b="1" dirty="0" smtClean="0"/>
              <a:t>%42</a:t>
            </a:r>
            <a:endParaRPr lang="tr-TR" sz="1050" b="1" dirty="0"/>
          </a:p>
        </p:txBody>
      </p:sp>
      <p:sp>
        <p:nvSpPr>
          <p:cNvPr id="12" name="13 Akış Çizelgesi: Öteki İşlem"/>
          <p:cNvSpPr/>
          <p:nvPr/>
        </p:nvSpPr>
        <p:spPr>
          <a:xfrm>
            <a:off x="3419872" y="2685928"/>
            <a:ext cx="898928" cy="346392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8</a:t>
            </a:r>
            <a:r>
              <a:rPr lang="tr-TR" sz="1050" b="1" dirty="0" smtClean="0"/>
              <a:t>. İspanya    </a:t>
            </a:r>
            <a:r>
              <a:rPr lang="tr-TR" sz="1050" b="1" dirty="0" smtClean="0">
                <a:solidFill>
                  <a:srgbClr val="FF0000"/>
                </a:solidFill>
              </a:rPr>
              <a:t>-%22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3" name="14 Akış Çizelgesi: Öteki İşlem"/>
          <p:cNvSpPr/>
          <p:nvPr/>
        </p:nvSpPr>
        <p:spPr>
          <a:xfrm>
            <a:off x="5561118" y="3284984"/>
            <a:ext cx="102710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9</a:t>
            </a:r>
            <a:r>
              <a:rPr lang="tr-TR" sz="1050" b="1" dirty="0" smtClean="0"/>
              <a:t>. </a:t>
            </a:r>
            <a:r>
              <a:rPr lang="tr-TR" sz="1050" b="1" dirty="0" err="1" smtClean="0"/>
              <a:t>S.Arabistan</a:t>
            </a:r>
            <a:r>
              <a:rPr lang="tr-TR" sz="1050" b="1" dirty="0" smtClean="0"/>
              <a:t> </a:t>
            </a:r>
            <a:r>
              <a:rPr lang="tr-TR" sz="1050" b="1" dirty="0" smtClean="0">
                <a:solidFill>
                  <a:schemeClr val="tx1"/>
                </a:solidFill>
              </a:rPr>
              <a:t>%16</a:t>
            </a:r>
            <a:endParaRPr lang="tr-TR" sz="1050" b="1" dirty="0">
              <a:solidFill>
                <a:schemeClr val="tx1"/>
              </a:solidFill>
            </a:endParaRPr>
          </a:p>
        </p:txBody>
      </p:sp>
      <p:sp>
        <p:nvSpPr>
          <p:cNvPr id="14" name="15 Akış Çizelgesi: Öteki İşlem"/>
          <p:cNvSpPr/>
          <p:nvPr/>
        </p:nvSpPr>
        <p:spPr>
          <a:xfrm>
            <a:off x="4283968" y="2973960"/>
            <a:ext cx="720080" cy="311024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4. İtalya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-%22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5" name="17 Akış Çizelgesi: Öteki İşlem"/>
          <p:cNvSpPr/>
          <p:nvPr/>
        </p:nvSpPr>
        <p:spPr>
          <a:xfrm>
            <a:off x="5561119" y="2084057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10. Rusya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-%41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6" name="18 Akış Çizelgesi: Öteki İşlem"/>
          <p:cNvSpPr/>
          <p:nvPr/>
        </p:nvSpPr>
        <p:spPr>
          <a:xfrm>
            <a:off x="3707904" y="225388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2. İngiltere </a:t>
            </a:r>
            <a:r>
              <a:rPr lang="tr-TR" sz="1050" b="1" dirty="0" smtClean="0">
                <a:solidFill>
                  <a:srgbClr val="FF0000"/>
                </a:solidFill>
              </a:rPr>
              <a:t>-%16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7" name="19 Akış Çizelgesi: Öteki İşlem"/>
          <p:cNvSpPr/>
          <p:nvPr/>
        </p:nvSpPr>
        <p:spPr>
          <a:xfrm>
            <a:off x="5148064" y="261392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 smtClean="0"/>
              <a:t>3. Irak  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-%38</a:t>
            </a:r>
            <a:endParaRPr lang="tr-TR" sz="1050" b="1" dirty="0">
              <a:solidFill>
                <a:srgbClr val="FF0000"/>
              </a:solidFill>
            </a:endParaRPr>
          </a:p>
        </p:txBody>
      </p:sp>
      <p:sp>
        <p:nvSpPr>
          <p:cNvPr id="18" name="16 Akış Çizelgesi: Öteki İşlem"/>
          <p:cNvSpPr/>
          <p:nvPr/>
        </p:nvSpPr>
        <p:spPr>
          <a:xfrm>
            <a:off x="4211960" y="2613920"/>
            <a:ext cx="864096" cy="360040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050" b="1" dirty="0"/>
              <a:t>7</a:t>
            </a:r>
            <a:r>
              <a:rPr lang="tr-TR" sz="1050" b="1" dirty="0" smtClean="0"/>
              <a:t>.  Fransa</a:t>
            </a:r>
          </a:p>
          <a:p>
            <a:pPr algn="ctr"/>
            <a:r>
              <a:rPr lang="tr-TR" sz="1050" b="1" dirty="0" smtClean="0">
                <a:solidFill>
                  <a:srgbClr val="FF0000"/>
                </a:solidFill>
              </a:rPr>
              <a:t>-%21</a:t>
            </a:r>
            <a:endParaRPr lang="tr-TR" sz="105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2"/>
          <p:cNvSpPr>
            <a:spLocks noGrp="1"/>
          </p:cNvSpPr>
          <p:nvPr>
            <p:ph type="sldNum" sz="quarter" idx="4"/>
          </p:nvPr>
        </p:nvSpPr>
        <p:spPr>
          <a:xfrm>
            <a:off x="6409184" y="6356350"/>
            <a:ext cx="1923009" cy="365125"/>
          </a:xfrm>
        </p:spPr>
        <p:txBody>
          <a:bodyPr/>
          <a:lstStyle/>
          <a:p>
            <a:fld id="{1298C6B6-E011-4CDE-9F9B-F8E551FC8DA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etin kutusu 5"/>
          <p:cNvSpPr txBox="1"/>
          <p:nvPr/>
        </p:nvSpPr>
        <p:spPr>
          <a:xfrm>
            <a:off x="971600" y="415953"/>
            <a:ext cx="81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</a:t>
            </a:r>
            <a:r>
              <a:rPr lang="tr-T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OCAK-MAYIS DÖNEMİNDE </a:t>
            </a:r>
            <a:r>
              <a:rPr lang="sv-S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FAZLA</a:t>
            </a:r>
          </a:p>
          <a:p>
            <a:pPr algn="r"/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İHRACAT YAPILAN İLK 10 ÜLKE (</a:t>
            </a:r>
            <a:r>
              <a:rPr lang="sv-SE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‘000 $</a:t>
            </a:r>
            <a:r>
              <a:rPr lang="sv-SE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</p:txBody>
      </p:sp>
      <p:graphicFrame>
        <p:nvGraphicFramePr>
          <p:cNvPr id="7" name="Group 9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6509505"/>
              </p:ext>
            </p:extLst>
          </p:nvPr>
        </p:nvGraphicFramePr>
        <p:xfrm>
          <a:off x="1331640" y="1457399"/>
          <a:ext cx="6624735" cy="4440973"/>
        </p:xfrm>
        <a:graphic>
          <a:graphicData uri="http://schemas.openxmlformats.org/drawingml/2006/table">
            <a:tbl>
              <a:tblPr/>
              <a:tblGrid>
                <a:gridCol w="545566"/>
                <a:gridCol w="2167764"/>
                <a:gridCol w="1454327"/>
                <a:gridCol w="1439100"/>
                <a:gridCol w="1017978"/>
              </a:tblGrid>
              <a:tr h="56053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$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ÜLKE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2015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% Değ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9990" marR="89990" marT="46807" marB="468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82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ALMANYA 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6.292.275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5.278.897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-16,1%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IRAK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5.035.521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3.692.994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-26,7%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İNGİLTERE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3.903.861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3.649.034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-6,5%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2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İTALYA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3.059.823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2.633.531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-13,9%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ABD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2.388.337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2.495.901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4,5%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FRANSA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2.691.094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2.269.466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-15,7%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İSPANYA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1.982.973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1.899.195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-4,2%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İRAN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1.188.786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1.596.046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34,3%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137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RUSYA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2.510.282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1.572.974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C00000"/>
                          </a:solidFill>
                          <a:effectLst/>
                          <a:latin typeface="Arial"/>
                        </a:rPr>
                        <a:t>-37,3%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82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</a:p>
                  </a:txBody>
                  <a:tcPr marL="91430" marR="91430" marT="45727" marB="4572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SUUDİ ARABİSTAN </a:t>
                      </a:r>
                    </a:p>
                  </a:txBody>
                  <a:tcPr marL="72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1.319.802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1.512.354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14,6%</a:t>
                      </a:r>
                    </a:p>
                  </a:txBody>
                  <a:tcPr marL="9525" marR="7200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8490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endParaRPr kumimoji="0" lang="tr-TR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30" marR="91430" marT="45727" marB="45727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TOPLAM (TİM + TÜİK)</a:t>
                      </a:r>
                    </a:p>
                  </a:txBody>
                  <a:tcPr marL="3600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66.869.199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61.296.205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tr-T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</a:t>
                      </a:r>
                      <a:r>
                        <a:rPr kumimoji="0" lang="tr-TR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8,3%</a:t>
                      </a:r>
                      <a:endParaRPr kumimoji="0" lang="tr-T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5804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TIM_SABLON 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PPT_TIM_SABLON 1</Template>
  <TotalTime>1862</TotalTime>
  <Words>1331</Words>
  <Application>Microsoft Office PowerPoint</Application>
  <PresentationFormat>Ekran Gösterisi (4:3)</PresentationFormat>
  <Paragraphs>654</Paragraphs>
  <Slides>15</Slides>
  <Notes>14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0" baseType="lpstr">
      <vt:lpstr>Arial</vt:lpstr>
      <vt:lpstr>Calibri</vt:lpstr>
      <vt:lpstr>Verdana</vt:lpstr>
      <vt:lpstr>Wingdings</vt:lpstr>
      <vt:lpstr>PPT_TIM_SABLON 1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Metin Tabalu</dc:creator>
  <cp:lastModifiedBy>Metin TABALU</cp:lastModifiedBy>
  <cp:revision>885</cp:revision>
  <cp:lastPrinted>2015-06-01T05:43:57Z</cp:lastPrinted>
  <dcterms:created xsi:type="dcterms:W3CDTF">2013-06-18T07:12:31Z</dcterms:created>
  <dcterms:modified xsi:type="dcterms:W3CDTF">2015-06-01T06:27:36Z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e88e9a67-f06f-43e3-b520-a31af5cd3350</vt:lpwstr>
  </property>
  <property fmtid="{D5CDD505-2E9C-101B-9397-08002B2CF9AE}" pid="3" name="TuprasClassification">
    <vt:lpwstr>GENEL</vt:lpwstr>
  </property>
</Properties>
</file>