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9"/>
  </p:notesMasterIdLst>
  <p:sldIdLst>
    <p:sldId id="268" r:id="rId2"/>
    <p:sldId id="272" r:id="rId3"/>
    <p:sldId id="273" r:id="rId4"/>
    <p:sldId id="263" r:id="rId5"/>
    <p:sldId id="270" r:id="rId6"/>
    <p:sldId id="265" r:id="rId7"/>
    <p:sldId id="266" r:id="rId8"/>
    <p:sldId id="267" r:id="rId9"/>
    <p:sldId id="274" r:id="rId10"/>
    <p:sldId id="276" r:id="rId11"/>
    <p:sldId id="275" r:id="rId12"/>
    <p:sldId id="277" r:id="rId13"/>
    <p:sldId id="278" r:id="rId14"/>
    <p:sldId id="279" r:id="rId15"/>
    <p:sldId id="280" r:id="rId16"/>
    <p:sldId id="281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a193693\AppData\Local\Microsoft\Windows\Temporary%20Internet%20Files\Content.Outlook\PI47IEK6\Classeur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Region!$E$4:$E$8</c:f>
              <c:strCache>
                <c:ptCount val="5"/>
                <c:pt idx="0">
                  <c:v>EUROPE</c:v>
                </c:pt>
                <c:pt idx="1">
                  <c:v>AMI</c:v>
                </c:pt>
                <c:pt idx="2">
                  <c:v>EURASIE</c:v>
                </c:pt>
                <c:pt idx="3">
                  <c:v>AMERIQUE</c:v>
                </c:pt>
                <c:pt idx="4">
                  <c:v>ASIE PACIFIQUE</c:v>
                </c:pt>
              </c:strCache>
            </c:strRef>
          </c:cat>
          <c:val>
            <c:numRef>
              <c:f>Region!$F$4:$F$8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30-423D-B6A7-E7134C4F99A3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FFCD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030-423D-B6A7-E7134C4F99A3}"/>
              </c:ext>
            </c:extLst>
          </c:dPt>
          <c:dPt>
            <c:idx val="1"/>
            <c:bubble3D val="0"/>
            <c:spPr>
              <a:solidFill>
                <a:srgbClr val="9BC81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030-423D-B6A7-E7134C4F99A3}"/>
              </c:ext>
            </c:extLst>
          </c:dPt>
          <c:dPt>
            <c:idx val="2"/>
            <c:bubble3D val="0"/>
            <c:spPr>
              <a:solidFill>
                <a:srgbClr val="FF7D1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030-423D-B6A7-E7134C4F99A3}"/>
              </c:ext>
            </c:extLst>
          </c:dPt>
          <c:dPt>
            <c:idx val="3"/>
            <c:bubble3D val="0"/>
            <c:spPr>
              <a:solidFill>
                <a:srgbClr val="32BED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030-423D-B6A7-E7134C4F99A3}"/>
              </c:ext>
            </c:extLst>
          </c:dPt>
          <c:dPt>
            <c:idx val="4"/>
            <c:bubble3D val="0"/>
            <c:spPr>
              <a:solidFill>
                <a:srgbClr val="5A78B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9030-423D-B6A7-E7134C4F99A3}"/>
              </c:ext>
            </c:extLst>
          </c:dPt>
          <c:dLbls>
            <c:dLbl>
              <c:idx val="0"/>
              <c:layout>
                <c:manualLayout>
                  <c:x val="-0.24610217564215178"/>
                  <c:y val="-0.2007554371992865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030-423D-B6A7-E7134C4F99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085892828666412"/>
                  <c:y val="8.02424920706800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030-423D-B6A7-E7134C4F99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197211795566787"/>
                  <c:y val="5.21114042765412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030-423D-B6A7-E7134C4F99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839498051026857E-2"/>
                  <c:y val="8.900164831745803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030-423D-B6A7-E7134C4F99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2116317096685939E-2"/>
                  <c:y val="9.63911431438124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9030-423D-B6A7-E7134C4F99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Region!$E$4:$E$8</c:f>
              <c:strCache>
                <c:ptCount val="5"/>
                <c:pt idx="0">
                  <c:v>EUROPE</c:v>
                </c:pt>
                <c:pt idx="1">
                  <c:v>AMI</c:v>
                </c:pt>
                <c:pt idx="2">
                  <c:v>EURASIE</c:v>
                </c:pt>
                <c:pt idx="3">
                  <c:v>AMERIQUE</c:v>
                </c:pt>
                <c:pt idx="4">
                  <c:v>ASIE PACIFIQUE</c:v>
                </c:pt>
              </c:strCache>
            </c:strRef>
          </c:cat>
          <c:val>
            <c:numRef>
              <c:f>Region!$G$4:$G$8</c:f>
              <c:numCache>
                <c:formatCode>0%</c:formatCode>
                <c:ptCount val="5"/>
                <c:pt idx="0">
                  <c:v>0.73141495585309557</c:v>
                </c:pt>
                <c:pt idx="1">
                  <c:v>5.7128782209173549E-2</c:v>
                </c:pt>
                <c:pt idx="2">
                  <c:v>6.5743699390752516E-2</c:v>
                </c:pt>
                <c:pt idx="3">
                  <c:v>6.2869885901235323E-2</c:v>
                </c:pt>
                <c:pt idx="4">
                  <c:v>8.2842676645743074E-2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9030-423D-B6A7-E7134C4F99A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tr-T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Segment!$H$5:$H$7</c:f>
              <c:strCache>
                <c:ptCount val="3"/>
                <c:pt idx="0">
                  <c:v>Accessoires</c:v>
                </c:pt>
                <c:pt idx="1">
                  <c:v>Carrosserie Peinture</c:v>
                </c:pt>
                <c:pt idx="2">
                  <c:v>Entretien, Usure, Mecanique et Pneus</c:v>
                </c:pt>
              </c:strCache>
            </c:strRef>
          </c:cat>
          <c:val>
            <c:numRef>
              <c:f>Segment!$I$5:$I$7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10-41D1-83AE-E7628876370A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CFC9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A10-41D1-83AE-E7628876370A}"/>
              </c:ext>
            </c:extLst>
          </c:dPt>
          <c:dPt>
            <c:idx val="1"/>
            <c:bubble3D val="0"/>
            <c:spPr>
              <a:solidFill>
                <a:srgbClr val="C80E0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A10-41D1-83AE-E7628876370A}"/>
              </c:ext>
            </c:extLst>
          </c:dPt>
          <c:dPt>
            <c:idx val="2"/>
            <c:bubble3D val="0"/>
            <c:spPr>
              <a:solidFill>
                <a:srgbClr val="DCDC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A10-41D1-83AE-E7628876370A}"/>
              </c:ext>
            </c:extLst>
          </c:dPt>
          <c:dLbls>
            <c:dLbl>
              <c:idx val="0"/>
              <c:layout>
                <c:manualLayout>
                  <c:x val="-8.7145896720272981E-2"/>
                  <c:y val="0.1033525478064296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10-41D1-83AE-E7628876370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108491943935506"/>
                  <c:y val="-1.5159615177601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A10-41D1-83AE-E7628876370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6370728193714226"/>
                  <c:y val="7.859144937021918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A10-41D1-83AE-E7628876370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Segment!$H$5:$H$7</c:f>
              <c:strCache>
                <c:ptCount val="3"/>
                <c:pt idx="0">
                  <c:v>Accessoires</c:v>
                </c:pt>
                <c:pt idx="1">
                  <c:v>Carrosserie Peinture</c:v>
                </c:pt>
                <c:pt idx="2">
                  <c:v>Entretien, Usure, Mecanique et Pneus</c:v>
                </c:pt>
              </c:strCache>
            </c:strRef>
          </c:cat>
          <c:val>
            <c:numRef>
              <c:f>Segment!$J$5:$J$7</c:f>
              <c:numCache>
                <c:formatCode>0%</c:formatCode>
                <c:ptCount val="3"/>
                <c:pt idx="0">
                  <c:v>0.10746907768850111</c:v>
                </c:pt>
                <c:pt idx="1">
                  <c:v>0.3634905288721697</c:v>
                </c:pt>
                <c:pt idx="2">
                  <c:v>0.52904039343932918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A10-41D1-83AE-E7628876370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tr-TR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WORLD</c:v>
                </c:pt>
              </c:strCache>
            </c:strRef>
          </c:tx>
          <c:spPr>
            <a:ln w="34925" cap="rnd">
              <a:solidFill>
                <a:schemeClr val="tx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elete val="1"/>
          </c:dLbls>
          <c:cat>
            <c:numRef>
              <c:f>Sheet1!$P$4:$Z$4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Sheet1!$P$1:$Z$1</c:f>
              <c:numCache>
                <c:formatCode>General</c:formatCode>
                <c:ptCount val="11"/>
                <c:pt idx="0">
                  <c:v>4415</c:v>
                </c:pt>
                <c:pt idx="1">
                  <c:v>4380</c:v>
                </c:pt>
                <c:pt idx="2">
                  <c:v>4081</c:v>
                </c:pt>
                <c:pt idx="3">
                  <c:v>4261</c:v>
                </c:pt>
                <c:pt idx="4">
                  <c:v>4231</c:v>
                </c:pt>
                <c:pt idx="5">
                  <c:v>4071</c:v>
                </c:pt>
                <c:pt idx="6">
                  <c:v>3977</c:v>
                </c:pt>
                <c:pt idx="7">
                  <c:v>3898</c:v>
                </c:pt>
                <c:pt idx="8">
                  <c:v>4055</c:v>
                </c:pt>
                <c:pt idx="9">
                  <c:v>4177</c:v>
                </c:pt>
                <c:pt idx="10">
                  <c:v>4356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Sheet1!$O$2</c:f>
              <c:strCache>
                <c:ptCount val="1"/>
                <c:pt idx="0">
                  <c:v>EUROPE</c:v>
                </c:pt>
              </c:strCache>
            </c:strRef>
          </c:tx>
          <c:spPr>
            <a:ln w="34925" cap="rnd">
              <a:solidFill>
                <a:srgbClr val="0070C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84%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83%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83%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81%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80%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76%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74%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74%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73%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73%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72%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Sheet1!$P$4:$Z$4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Sheet1!$P$2:$Z$2</c:f>
              <c:numCache>
                <c:formatCode>General</c:formatCode>
                <c:ptCount val="11"/>
                <c:pt idx="0">
                  <c:v>3689</c:v>
                </c:pt>
                <c:pt idx="1">
                  <c:v>3627</c:v>
                </c:pt>
                <c:pt idx="2">
                  <c:v>3403</c:v>
                </c:pt>
                <c:pt idx="3">
                  <c:v>3466</c:v>
                </c:pt>
                <c:pt idx="4">
                  <c:v>3376</c:v>
                </c:pt>
                <c:pt idx="5">
                  <c:v>3100</c:v>
                </c:pt>
                <c:pt idx="6">
                  <c:v>2927</c:v>
                </c:pt>
                <c:pt idx="7">
                  <c:v>2880</c:v>
                </c:pt>
                <c:pt idx="8">
                  <c:v>2966</c:v>
                </c:pt>
                <c:pt idx="9">
                  <c:v>3067</c:v>
                </c:pt>
                <c:pt idx="10">
                  <c:v>3131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Sheet1!$O$3</c:f>
              <c:strCache>
                <c:ptCount val="1"/>
                <c:pt idx="0">
                  <c:v>INTERNATIONAL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Sheet1!$P$4:$Z$4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Sheet1!$P$3:$Z$3</c:f>
              <c:numCache>
                <c:formatCode>General</c:formatCode>
                <c:ptCount val="11"/>
                <c:pt idx="0">
                  <c:v>726</c:v>
                </c:pt>
                <c:pt idx="1">
                  <c:v>753</c:v>
                </c:pt>
                <c:pt idx="2">
                  <c:v>678</c:v>
                </c:pt>
                <c:pt idx="3">
                  <c:v>795</c:v>
                </c:pt>
                <c:pt idx="4">
                  <c:v>855</c:v>
                </c:pt>
                <c:pt idx="5">
                  <c:v>971</c:v>
                </c:pt>
                <c:pt idx="6">
                  <c:v>1050</c:v>
                </c:pt>
                <c:pt idx="7">
                  <c:v>1018</c:v>
                </c:pt>
                <c:pt idx="8">
                  <c:v>1089</c:v>
                </c:pt>
                <c:pt idx="9">
                  <c:v>1110</c:v>
                </c:pt>
                <c:pt idx="10">
                  <c:v>1225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68404264"/>
        <c:axId val="368407400"/>
      </c:lineChart>
      <c:catAx>
        <c:axId val="36840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68407400"/>
        <c:crosses val="autoZero"/>
        <c:auto val="1"/>
        <c:lblAlgn val="ctr"/>
        <c:lblOffset val="100"/>
        <c:noMultiLvlLbl val="0"/>
      </c:catAx>
      <c:valAx>
        <c:axId val="368407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8404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764083750306564E-2"/>
          <c:y val="0.14084777616211586"/>
          <c:w val="0.97402486416238321"/>
          <c:h val="0.68020463406495113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International</c:v>
                </c:pt>
              </c:strCache>
            </c:strRef>
          </c:tx>
          <c:spPr>
            <a:ln w="47625" cap="rnd">
              <a:solidFill>
                <a:srgbClr val="FF7D14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rgbClr val="FF7D14"/>
              </a:solidFill>
              <a:ln w="9525">
                <a:solidFill>
                  <a:schemeClr val="bg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Feuil1!$B$4:$B$8</c:f>
              <c:numCache>
                <c:formatCode>General</c:formatCode>
                <c:ptCount val="5"/>
                <c:pt idx="0">
                  <c:v>8.4</c:v>
                </c:pt>
                <c:pt idx="1">
                  <c:v>8.9</c:v>
                </c:pt>
                <c:pt idx="2">
                  <c:v>9.4</c:v>
                </c:pt>
                <c:pt idx="3">
                  <c:v>9.9</c:v>
                </c:pt>
                <c:pt idx="4">
                  <c:v>10.6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B0F-4758-A7B7-459E840AF6F2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Europe</c:v>
                </c:pt>
              </c:strCache>
            </c:strRef>
          </c:tx>
          <c:spPr>
            <a:ln w="47625" cap="rnd">
              <a:solidFill>
                <a:srgbClr val="5A78BE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rgbClr val="5A78BE"/>
              </a:solidFill>
              <a:ln w="9525">
                <a:solidFill>
                  <a:schemeClr val="bg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Feuil1!$C$4:$C$8</c:f>
              <c:numCache>
                <c:formatCode>General</c:formatCode>
                <c:ptCount val="5"/>
                <c:pt idx="0">
                  <c:v>13.3</c:v>
                </c:pt>
                <c:pt idx="1">
                  <c:v>13.2</c:v>
                </c:pt>
                <c:pt idx="2">
                  <c:v>13.3</c:v>
                </c:pt>
                <c:pt idx="3">
                  <c:v>13.5</c:v>
                </c:pt>
                <c:pt idx="4">
                  <c:v>13.6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B0F-4758-A7B7-459E840AF6F2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WW</c:v>
                </c:pt>
              </c:strCache>
            </c:strRef>
          </c:tx>
          <c:spPr>
            <a:ln w="4762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chemeClr val="accent4"/>
              </a:solidFill>
              <a:ln w="9525">
                <a:solidFill>
                  <a:schemeClr val="bg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Feuil1!$D$4:$D$8</c:f>
              <c:numCache>
                <c:formatCode>0.0</c:formatCode>
                <c:ptCount val="5"/>
                <c:pt idx="0">
                  <c:v>21.8</c:v>
                </c:pt>
                <c:pt idx="1">
                  <c:v>22</c:v>
                </c:pt>
                <c:pt idx="2">
                  <c:v>22.7</c:v>
                </c:pt>
                <c:pt idx="3">
                  <c:v>23.4</c:v>
                </c:pt>
                <c:pt idx="4">
                  <c:v>24.3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B0F-4758-A7B7-459E840AF6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8406224"/>
        <c:axId val="368399560"/>
      </c:lineChart>
      <c:catAx>
        <c:axId val="3684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tr-TR"/>
          </a:p>
        </c:txPr>
        <c:crossAx val="368399560"/>
        <c:crosses val="autoZero"/>
        <c:auto val="1"/>
        <c:lblAlgn val="ctr"/>
        <c:lblOffset val="100"/>
        <c:noMultiLvlLbl val="0"/>
      </c:catAx>
      <c:valAx>
        <c:axId val="368399560"/>
        <c:scaling>
          <c:orientation val="minMax"/>
          <c:max val="25"/>
          <c:min val="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840622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475165451220923E-3"/>
          <c:y val="0.91223071703085901"/>
          <c:w val="0.99501412300168446"/>
          <c:h val="6.69019580780372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 w="9525">
      <a:solidFill>
        <a:schemeClr val="accent1"/>
      </a:solidFill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212424394423667E-2"/>
          <c:y val="0.15518028297581013"/>
          <c:w val="0.91915335072640358"/>
          <c:h val="0.651864033177595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Entry</c:v>
                </c:pt>
              </c:strCache>
            </c:strRef>
          </c:tx>
          <c:spPr>
            <a:solidFill>
              <a:srgbClr val="0E56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5.0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42E-4F1C-974C-316CFD1D25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5.6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42E-4F1C-974C-316CFD1D25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Feuil1!$B$4:$B$8</c:f>
              <c:numCache>
                <c:formatCode>General</c:formatCode>
                <c:ptCount val="5"/>
                <c:pt idx="0">
                  <c:v>5.4</c:v>
                </c:pt>
                <c:pt idx="1">
                  <c:v>6</c:v>
                </c:pt>
                <c:pt idx="2">
                  <c:v>6.7</c:v>
                </c:pt>
                <c:pt idx="3">
                  <c:v>7.4</c:v>
                </c:pt>
                <c:pt idx="4">
                  <c:v>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42E-4F1C-974C-316CFD1D2535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Segment I</c:v>
                </c:pt>
              </c:strCache>
            </c:strRef>
          </c:tx>
          <c:spPr>
            <a:solidFill>
              <a:srgbClr val="DAC50B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6.7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42E-4F1C-974C-316CFD1D25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6.9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42E-4F1C-974C-316CFD1D25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Feuil1!$C$4:$C$8</c:f>
              <c:numCache>
                <c:formatCode>General</c:formatCode>
                <c:ptCount val="5"/>
                <c:pt idx="0">
                  <c:v>6.8</c:v>
                </c:pt>
                <c:pt idx="1">
                  <c:v>6.9</c:v>
                </c:pt>
                <c:pt idx="2">
                  <c:v>7</c:v>
                </c:pt>
                <c:pt idx="3">
                  <c:v>7.1</c:v>
                </c:pt>
                <c:pt idx="4">
                  <c:v>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42E-4F1C-974C-316CFD1D2535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Segment M1</c:v>
                </c:pt>
              </c:strCache>
            </c:strRef>
          </c:tx>
          <c:spPr>
            <a:solidFill>
              <a:srgbClr val="6E305E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4.8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42E-4F1C-974C-316CFD1D25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4.4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42E-4F1C-974C-316CFD1D25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Feuil1!$D$4:$D$8</c:f>
              <c:numCache>
                <c:formatCode>General</c:formatCode>
                <c:ptCount val="5"/>
                <c:pt idx="0">
                  <c:v>4.9000000000000004</c:v>
                </c:pt>
                <c:pt idx="1">
                  <c:v>4.5</c:v>
                </c:pt>
                <c:pt idx="2">
                  <c:v>4.3</c:v>
                </c:pt>
                <c:pt idx="3">
                  <c:v>4.2</c:v>
                </c:pt>
                <c:pt idx="4">
                  <c:v>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42E-4F1C-974C-316CFD1D2535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Segment M2S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Feuil1!$E$4:$E$8</c:f>
              <c:numCache>
                <c:formatCode>General</c:formatCode>
                <c:ptCount val="5"/>
                <c:pt idx="0">
                  <c:v>1.7</c:v>
                </c:pt>
                <c:pt idx="1">
                  <c:v>1.5</c:v>
                </c:pt>
                <c:pt idx="2">
                  <c:v>1.4</c:v>
                </c:pt>
                <c:pt idx="3">
                  <c:v>1.4</c:v>
                </c:pt>
                <c:pt idx="4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42E-4F1C-974C-316CFD1D2535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Segment VU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Feuil1!$F$4:$F$8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3.1</c:v>
                </c:pt>
                <c:pt idx="3">
                  <c:v>3.1</c:v>
                </c:pt>
                <c:pt idx="4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42E-4F1C-974C-316CFD1D2535}"/>
            </c:ext>
          </c:extLst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Segment ZEV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Feuil1!$A$4:$A$8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Feuil1!$G$4:$G$8</c:f>
              <c:numCache>
                <c:formatCode>General</c:formatCode>
                <c:ptCount val="5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42E-4F1C-974C-316CFD1D25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68402304"/>
        <c:axId val="368406616"/>
      </c:barChart>
      <c:catAx>
        <c:axId val="3684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tr-TR"/>
          </a:p>
        </c:txPr>
        <c:crossAx val="368406616"/>
        <c:crosses val="autoZero"/>
        <c:auto val="1"/>
        <c:lblAlgn val="ctr"/>
        <c:lblOffset val="100"/>
        <c:noMultiLvlLbl val="0"/>
      </c:catAx>
      <c:valAx>
        <c:axId val="368406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840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561023369129458E-2"/>
          <c:y val="0.91811977486814367"/>
          <c:w val="0.96643895220345211"/>
          <c:h val="5.4680740306919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 w="15875">
      <a:solidFill>
        <a:schemeClr val="accent1"/>
      </a:solidFill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0.59262</cdr:x>
      <cdr:y>0.07585</cdr:y>
    </cdr:from>
    <cdr:to>
      <cdr:x>1</cdr:x>
      <cdr:y>0.16701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430414" y="333994"/>
          <a:ext cx="1670720" cy="4014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noAutofit/>
        </a:bodyPr>
        <a:lstStyle xmlns:a="http://schemas.openxmlformats.org/drawingml/2006/main"/>
        <a:p xmlns:a="http://schemas.openxmlformats.org/drawingml/2006/main">
          <a:r>
            <a:rPr lang="fr-FR" sz="1600" b="1" dirty="0" smtClean="0">
              <a:solidFill>
                <a:schemeClr val="tx1"/>
              </a:solidFill>
              <a:latin typeface="Calibri" panose="020F0502020204030204" pitchFamily="34" charset="0"/>
            </a:rPr>
            <a:t>ACCESSORIES</a:t>
          </a:r>
          <a:endParaRPr lang="en-US" sz="1600" b="1" dirty="0" err="1">
            <a:solidFill>
              <a:schemeClr val="tx1"/>
            </a:solidFill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0.27113</cdr:x>
      <cdr:y>0</cdr:y>
    </cdr:from>
    <cdr:to>
      <cdr:x>0.60003</cdr:x>
      <cdr:y>0.07675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1171298" y="0"/>
          <a:ext cx="1420837" cy="3559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noAutofit/>
        </a:bodyPr>
        <a:lstStyle xmlns:a="http://schemas.openxmlformats.org/drawingml/2006/main"/>
        <a:p xmlns:a="http://schemas.openxmlformats.org/drawingml/2006/main">
          <a:endParaRPr lang="en-US" sz="1600" b="0" dirty="0" err="1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0.28416</cdr:x>
      <cdr:y>0.00289</cdr:y>
    </cdr:from>
    <cdr:to>
      <cdr:x>0.62608</cdr:x>
      <cdr:y>0.07675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1227569" y="13418"/>
          <a:ext cx="1477108" cy="3425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txBody>
        <a:bodyPr xmlns:a="http://schemas.openxmlformats.org/drawingml/2006/main" vertOverflow="clip" wrap="square" lIns="0" tIns="0" rIns="0" bIns="0" rtlCol="0">
          <a:noAutofit/>
        </a:bodyPr>
        <a:lstStyle xmlns:a="http://schemas.openxmlformats.org/drawingml/2006/main"/>
        <a:p xmlns:a="http://schemas.openxmlformats.org/drawingml/2006/main">
          <a:endParaRPr lang="en-US" sz="1600" b="0" dirty="0" err="1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0.04873</cdr:x>
      <cdr:y>0.03093</cdr:y>
    </cdr:from>
    <cdr:to>
      <cdr:x>0.96463</cdr:x>
      <cdr:y>0.08887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5939" y="147864"/>
          <a:ext cx="518614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r>
            <a:rPr lang="en-US" sz="1800" b="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10 Year Car Park (UIO – Unit in Operation) / in Millions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0.07827</cdr:x>
      <cdr:y>0.03871</cdr:y>
    </cdr:from>
    <cdr:to>
      <cdr:x>0.92173</cdr:x>
      <cdr:y>0.09667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1280" y="185016"/>
          <a:ext cx="518614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10 Year Car Park (UIO – Unit in Operation) / in Millions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54325-1078-43A7-9653-0FCE5987C6CC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40054-D039-4034-8F35-B3D7DAE72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1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40054-D039-4034-8F35-B3D7DAE726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9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1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3"/>
          <p:cNvSpPr>
            <a:spLocks noGrp="1"/>
          </p:cNvSpPr>
          <p:nvPr>
            <p:ph type="title" hasCustomPrompt="1"/>
          </p:nvPr>
        </p:nvSpPr>
        <p:spPr>
          <a:xfrm>
            <a:off x="321276" y="441507"/>
            <a:ext cx="11154586" cy="34515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cap="all" baseline="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3587245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pos="1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57202"/>
            <a:ext cx="10972800" cy="59864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 flipH="1">
            <a:off x="10966825" y="6326467"/>
            <a:ext cx="9961" cy="365125"/>
          </a:xfrm>
          <a:prstGeom prst="line">
            <a:avLst/>
          </a:prstGeom>
          <a:ln w="31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pour une image  9"/>
          <p:cNvSpPr>
            <a:spLocks noGrp="1"/>
          </p:cNvSpPr>
          <p:nvPr>
            <p:ph type="pic" sz="quarter" idx="13"/>
          </p:nvPr>
        </p:nvSpPr>
        <p:spPr>
          <a:xfrm>
            <a:off x="6197600" y="1609377"/>
            <a:ext cx="5384800" cy="2156576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1" name="Espace réservé pour une image  9"/>
          <p:cNvSpPr>
            <a:spLocks noGrp="1"/>
          </p:cNvSpPr>
          <p:nvPr>
            <p:ph type="pic" sz="quarter" idx="14"/>
          </p:nvPr>
        </p:nvSpPr>
        <p:spPr>
          <a:xfrm>
            <a:off x="6197600" y="3964396"/>
            <a:ext cx="5384800" cy="2156576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2" name="Espace réservé du texte 8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070329"/>
            <a:ext cx="10972800" cy="55244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fr-FR" dirty="0" err="1"/>
              <a:t>Aditional</a:t>
            </a:r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075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Rectangle 43"/>
          <p:cNvSpPr>
            <a:spLocks noChangeArrowheads="1"/>
          </p:cNvSpPr>
          <p:nvPr userDrawn="1"/>
        </p:nvSpPr>
        <p:spPr bwMode="auto">
          <a:xfrm>
            <a:off x="241300" y="240000"/>
            <a:ext cx="11712016" cy="374356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867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41304" y="1440000"/>
            <a:ext cx="11713633" cy="134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59959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3200" cap="all" baseline="0">
                <a:latin typeface="+mn-lt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0" name="Rectangle 19"/>
          <p:cNvSpPr>
            <a:spLocks noChangeArrowheads="1"/>
          </p:cNvSpPr>
          <p:nvPr userDrawn="1"/>
        </p:nvSpPr>
        <p:spPr bwMode="auto">
          <a:xfrm>
            <a:off x="241304" y="4032251"/>
            <a:ext cx="11713633" cy="186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867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9678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4133">
          <p15:clr>
            <a:srgbClr val="FBAE40"/>
          </p15:clr>
        </p15:guide>
        <p15:guide id="3" orient="horz" pos="4020">
          <p15:clr>
            <a:srgbClr val="FBAE40"/>
          </p15:clr>
        </p15:guide>
        <p15:guide id="4" pos="2388">
          <p15:clr>
            <a:srgbClr val="FBAE40"/>
          </p15:clr>
        </p15:guide>
        <p15:guide id="5" pos="1708">
          <p15:clr>
            <a:srgbClr val="FBAE40"/>
          </p15:clr>
        </p15:guide>
        <p15:guide id="6" pos="2433">
          <p15:clr>
            <a:srgbClr val="FBAE40"/>
          </p15:clr>
        </p15:guide>
        <p15:guide id="7" pos="1753">
          <p15:clr>
            <a:srgbClr val="FBAE40"/>
          </p15:clr>
        </p15:guide>
        <p15:guide id="8" pos="3499">
          <p15:clr>
            <a:srgbClr val="FBAE40"/>
          </p15:clr>
        </p15:guide>
        <p15:guide id="9" pos="359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3"/>
          <p:cNvSpPr>
            <a:spLocks noGrp="1"/>
          </p:cNvSpPr>
          <p:nvPr>
            <p:ph type="title" hasCustomPrompt="1"/>
          </p:nvPr>
        </p:nvSpPr>
        <p:spPr>
          <a:xfrm>
            <a:off x="337751" y="397062"/>
            <a:ext cx="11138111" cy="34515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cap="all" baseline="0"/>
            </a:lvl1pPr>
          </a:lstStyle>
          <a:p>
            <a:r>
              <a:rPr lang="fr-FR" dirty="0"/>
              <a:t>PAGE TITLE</a:t>
            </a:r>
          </a:p>
        </p:txBody>
      </p:sp>
      <p:sp>
        <p:nvSpPr>
          <p:cNvPr id="4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337720" y="187331"/>
            <a:ext cx="11134613" cy="215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cap="all" dirty="0"/>
              <a:t>00 CHAPTER TITLE</a:t>
            </a:r>
            <a:endParaRPr lang="fr-FR" cap="all" noProof="1"/>
          </a:p>
        </p:txBody>
      </p:sp>
    </p:spTree>
    <p:extLst>
      <p:ext uri="{BB962C8B-B14F-4D97-AF65-F5344CB8AC3E}">
        <p14:creationId xmlns:p14="http://schemas.microsoft.com/office/powerpoint/2010/main" val="14058683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1122363"/>
            <a:ext cx="103632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69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723900" y="956068"/>
            <a:ext cx="10747859" cy="4943083"/>
          </a:xfrm>
          <a:prstGeom prst="rect">
            <a:avLst/>
          </a:prstGeom>
        </p:spPr>
        <p:txBody>
          <a:bodyPr lIns="0" tIns="0" rIns="0" bIns="0"/>
          <a:lstStyle>
            <a:lvl1pPr marL="237061" indent="-237061">
              <a:spcBef>
                <a:spcPts val="400"/>
              </a:spcBef>
              <a:buClr>
                <a:schemeClr val="accent1"/>
              </a:buClr>
              <a:defRPr sz="2400"/>
            </a:lvl1pPr>
            <a:lvl2pPr marL="601118" indent="-245527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defRPr sz="2133"/>
            </a:lvl2pPr>
            <a:lvl3pPr marL="954593" indent="-234945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tabLst/>
              <a:defRPr sz="1867"/>
            </a:lvl3pPr>
            <a:lvl4pPr marL="1310185" indent="-237061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defRPr sz="1600"/>
            </a:lvl4pPr>
            <a:lvl5pPr marL="1674242" indent="-237061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defRPr sz="1333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Titre 3"/>
          <p:cNvSpPr>
            <a:spLocks noGrp="1"/>
          </p:cNvSpPr>
          <p:nvPr>
            <p:ph type="title" hasCustomPrompt="1"/>
          </p:nvPr>
        </p:nvSpPr>
        <p:spPr>
          <a:xfrm>
            <a:off x="241301" y="441507"/>
            <a:ext cx="11234561" cy="34515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cap="all" baseline="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0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241300" y="187331"/>
            <a:ext cx="11231033" cy="215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cap="all" dirty="0"/>
              <a:t>00 TITRE DE CHAPITRE</a:t>
            </a:r>
            <a:endParaRPr lang="fr-FR" cap="all" noProof="1"/>
          </a:p>
        </p:txBody>
      </p:sp>
    </p:spTree>
    <p:extLst>
      <p:ext uri="{BB962C8B-B14F-4D97-AF65-F5344CB8AC3E}">
        <p14:creationId xmlns:p14="http://schemas.microsoft.com/office/powerpoint/2010/main" val="32298674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pos="1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2"/>
          <p:cNvSpPr>
            <a:spLocks noGrp="1"/>
          </p:cNvSpPr>
          <p:nvPr>
            <p:ph type="pic" sz="quarter" idx="22"/>
          </p:nvPr>
        </p:nvSpPr>
        <p:spPr>
          <a:xfrm>
            <a:off x="723901" y="1020234"/>
            <a:ext cx="10748433" cy="48789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r-FR" dirty="0"/>
          </a:p>
        </p:txBody>
      </p:sp>
      <p:sp>
        <p:nvSpPr>
          <p:cNvPr id="13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345955" y="187331"/>
            <a:ext cx="11126378" cy="215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cap="all" dirty="0"/>
              <a:t>00 TITRE DE CHAPITRE</a:t>
            </a:r>
            <a:endParaRPr lang="fr-FR" cap="all" noProof="1"/>
          </a:p>
        </p:txBody>
      </p:sp>
      <p:sp>
        <p:nvSpPr>
          <p:cNvPr id="5" name="Titre 3"/>
          <p:cNvSpPr>
            <a:spLocks noGrp="1"/>
          </p:cNvSpPr>
          <p:nvPr>
            <p:ph type="title" hasCustomPrompt="1"/>
          </p:nvPr>
        </p:nvSpPr>
        <p:spPr>
          <a:xfrm>
            <a:off x="345989" y="441507"/>
            <a:ext cx="11129873" cy="34515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cap="all" baseline="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238799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itle +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2"/>
          <p:cNvSpPr>
            <a:spLocks noGrp="1"/>
          </p:cNvSpPr>
          <p:nvPr>
            <p:ph type="pic" sz="quarter" idx="22"/>
          </p:nvPr>
        </p:nvSpPr>
        <p:spPr>
          <a:xfrm>
            <a:off x="321276" y="1020234"/>
            <a:ext cx="11633658" cy="48789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r-FR" dirty="0"/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317980" y="187331"/>
            <a:ext cx="11154353" cy="215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cap="all" dirty="0"/>
              <a:t>00 TITRE DE CHAPITRE</a:t>
            </a:r>
            <a:endParaRPr lang="fr-FR" cap="all" noProof="1"/>
          </a:p>
        </p:txBody>
      </p:sp>
      <p:sp>
        <p:nvSpPr>
          <p:cNvPr id="5" name="Titre 3"/>
          <p:cNvSpPr>
            <a:spLocks noGrp="1"/>
          </p:cNvSpPr>
          <p:nvPr>
            <p:ph type="title" hasCustomPrompt="1"/>
          </p:nvPr>
        </p:nvSpPr>
        <p:spPr>
          <a:xfrm>
            <a:off x="318005" y="441507"/>
            <a:ext cx="11157857" cy="34515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cap="all" baseline="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0800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6"/>
          <p:cNvSpPr>
            <a:spLocks noGrp="1"/>
          </p:cNvSpPr>
          <p:nvPr>
            <p:ph type="pic" sz="quarter" idx="10"/>
          </p:nvPr>
        </p:nvSpPr>
        <p:spPr>
          <a:xfrm>
            <a:off x="337751" y="1020234"/>
            <a:ext cx="7695000" cy="48789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r-FR"/>
          </a:p>
        </p:txBody>
      </p:sp>
      <p:sp>
        <p:nvSpPr>
          <p:cNvPr id="11" name="Espace réservé pour une image  6"/>
          <p:cNvSpPr>
            <a:spLocks noGrp="1"/>
          </p:cNvSpPr>
          <p:nvPr>
            <p:ph type="pic" sz="quarter" idx="11"/>
          </p:nvPr>
        </p:nvSpPr>
        <p:spPr>
          <a:xfrm>
            <a:off x="8094134" y="1020233"/>
            <a:ext cx="3860799" cy="241088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r-FR"/>
          </a:p>
        </p:txBody>
      </p:sp>
      <p:sp>
        <p:nvSpPr>
          <p:cNvPr id="12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8094134" y="3488268"/>
            <a:ext cx="3860799" cy="241088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r-FR"/>
          </a:p>
        </p:txBody>
      </p:sp>
      <p:sp>
        <p:nvSpPr>
          <p:cNvPr id="15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380330" y="187331"/>
            <a:ext cx="11092003" cy="215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cap="all" dirty="0"/>
              <a:t>00 TITRE DE CHAPITRE</a:t>
            </a:r>
            <a:endParaRPr lang="fr-FR" cap="all" noProof="1"/>
          </a:p>
        </p:txBody>
      </p:sp>
      <p:sp>
        <p:nvSpPr>
          <p:cNvPr id="7" name="Titre 3"/>
          <p:cNvSpPr>
            <a:spLocks noGrp="1"/>
          </p:cNvSpPr>
          <p:nvPr>
            <p:ph type="title" hasCustomPrompt="1"/>
          </p:nvPr>
        </p:nvSpPr>
        <p:spPr>
          <a:xfrm>
            <a:off x="380375" y="441507"/>
            <a:ext cx="11095487" cy="34515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cap="all" baseline="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594924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2"/>
          <p:cNvSpPr>
            <a:spLocks noGrp="1"/>
          </p:cNvSpPr>
          <p:nvPr>
            <p:ph type="pic" sz="quarter" idx="22"/>
          </p:nvPr>
        </p:nvSpPr>
        <p:spPr>
          <a:xfrm>
            <a:off x="241301" y="241300"/>
            <a:ext cx="11713633" cy="565785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227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865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>
            <a:spLocks noGrp="1"/>
          </p:cNvSpPr>
          <p:nvPr>
            <p:ph idx="15"/>
          </p:nvPr>
        </p:nvSpPr>
        <p:spPr>
          <a:xfrm>
            <a:off x="9097434" y="1268413"/>
            <a:ext cx="2341033" cy="4427536"/>
          </a:xfrm>
          <a:prstGeom prst="rect">
            <a:avLst/>
          </a:prstGeom>
        </p:spPr>
        <p:txBody>
          <a:bodyPr lIns="0" tIns="0" rIns="0" bIns="0"/>
          <a:lstStyle>
            <a:lvl1pPr>
              <a:defRPr lang="fr-FR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1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329515" y="188914"/>
            <a:ext cx="11623304" cy="2371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Espace réservé du texte 7"/>
          <p:cNvSpPr>
            <a:spLocks noGrp="1"/>
          </p:cNvSpPr>
          <p:nvPr>
            <p:ph type="body" sz="quarter" idx="22"/>
          </p:nvPr>
        </p:nvSpPr>
        <p:spPr>
          <a:xfrm>
            <a:off x="329514" y="476253"/>
            <a:ext cx="11623304" cy="355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Espace réservé du texte 9"/>
          <p:cNvSpPr>
            <a:spLocks noGrp="1"/>
          </p:cNvSpPr>
          <p:nvPr>
            <p:ph type="body" sz="quarter" idx="23"/>
          </p:nvPr>
        </p:nvSpPr>
        <p:spPr>
          <a:xfrm>
            <a:off x="753536" y="1268413"/>
            <a:ext cx="8269817" cy="4427537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800"/>
              </a:lnSpc>
              <a:spcAft>
                <a:spcPts val="600"/>
              </a:spcAft>
              <a:defRPr sz="1800"/>
            </a:lvl1pPr>
            <a:lvl2pPr marL="358766" indent="-176209">
              <a:lnSpc>
                <a:spcPts val="1800"/>
              </a:lnSpc>
              <a:spcAft>
                <a:spcPts val="600"/>
              </a:spcAft>
              <a:buClr>
                <a:schemeClr val="accent4"/>
              </a:buClr>
              <a:buFont typeface="Wingdings" pitchFamily="2" charset="2"/>
              <a:buChar char="§"/>
              <a:defRPr/>
            </a:lvl2pPr>
            <a:lvl3pPr marL="541325" indent="-182558">
              <a:lnSpc>
                <a:spcPts val="18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Arial" pitchFamily="34" charset="0"/>
              <a:buChar char="-"/>
              <a:defRPr/>
            </a:lvl3pPr>
            <a:lvl4pPr marL="712770" indent="-171446">
              <a:lnSpc>
                <a:spcPts val="1800"/>
              </a:lnSpc>
              <a:spcAft>
                <a:spcPts val="600"/>
              </a:spcAft>
              <a:buClr>
                <a:schemeClr val="accent4"/>
              </a:buClr>
              <a:buSzPct val="100000"/>
              <a:buFont typeface="Arial" pitchFamily="34" charset="0"/>
              <a:buChar char="-"/>
              <a:defRPr sz="1200"/>
            </a:lvl4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549633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723900" y="1139514"/>
            <a:ext cx="10747859" cy="4759637"/>
          </a:xfrm>
          <a:prstGeom prst="rect">
            <a:avLst/>
          </a:prstGeom>
        </p:spPr>
        <p:txBody>
          <a:bodyPr lIns="0" tIns="0" rIns="0" bIns="0"/>
          <a:lstStyle>
            <a:lvl1pPr marL="237061" indent="-237061">
              <a:spcBef>
                <a:spcPts val="400"/>
              </a:spcBef>
              <a:buClr>
                <a:schemeClr val="accent1"/>
              </a:buClr>
              <a:defRPr sz="2400"/>
            </a:lvl1pPr>
            <a:lvl2pPr marL="601118" indent="-245527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defRPr sz="2133"/>
            </a:lvl2pPr>
            <a:lvl3pPr marL="954593" indent="-234945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tabLst/>
              <a:defRPr sz="1867"/>
            </a:lvl3pPr>
            <a:lvl4pPr marL="1310185" indent="-237061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defRPr sz="1600"/>
            </a:lvl4pPr>
            <a:lvl5pPr marL="1674242" indent="-237061">
              <a:spcBef>
                <a:spcPts val="400"/>
              </a:spcBef>
              <a:buClr>
                <a:schemeClr val="tx1"/>
              </a:buClr>
              <a:buFont typeface="Arial" pitchFamily="34" charset="0"/>
              <a:buChar char="−"/>
              <a:defRPr sz="1333"/>
            </a:lvl5pPr>
          </a:lstStyle>
          <a:p>
            <a:pPr lvl="0"/>
            <a:r>
              <a:rPr lang="fr-FR" dirty="0"/>
              <a:t>First </a:t>
            </a:r>
            <a:r>
              <a:rPr lang="fr-FR" dirty="0" err="1"/>
              <a:t>level</a:t>
            </a:r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</p:txBody>
      </p:sp>
      <p:sp>
        <p:nvSpPr>
          <p:cNvPr id="10" name="Espace réservé du texte 5"/>
          <p:cNvSpPr>
            <a:spLocks noGrp="1"/>
          </p:cNvSpPr>
          <p:nvPr>
            <p:ph type="body" sz="quarter" idx="21" hasCustomPrompt="1"/>
          </p:nvPr>
        </p:nvSpPr>
        <p:spPr>
          <a:xfrm>
            <a:off x="337720" y="187331"/>
            <a:ext cx="11134613" cy="215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 cap="all" dirty="0"/>
              <a:t>00 CHAPTER TITLE</a:t>
            </a:r>
            <a:endParaRPr lang="fr-FR" cap="all" noProof="1"/>
          </a:p>
        </p:txBody>
      </p:sp>
      <p:sp>
        <p:nvSpPr>
          <p:cNvPr id="6" name="Titre 3"/>
          <p:cNvSpPr>
            <a:spLocks noGrp="1"/>
          </p:cNvSpPr>
          <p:nvPr>
            <p:ph type="title" hasCustomPrompt="1"/>
          </p:nvPr>
        </p:nvSpPr>
        <p:spPr>
          <a:xfrm>
            <a:off x="337751" y="397062"/>
            <a:ext cx="11138111" cy="34515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cap="all" baseline="0"/>
            </a:lvl1pPr>
          </a:lstStyle>
          <a:p>
            <a:r>
              <a:rPr lang="fr-FR" dirty="0"/>
              <a:t>PAGE TITLE</a:t>
            </a:r>
          </a:p>
        </p:txBody>
      </p:sp>
    </p:spTree>
    <p:extLst>
      <p:ext uri="{BB962C8B-B14F-4D97-AF65-F5344CB8AC3E}">
        <p14:creationId xmlns:p14="http://schemas.microsoft.com/office/powerpoint/2010/main" val="186164580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>
            <a:grpSpLocks noChangeAspect="1"/>
          </p:cNvGrpSpPr>
          <p:nvPr userDrawn="1"/>
        </p:nvGrpSpPr>
        <p:grpSpPr>
          <a:xfrm>
            <a:off x="10511759" y="6342402"/>
            <a:ext cx="1440000" cy="150589"/>
            <a:chOff x="7712075" y="4803775"/>
            <a:chExt cx="1214438" cy="127001"/>
          </a:xfrm>
        </p:grpSpPr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7712075" y="4803775"/>
              <a:ext cx="80963" cy="127000"/>
            </a:xfrm>
            <a:custGeom>
              <a:avLst/>
              <a:gdLst>
                <a:gd name="T0" fmla="*/ 105 w 153"/>
                <a:gd name="T1" fmla="*/ 73 h 240"/>
                <a:gd name="T2" fmla="*/ 103 w 153"/>
                <a:gd name="T3" fmla="*/ 60 h 240"/>
                <a:gd name="T4" fmla="*/ 99 w 153"/>
                <a:gd name="T5" fmla="*/ 48 h 240"/>
                <a:gd name="T6" fmla="*/ 90 w 153"/>
                <a:gd name="T7" fmla="*/ 37 h 240"/>
                <a:gd name="T8" fmla="*/ 78 w 153"/>
                <a:gd name="T9" fmla="*/ 34 h 240"/>
                <a:gd name="T10" fmla="*/ 71 w 153"/>
                <a:gd name="T11" fmla="*/ 35 h 240"/>
                <a:gd name="T12" fmla="*/ 64 w 153"/>
                <a:gd name="T13" fmla="*/ 38 h 240"/>
                <a:gd name="T14" fmla="*/ 59 w 153"/>
                <a:gd name="T15" fmla="*/ 45 h 240"/>
                <a:gd name="T16" fmla="*/ 51 w 153"/>
                <a:gd name="T17" fmla="*/ 64 h 240"/>
                <a:gd name="T18" fmla="*/ 47 w 153"/>
                <a:gd name="T19" fmla="*/ 95 h 240"/>
                <a:gd name="T20" fmla="*/ 47 w 153"/>
                <a:gd name="T21" fmla="*/ 115 h 240"/>
                <a:gd name="T22" fmla="*/ 48 w 153"/>
                <a:gd name="T23" fmla="*/ 153 h 240"/>
                <a:gd name="T24" fmla="*/ 53 w 153"/>
                <a:gd name="T25" fmla="*/ 181 h 240"/>
                <a:gd name="T26" fmla="*/ 60 w 153"/>
                <a:gd name="T27" fmla="*/ 196 h 240"/>
                <a:gd name="T28" fmla="*/ 66 w 153"/>
                <a:gd name="T29" fmla="*/ 203 h 240"/>
                <a:gd name="T30" fmla="*/ 74 w 153"/>
                <a:gd name="T31" fmla="*/ 206 h 240"/>
                <a:gd name="T32" fmla="*/ 79 w 153"/>
                <a:gd name="T33" fmla="*/ 206 h 240"/>
                <a:gd name="T34" fmla="*/ 88 w 153"/>
                <a:gd name="T35" fmla="*/ 204 h 240"/>
                <a:gd name="T36" fmla="*/ 97 w 153"/>
                <a:gd name="T37" fmla="*/ 196 h 240"/>
                <a:gd name="T38" fmla="*/ 104 w 153"/>
                <a:gd name="T39" fmla="*/ 185 h 240"/>
                <a:gd name="T40" fmla="*/ 107 w 153"/>
                <a:gd name="T41" fmla="*/ 169 h 240"/>
                <a:gd name="T42" fmla="*/ 77 w 153"/>
                <a:gd name="T43" fmla="*/ 146 h 240"/>
                <a:gd name="T44" fmla="*/ 153 w 153"/>
                <a:gd name="T45" fmla="*/ 111 h 240"/>
                <a:gd name="T46" fmla="*/ 118 w 153"/>
                <a:gd name="T47" fmla="*/ 236 h 240"/>
                <a:gd name="T48" fmla="*/ 117 w 153"/>
                <a:gd name="T49" fmla="*/ 215 h 240"/>
                <a:gd name="T50" fmla="*/ 113 w 153"/>
                <a:gd name="T51" fmla="*/ 221 h 240"/>
                <a:gd name="T52" fmla="*/ 103 w 153"/>
                <a:gd name="T53" fmla="*/ 231 h 240"/>
                <a:gd name="T54" fmla="*/ 91 w 153"/>
                <a:gd name="T55" fmla="*/ 237 h 240"/>
                <a:gd name="T56" fmla="*/ 77 w 153"/>
                <a:gd name="T57" fmla="*/ 240 h 240"/>
                <a:gd name="T58" fmla="*/ 69 w 153"/>
                <a:gd name="T59" fmla="*/ 240 h 240"/>
                <a:gd name="T60" fmla="*/ 50 w 153"/>
                <a:gd name="T61" fmla="*/ 238 h 240"/>
                <a:gd name="T62" fmla="*/ 33 w 153"/>
                <a:gd name="T63" fmla="*/ 233 h 240"/>
                <a:gd name="T64" fmla="*/ 21 w 153"/>
                <a:gd name="T65" fmla="*/ 223 h 240"/>
                <a:gd name="T66" fmla="*/ 13 w 153"/>
                <a:gd name="T67" fmla="*/ 209 h 240"/>
                <a:gd name="T68" fmla="*/ 6 w 153"/>
                <a:gd name="T69" fmla="*/ 191 h 240"/>
                <a:gd name="T70" fmla="*/ 3 w 153"/>
                <a:gd name="T71" fmla="*/ 170 h 240"/>
                <a:gd name="T72" fmla="*/ 0 w 153"/>
                <a:gd name="T73" fmla="*/ 117 h 240"/>
                <a:gd name="T74" fmla="*/ 1 w 153"/>
                <a:gd name="T75" fmla="*/ 90 h 240"/>
                <a:gd name="T76" fmla="*/ 4 w 153"/>
                <a:gd name="T77" fmla="*/ 66 h 240"/>
                <a:gd name="T78" fmla="*/ 9 w 153"/>
                <a:gd name="T79" fmla="*/ 46 h 240"/>
                <a:gd name="T80" fmla="*/ 16 w 153"/>
                <a:gd name="T81" fmla="*/ 29 h 240"/>
                <a:gd name="T82" fmla="*/ 27 w 153"/>
                <a:gd name="T83" fmla="*/ 16 h 240"/>
                <a:gd name="T84" fmla="*/ 40 w 153"/>
                <a:gd name="T85" fmla="*/ 7 h 240"/>
                <a:gd name="T86" fmla="*/ 58 w 153"/>
                <a:gd name="T87" fmla="*/ 2 h 240"/>
                <a:gd name="T88" fmla="*/ 78 w 153"/>
                <a:gd name="T89" fmla="*/ 0 h 240"/>
                <a:gd name="T90" fmla="*/ 87 w 153"/>
                <a:gd name="T91" fmla="*/ 0 h 240"/>
                <a:gd name="T92" fmla="*/ 103 w 153"/>
                <a:gd name="T93" fmla="*/ 2 h 240"/>
                <a:gd name="T94" fmla="*/ 117 w 153"/>
                <a:gd name="T95" fmla="*/ 7 h 240"/>
                <a:gd name="T96" fmla="*/ 129 w 153"/>
                <a:gd name="T97" fmla="*/ 14 h 240"/>
                <a:gd name="T98" fmla="*/ 137 w 153"/>
                <a:gd name="T99" fmla="*/ 23 h 240"/>
                <a:gd name="T100" fmla="*/ 144 w 153"/>
                <a:gd name="T101" fmla="*/ 35 h 240"/>
                <a:gd name="T102" fmla="*/ 148 w 153"/>
                <a:gd name="T103" fmla="*/ 49 h 240"/>
                <a:gd name="T104" fmla="*/ 150 w 153"/>
                <a:gd name="T105" fmla="*/ 73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3" h="240">
                  <a:moveTo>
                    <a:pt x="105" y="73"/>
                  </a:moveTo>
                  <a:lnTo>
                    <a:pt x="105" y="73"/>
                  </a:lnTo>
                  <a:lnTo>
                    <a:pt x="104" y="67"/>
                  </a:lnTo>
                  <a:lnTo>
                    <a:pt x="103" y="60"/>
                  </a:lnTo>
                  <a:lnTo>
                    <a:pt x="101" y="53"/>
                  </a:lnTo>
                  <a:lnTo>
                    <a:pt x="99" y="48"/>
                  </a:lnTo>
                  <a:lnTo>
                    <a:pt x="95" y="42"/>
                  </a:lnTo>
                  <a:lnTo>
                    <a:pt x="90" y="37"/>
                  </a:lnTo>
                  <a:lnTo>
                    <a:pt x="85" y="35"/>
                  </a:lnTo>
                  <a:lnTo>
                    <a:pt x="78" y="34"/>
                  </a:lnTo>
                  <a:lnTo>
                    <a:pt x="78" y="34"/>
                  </a:lnTo>
                  <a:lnTo>
                    <a:pt x="71" y="35"/>
                  </a:lnTo>
                  <a:lnTo>
                    <a:pt x="67" y="36"/>
                  </a:lnTo>
                  <a:lnTo>
                    <a:pt x="64" y="38"/>
                  </a:lnTo>
                  <a:lnTo>
                    <a:pt x="61" y="42"/>
                  </a:lnTo>
                  <a:lnTo>
                    <a:pt x="59" y="45"/>
                  </a:lnTo>
                  <a:lnTo>
                    <a:pt x="54" y="53"/>
                  </a:lnTo>
                  <a:lnTo>
                    <a:pt x="51" y="64"/>
                  </a:lnTo>
                  <a:lnTo>
                    <a:pt x="49" y="78"/>
                  </a:lnTo>
                  <a:lnTo>
                    <a:pt x="47" y="95"/>
                  </a:lnTo>
                  <a:lnTo>
                    <a:pt x="47" y="115"/>
                  </a:lnTo>
                  <a:lnTo>
                    <a:pt x="47" y="115"/>
                  </a:lnTo>
                  <a:lnTo>
                    <a:pt x="47" y="135"/>
                  </a:lnTo>
                  <a:lnTo>
                    <a:pt x="48" y="153"/>
                  </a:lnTo>
                  <a:lnTo>
                    <a:pt x="50" y="168"/>
                  </a:lnTo>
                  <a:lnTo>
                    <a:pt x="53" y="181"/>
                  </a:lnTo>
                  <a:lnTo>
                    <a:pt x="57" y="192"/>
                  </a:lnTo>
                  <a:lnTo>
                    <a:pt x="60" y="196"/>
                  </a:lnTo>
                  <a:lnTo>
                    <a:pt x="63" y="199"/>
                  </a:lnTo>
                  <a:lnTo>
                    <a:pt x="66" y="203"/>
                  </a:lnTo>
                  <a:lnTo>
                    <a:pt x="70" y="205"/>
                  </a:lnTo>
                  <a:lnTo>
                    <a:pt x="74" y="206"/>
                  </a:lnTo>
                  <a:lnTo>
                    <a:pt x="79" y="206"/>
                  </a:lnTo>
                  <a:lnTo>
                    <a:pt x="79" y="206"/>
                  </a:lnTo>
                  <a:lnTo>
                    <a:pt x="83" y="206"/>
                  </a:lnTo>
                  <a:lnTo>
                    <a:pt x="88" y="204"/>
                  </a:lnTo>
                  <a:lnTo>
                    <a:pt x="93" y="201"/>
                  </a:lnTo>
                  <a:lnTo>
                    <a:pt x="97" y="196"/>
                  </a:lnTo>
                  <a:lnTo>
                    <a:pt x="101" y="191"/>
                  </a:lnTo>
                  <a:lnTo>
                    <a:pt x="104" y="185"/>
                  </a:lnTo>
                  <a:lnTo>
                    <a:pt x="107" y="178"/>
                  </a:lnTo>
                  <a:lnTo>
                    <a:pt x="107" y="169"/>
                  </a:lnTo>
                  <a:lnTo>
                    <a:pt x="107" y="146"/>
                  </a:lnTo>
                  <a:lnTo>
                    <a:pt x="77" y="146"/>
                  </a:lnTo>
                  <a:lnTo>
                    <a:pt x="77" y="111"/>
                  </a:lnTo>
                  <a:lnTo>
                    <a:pt x="153" y="111"/>
                  </a:lnTo>
                  <a:lnTo>
                    <a:pt x="153" y="236"/>
                  </a:lnTo>
                  <a:lnTo>
                    <a:pt x="118" y="236"/>
                  </a:lnTo>
                  <a:lnTo>
                    <a:pt x="118" y="215"/>
                  </a:lnTo>
                  <a:lnTo>
                    <a:pt x="117" y="215"/>
                  </a:lnTo>
                  <a:lnTo>
                    <a:pt x="117" y="215"/>
                  </a:lnTo>
                  <a:lnTo>
                    <a:pt x="113" y="221"/>
                  </a:lnTo>
                  <a:lnTo>
                    <a:pt x="108" y="226"/>
                  </a:lnTo>
                  <a:lnTo>
                    <a:pt x="103" y="231"/>
                  </a:lnTo>
                  <a:lnTo>
                    <a:pt x="97" y="234"/>
                  </a:lnTo>
                  <a:lnTo>
                    <a:pt x="91" y="237"/>
                  </a:lnTo>
                  <a:lnTo>
                    <a:pt x="84" y="239"/>
                  </a:lnTo>
                  <a:lnTo>
                    <a:pt x="77" y="240"/>
                  </a:lnTo>
                  <a:lnTo>
                    <a:pt x="69" y="240"/>
                  </a:lnTo>
                  <a:lnTo>
                    <a:pt x="69" y="240"/>
                  </a:lnTo>
                  <a:lnTo>
                    <a:pt x="59" y="240"/>
                  </a:lnTo>
                  <a:lnTo>
                    <a:pt x="50" y="238"/>
                  </a:lnTo>
                  <a:lnTo>
                    <a:pt x="41" y="236"/>
                  </a:lnTo>
                  <a:lnTo>
                    <a:pt x="33" y="233"/>
                  </a:lnTo>
                  <a:lnTo>
                    <a:pt x="27" y="228"/>
                  </a:lnTo>
                  <a:lnTo>
                    <a:pt x="21" y="223"/>
                  </a:lnTo>
                  <a:lnTo>
                    <a:pt x="17" y="217"/>
                  </a:lnTo>
                  <a:lnTo>
                    <a:pt x="13" y="209"/>
                  </a:lnTo>
                  <a:lnTo>
                    <a:pt x="9" y="201"/>
                  </a:lnTo>
                  <a:lnTo>
                    <a:pt x="6" y="191"/>
                  </a:lnTo>
                  <a:lnTo>
                    <a:pt x="4" y="181"/>
                  </a:lnTo>
                  <a:lnTo>
                    <a:pt x="3" y="170"/>
                  </a:lnTo>
                  <a:lnTo>
                    <a:pt x="1" y="146"/>
                  </a:lnTo>
                  <a:lnTo>
                    <a:pt x="0" y="117"/>
                  </a:lnTo>
                  <a:lnTo>
                    <a:pt x="0" y="117"/>
                  </a:lnTo>
                  <a:lnTo>
                    <a:pt x="1" y="90"/>
                  </a:lnTo>
                  <a:lnTo>
                    <a:pt x="2" y="78"/>
                  </a:lnTo>
                  <a:lnTo>
                    <a:pt x="4" y="66"/>
                  </a:lnTo>
                  <a:lnTo>
                    <a:pt x="6" y="56"/>
                  </a:lnTo>
                  <a:lnTo>
                    <a:pt x="9" y="46"/>
                  </a:lnTo>
                  <a:lnTo>
                    <a:pt x="12" y="37"/>
                  </a:lnTo>
                  <a:lnTo>
                    <a:pt x="16" y="29"/>
                  </a:lnTo>
                  <a:lnTo>
                    <a:pt x="21" y="22"/>
                  </a:lnTo>
                  <a:lnTo>
                    <a:pt x="27" y="16"/>
                  </a:lnTo>
                  <a:lnTo>
                    <a:pt x="33" y="11"/>
                  </a:lnTo>
                  <a:lnTo>
                    <a:pt x="40" y="7"/>
                  </a:lnTo>
                  <a:lnTo>
                    <a:pt x="49" y="4"/>
                  </a:lnTo>
                  <a:lnTo>
                    <a:pt x="58" y="2"/>
                  </a:lnTo>
                  <a:lnTo>
                    <a:pt x="67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87" y="0"/>
                  </a:lnTo>
                  <a:lnTo>
                    <a:pt x="95" y="1"/>
                  </a:lnTo>
                  <a:lnTo>
                    <a:pt x="103" y="2"/>
                  </a:lnTo>
                  <a:lnTo>
                    <a:pt x="110" y="4"/>
                  </a:lnTo>
                  <a:lnTo>
                    <a:pt x="117" y="7"/>
                  </a:lnTo>
                  <a:lnTo>
                    <a:pt x="123" y="10"/>
                  </a:lnTo>
                  <a:lnTo>
                    <a:pt x="129" y="14"/>
                  </a:lnTo>
                  <a:lnTo>
                    <a:pt x="133" y="18"/>
                  </a:lnTo>
                  <a:lnTo>
                    <a:pt x="137" y="23"/>
                  </a:lnTo>
                  <a:lnTo>
                    <a:pt x="141" y="29"/>
                  </a:lnTo>
                  <a:lnTo>
                    <a:pt x="144" y="35"/>
                  </a:lnTo>
                  <a:lnTo>
                    <a:pt x="146" y="42"/>
                  </a:lnTo>
                  <a:lnTo>
                    <a:pt x="148" y="49"/>
                  </a:lnTo>
                  <a:lnTo>
                    <a:pt x="149" y="57"/>
                  </a:lnTo>
                  <a:lnTo>
                    <a:pt x="150" y="73"/>
                  </a:lnTo>
                  <a:lnTo>
                    <a:pt x="105" y="73"/>
                  </a:lnTo>
                  <a:close/>
                </a:path>
              </a:pathLst>
            </a:custGeom>
            <a:solidFill>
              <a:srgbClr val="FF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7810500" y="4805363"/>
              <a:ext cx="82550" cy="123825"/>
            </a:xfrm>
            <a:custGeom>
              <a:avLst/>
              <a:gdLst>
                <a:gd name="T0" fmla="*/ 86 w 157"/>
                <a:gd name="T1" fmla="*/ 0 h 232"/>
                <a:gd name="T2" fmla="*/ 99 w 157"/>
                <a:gd name="T3" fmla="*/ 1 h 232"/>
                <a:gd name="T4" fmla="*/ 123 w 157"/>
                <a:gd name="T5" fmla="*/ 9 h 232"/>
                <a:gd name="T6" fmla="*/ 131 w 157"/>
                <a:gd name="T7" fmla="*/ 15 h 232"/>
                <a:gd name="T8" fmla="*/ 138 w 157"/>
                <a:gd name="T9" fmla="*/ 23 h 232"/>
                <a:gd name="T10" fmla="*/ 143 w 157"/>
                <a:gd name="T11" fmla="*/ 33 h 232"/>
                <a:gd name="T12" fmla="*/ 147 w 157"/>
                <a:gd name="T13" fmla="*/ 46 h 232"/>
                <a:gd name="T14" fmla="*/ 148 w 157"/>
                <a:gd name="T15" fmla="*/ 60 h 232"/>
                <a:gd name="T16" fmla="*/ 145 w 157"/>
                <a:gd name="T17" fmla="*/ 81 h 232"/>
                <a:gd name="T18" fmla="*/ 138 w 157"/>
                <a:gd name="T19" fmla="*/ 98 h 232"/>
                <a:gd name="T20" fmla="*/ 126 w 157"/>
                <a:gd name="T21" fmla="*/ 110 h 232"/>
                <a:gd name="T22" fmla="*/ 108 w 157"/>
                <a:gd name="T23" fmla="*/ 118 h 232"/>
                <a:gd name="T24" fmla="*/ 108 w 157"/>
                <a:gd name="T25" fmla="*/ 118 h 232"/>
                <a:gd name="T26" fmla="*/ 128 w 157"/>
                <a:gd name="T27" fmla="*/ 124 h 232"/>
                <a:gd name="T28" fmla="*/ 135 w 157"/>
                <a:gd name="T29" fmla="*/ 129 h 232"/>
                <a:gd name="T30" fmla="*/ 139 w 157"/>
                <a:gd name="T31" fmla="*/ 137 h 232"/>
                <a:gd name="T32" fmla="*/ 145 w 157"/>
                <a:gd name="T33" fmla="*/ 157 h 232"/>
                <a:gd name="T34" fmla="*/ 146 w 157"/>
                <a:gd name="T35" fmla="*/ 188 h 232"/>
                <a:gd name="T36" fmla="*/ 147 w 157"/>
                <a:gd name="T37" fmla="*/ 205 h 232"/>
                <a:gd name="T38" fmla="*/ 150 w 157"/>
                <a:gd name="T39" fmla="*/ 221 h 232"/>
                <a:gd name="T40" fmla="*/ 154 w 157"/>
                <a:gd name="T41" fmla="*/ 228 h 232"/>
                <a:gd name="T42" fmla="*/ 157 w 157"/>
                <a:gd name="T43" fmla="*/ 232 h 232"/>
                <a:gd name="T44" fmla="*/ 106 w 157"/>
                <a:gd name="T45" fmla="*/ 232 h 232"/>
                <a:gd name="T46" fmla="*/ 101 w 157"/>
                <a:gd name="T47" fmla="*/ 221 h 232"/>
                <a:gd name="T48" fmla="*/ 100 w 157"/>
                <a:gd name="T49" fmla="*/ 208 h 232"/>
                <a:gd name="T50" fmla="*/ 99 w 157"/>
                <a:gd name="T51" fmla="*/ 163 h 232"/>
                <a:gd name="T52" fmla="*/ 97 w 157"/>
                <a:gd name="T53" fmla="*/ 151 h 232"/>
                <a:gd name="T54" fmla="*/ 92 w 157"/>
                <a:gd name="T55" fmla="*/ 142 h 232"/>
                <a:gd name="T56" fmla="*/ 83 w 157"/>
                <a:gd name="T57" fmla="*/ 136 h 232"/>
                <a:gd name="T58" fmla="*/ 71 w 157"/>
                <a:gd name="T59" fmla="*/ 134 h 232"/>
                <a:gd name="T60" fmla="*/ 47 w 157"/>
                <a:gd name="T61" fmla="*/ 232 h 232"/>
                <a:gd name="T62" fmla="*/ 0 w 157"/>
                <a:gd name="T63" fmla="*/ 0 h 232"/>
                <a:gd name="T64" fmla="*/ 66 w 157"/>
                <a:gd name="T65" fmla="*/ 101 h 232"/>
                <a:gd name="T66" fmla="*/ 74 w 157"/>
                <a:gd name="T67" fmla="*/ 101 h 232"/>
                <a:gd name="T68" fmla="*/ 87 w 157"/>
                <a:gd name="T69" fmla="*/ 97 h 232"/>
                <a:gd name="T70" fmla="*/ 95 w 157"/>
                <a:gd name="T71" fmla="*/ 89 h 232"/>
                <a:gd name="T72" fmla="*/ 100 w 157"/>
                <a:gd name="T73" fmla="*/ 75 h 232"/>
                <a:gd name="T74" fmla="*/ 100 w 157"/>
                <a:gd name="T75" fmla="*/ 67 h 232"/>
                <a:gd name="T76" fmla="*/ 98 w 157"/>
                <a:gd name="T77" fmla="*/ 53 h 232"/>
                <a:gd name="T78" fmla="*/ 92 w 157"/>
                <a:gd name="T79" fmla="*/ 43 h 232"/>
                <a:gd name="T80" fmla="*/ 82 w 157"/>
                <a:gd name="T81" fmla="*/ 37 h 232"/>
                <a:gd name="T82" fmla="*/ 68 w 157"/>
                <a:gd name="T83" fmla="*/ 34 h 232"/>
                <a:gd name="T84" fmla="*/ 47 w 157"/>
                <a:gd name="T85" fmla="*/ 10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7" h="232">
                  <a:moveTo>
                    <a:pt x="0" y="0"/>
                  </a:moveTo>
                  <a:lnTo>
                    <a:pt x="86" y="0"/>
                  </a:lnTo>
                  <a:lnTo>
                    <a:pt x="86" y="0"/>
                  </a:lnTo>
                  <a:lnTo>
                    <a:pt x="99" y="1"/>
                  </a:lnTo>
                  <a:lnTo>
                    <a:pt x="112" y="4"/>
                  </a:lnTo>
                  <a:lnTo>
                    <a:pt x="123" y="9"/>
                  </a:lnTo>
                  <a:lnTo>
                    <a:pt x="127" y="12"/>
                  </a:lnTo>
                  <a:lnTo>
                    <a:pt x="131" y="15"/>
                  </a:lnTo>
                  <a:lnTo>
                    <a:pt x="135" y="19"/>
                  </a:lnTo>
                  <a:lnTo>
                    <a:pt x="138" y="23"/>
                  </a:lnTo>
                  <a:lnTo>
                    <a:pt x="141" y="28"/>
                  </a:lnTo>
                  <a:lnTo>
                    <a:pt x="143" y="33"/>
                  </a:lnTo>
                  <a:lnTo>
                    <a:pt x="145" y="40"/>
                  </a:lnTo>
                  <a:lnTo>
                    <a:pt x="147" y="46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147" y="71"/>
                  </a:lnTo>
                  <a:lnTo>
                    <a:pt x="145" y="81"/>
                  </a:lnTo>
                  <a:lnTo>
                    <a:pt x="142" y="90"/>
                  </a:lnTo>
                  <a:lnTo>
                    <a:pt x="138" y="98"/>
                  </a:lnTo>
                  <a:lnTo>
                    <a:pt x="133" y="104"/>
                  </a:lnTo>
                  <a:lnTo>
                    <a:pt x="126" y="110"/>
                  </a:lnTo>
                  <a:lnTo>
                    <a:pt x="119" y="114"/>
                  </a:lnTo>
                  <a:lnTo>
                    <a:pt x="108" y="118"/>
                  </a:lnTo>
                  <a:lnTo>
                    <a:pt x="108" y="118"/>
                  </a:lnTo>
                  <a:lnTo>
                    <a:pt x="108" y="118"/>
                  </a:lnTo>
                  <a:lnTo>
                    <a:pt x="120" y="120"/>
                  </a:lnTo>
                  <a:lnTo>
                    <a:pt x="128" y="124"/>
                  </a:lnTo>
                  <a:lnTo>
                    <a:pt x="132" y="126"/>
                  </a:lnTo>
                  <a:lnTo>
                    <a:pt x="135" y="129"/>
                  </a:lnTo>
                  <a:lnTo>
                    <a:pt x="137" y="133"/>
                  </a:lnTo>
                  <a:lnTo>
                    <a:pt x="139" y="137"/>
                  </a:lnTo>
                  <a:lnTo>
                    <a:pt x="143" y="146"/>
                  </a:lnTo>
                  <a:lnTo>
                    <a:pt x="145" y="157"/>
                  </a:lnTo>
                  <a:lnTo>
                    <a:pt x="146" y="171"/>
                  </a:lnTo>
                  <a:lnTo>
                    <a:pt x="146" y="188"/>
                  </a:lnTo>
                  <a:lnTo>
                    <a:pt x="146" y="188"/>
                  </a:lnTo>
                  <a:lnTo>
                    <a:pt x="147" y="205"/>
                  </a:lnTo>
                  <a:lnTo>
                    <a:pt x="148" y="217"/>
                  </a:lnTo>
                  <a:lnTo>
                    <a:pt x="150" y="221"/>
                  </a:lnTo>
                  <a:lnTo>
                    <a:pt x="151" y="225"/>
                  </a:lnTo>
                  <a:lnTo>
                    <a:pt x="154" y="228"/>
                  </a:lnTo>
                  <a:lnTo>
                    <a:pt x="157" y="230"/>
                  </a:lnTo>
                  <a:lnTo>
                    <a:pt x="157" y="232"/>
                  </a:lnTo>
                  <a:lnTo>
                    <a:pt x="106" y="232"/>
                  </a:lnTo>
                  <a:lnTo>
                    <a:pt x="106" y="232"/>
                  </a:lnTo>
                  <a:lnTo>
                    <a:pt x="103" y="227"/>
                  </a:lnTo>
                  <a:lnTo>
                    <a:pt x="101" y="221"/>
                  </a:lnTo>
                  <a:lnTo>
                    <a:pt x="100" y="215"/>
                  </a:lnTo>
                  <a:lnTo>
                    <a:pt x="100" y="208"/>
                  </a:lnTo>
                  <a:lnTo>
                    <a:pt x="99" y="163"/>
                  </a:lnTo>
                  <a:lnTo>
                    <a:pt x="99" y="163"/>
                  </a:lnTo>
                  <a:lnTo>
                    <a:pt x="98" y="157"/>
                  </a:lnTo>
                  <a:lnTo>
                    <a:pt x="97" y="151"/>
                  </a:lnTo>
                  <a:lnTo>
                    <a:pt x="95" y="146"/>
                  </a:lnTo>
                  <a:lnTo>
                    <a:pt x="92" y="142"/>
                  </a:lnTo>
                  <a:lnTo>
                    <a:pt x="88" y="139"/>
                  </a:lnTo>
                  <a:lnTo>
                    <a:pt x="83" y="136"/>
                  </a:lnTo>
                  <a:lnTo>
                    <a:pt x="78" y="135"/>
                  </a:lnTo>
                  <a:lnTo>
                    <a:pt x="71" y="134"/>
                  </a:lnTo>
                  <a:lnTo>
                    <a:pt x="47" y="134"/>
                  </a:lnTo>
                  <a:lnTo>
                    <a:pt x="47" y="232"/>
                  </a:lnTo>
                  <a:lnTo>
                    <a:pt x="0" y="232"/>
                  </a:lnTo>
                  <a:lnTo>
                    <a:pt x="0" y="0"/>
                  </a:lnTo>
                  <a:close/>
                  <a:moveTo>
                    <a:pt x="47" y="101"/>
                  </a:moveTo>
                  <a:lnTo>
                    <a:pt x="66" y="101"/>
                  </a:lnTo>
                  <a:lnTo>
                    <a:pt x="66" y="101"/>
                  </a:lnTo>
                  <a:lnTo>
                    <a:pt x="74" y="101"/>
                  </a:lnTo>
                  <a:lnTo>
                    <a:pt x="81" y="99"/>
                  </a:lnTo>
                  <a:lnTo>
                    <a:pt x="87" y="97"/>
                  </a:lnTo>
                  <a:lnTo>
                    <a:pt x="91" y="93"/>
                  </a:lnTo>
                  <a:lnTo>
                    <a:pt x="95" y="89"/>
                  </a:lnTo>
                  <a:lnTo>
                    <a:pt x="98" y="83"/>
                  </a:lnTo>
                  <a:lnTo>
                    <a:pt x="100" y="75"/>
                  </a:lnTo>
                  <a:lnTo>
                    <a:pt x="100" y="67"/>
                  </a:lnTo>
                  <a:lnTo>
                    <a:pt x="100" y="67"/>
                  </a:lnTo>
                  <a:lnTo>
                    <a:pt x="100" y="59"/>
                  </a:lnTo>
                  <a:lnTo>
                    <a:pt x="98" y="53"/>
                  </a:lnTo>
                  <a:lnTo>
                    <a:pt x="96" y="48"/>
                  </a:lnTo>
                  <a:lnTo>
                    <a:pt x="92" y="43"/>
                  </a:lnTo>
                  <a:lnTo>
                    <a:pt x="88" y="40"/>
                  </a:lnTo>
                  <a:lnTo>
                    <a:pt x="82" y="37"/>
                  </a:lnTo>
                  <a:lnTo>
                    <a:pt x="76" y="35"/>
                  </a:lnTo>
                  <a:lnTo>
                    <a:pt x="68" y="34"/>
                  </a:lnTo>
                  <a:lnTo>
                    <a:pt x="47" y="34"/>
                  </a:lnTo>
                  <a:lnTo>
                    <a:pt x="47" y="101"/>
                  </a:lnTo>
                  <a:close/>
                </a:path>
              </a:pathLst>
            </a:custGeom>
            <a:solidFill>
              <a:srgbClr val="FF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17" name="Freeform 7"/>
            <p:cNvSpPr>
              <a:spLocks noEditPoints="1"/>
            </p:cNvSpPr>
            <p:nvPr userDrawn="1"/>
          </p:nvSpPr>
          <p:spPr bwMode="auto">
            <a:xfrm>
              <a:off x="7904163" y="4803775"/>
              <a:ext cx="84138" cy="127000"/>
            </a:xfrm>
            <a:custGeom>
              <a:avLst/>
              <a:gdLst>
                <a:gd name="T0" fmla="*/ 79 w 158"/>
                <a:gd name="T1" fmla="*/ 0 h 240"/>
                <a:gd name="T2" fmla="*/ 102 w 158"/>
                <a:gd name="T3" fmla="*/ 2 h 240"/>
                <a:gd name="T4" fmla="*/ 122 w 158"/>
                <a:gd name="T5" fmla="*/ 8 h 240"/>
                <a:gd name="T6" fmla="*/ 135 w 158"/>
                <a:gd name="T7" fmla="*/ 19 h 240"/>
                <a:gd name="T8" fmla="*/ 145 w 158"/>
                <a:gd name="T9" fmla="*/ 33 h 240"/>
                <a:gd name="T10" fmla="*/ 152 w 158"/>
                <a:gd name="T11" fmla="*/ 51 h 240"/>
                <a:gd name="T12" fmla="*/ 156 w 158"/>
                <a:gd name="T13" fmla="*/ 72 h 240"/>
                <a:gd name="T14" fmla="*/ 158 w 158"/>
                <a:gd name="T15" fmla="*/ 121 h 240"/>
                <a:gd name="T16" fmla="*/ 158 w 158"/>
                <a:gd name="T17" fmla="*/ 146 h 240"/>
                <a:gd name="T18" fmla="*/ 154 w 158"/>
                <a:gd name="T19" fmla="*/ 179 h 240"/>
                <a:gd name="T20" fmla="*/ 149 w 158"/>
                <a:gd name="T21" fmla="*/ 198 h 240"/>
                <a:gd name="T22" fmla="*/ 141 w 158"/>
                <a:gd name="T23" fmla="*/ 215 h 240"/>
                <a:gd name="T24" fmla="*/ 129 w 158"/>
                <a:gd name="T25" fmla="*/ 227 h 240"/>
                <a:gd name="T26" fmla="*/ 113 w 158"/>
                <a:gd name="T27" fmla="*/ 235 h 240"/>
                <a:gd name="T28" fmla="*/ 92 w 158"/>
                <a:gd name="T29" fmla="*/ 240 h 240"/>
                <a:gd name="T30" fmla="*/ 79 w 158"/>
                <a:gd name="T31" fmla="*/ 240 h 240"/>
                <a:gd name="T32" fmla="*/ 56 w 158"/>
                <a:gd name="T33" fmla="*/ 238 h 240"/>
                <a:gd name="T34" fmla="*/ 38 w 158"/>
                <a:gd name="T35" fmla="*/ 232 h 240"/>
                <a:gd name="T36" fmla="*/ 24 w 158"/>
                <a:gd name="T37" fmla="*/ 221 h 240"/>
                <a:gd name="T38" fmla="*/ 13 w 158"/>
                <a:gd name="T39" fmla="*/ 207 h 240"/>
                <a:gd name="T40" fmla="*/ 7 w 158"/>
                <a:gd name="T41" fmla="*/ 189 h 240"/>
                <a:gd name="T42" fmla="*/ 3 w 158"/>
                <a:gd name="T43" fmla="*/ 168 h 240"/>
                <a:gd name="T44" fmla="*/ 0 w 158"/>
                <a:gd name="T45" fmla="*/ 121 h 240"/>
                <a:gd name="T46" fmla="*/ 1 w 158"/>
                <a:gd name="T47" fmla="*/ 94 h 240"/>
                <a:gd name="T48" fmla="*/ 5 w 158"/>
                <a:gd name="T49" fmla="*/ 61 h 240"/>
                <a:gd name="T50" fmla="*/ 10 w 158"/>
                <a:gd name="T51" fmla="*/ 42 h 240"/>
                <a:gd name="T52" fmla="*/ 18 w 158"/>
                <a:gd name="T53" fmla="*/ 26 h 240"/>
                <a:gd name="T54" fmla="*/ 31 w 158"/>
                <a:gd name="T55" fmla="*/ 13 h 240"/>
                <a:gd name="T56" fmla="*/ 46 w 158"/>
                <a:gd name="T57" fmla="*/ 5 h 240"/>
                <a:gd name="T58" fmla="*/ 67 w 158"/>
                <a:gd name="T59" fmla="*/ 0 h 240"/>
                <a:gd name="T60" fmla="*/ 79 w 158"/>
                <a:gd name="T61" fmla="*/ 0 h 240"/>
                <a:gd name="T62" fmla="*/ 79 w 158"/>
                <a:gd name="T63" fmla="*/ 206 h 240"/>
                <a:gd name="T64" fmla="*/ 88 w 158"/>
                <a:gd name="T65" fmla="*/ 205 h 240"/>
                <a:gd name="T66" fmla="*/ 96 w 158"/>
                <a:gd name="T67" fmla="*/ 202 h 240"/>
                <a:gd name="T68" fmla="*/ 101 w 158"/>
                <a:gd name="T69" fmla="*/ 195 h 240"/>
                <a:gd name="T70" fmla="*/ 106 w 158"/>
                <a:gd name="T71" fmla="*/ 186 h 240"/>
                <a:gd name="T72" fmla="*/ 111 w 158"/>
                <a:gd name="T73" fmla="*/ 160 h 240"/>
                <a:gd name="T74" fmla="*/ 112 w 158"/>
                <a:gd name="T75" fmla="*/ 121 h 240"/>
                <a:gd name="T76" fmla="*/ 112 w 158"/>
                <a:gd name="T77" fmla="*/ 98 h 240"/>
                <a:gd name="T78" fmla="*/ 109 w 158"/>
                <a:gd name="T79" fmla="*/ 66 h 240"/>
                <a:gd name="T80" fmla="*/ 103 w 158"/>
                <a:gd name="T81" fmla="*/ 49 h 240"/>
                <a:gd name="T82" fmla="*/ 99 w 158"/>
                <a:gd name="T83" fmla="*/ 42 h 240"/>
                <a:gd name="T84" fmla="*/ 92 w 158"/>
                <a:gd name="T85" fmla="*/ 36 h 240"/>
                <a:gd name="T86" fmla="*/ 84 w 158"/>
                <a:gd name="T87" fmla="*/ 34 h 240"/>
                <a:gd name="T88" fmla="*/ 79 w 158"/>
                <a:gd name="T89" fmla="*/ 34 h 240"/>
                <a:gd name="T90" fmla="*/ 70 w 158"/>
                <a:gd name="T91" fmla="*/ 35 h 240"/>
                <a:gd name="T92" fmla="*/ 63 w 158"/>
                <a:gd name="T93" fmla="*/ 38 h 240"/>
                <a:gd name="T94" fmla="*/ 57 w 158"/>
                <a:gd name="T95" fmla="*/ 45 h 240"/>
                <a:gd name="T96" fmla="*/ 53 w 158"/>
                <a:gd name="T97" fmla="*/ 54 h 240"/>
                <a:gd name="T98" fmla="*/ 49 w 158"/>
                <a:gd name="T99" fmla="*/ 80 h 240"/>
                <a:gd name="T100" fmla="*/ 48 w 158"/>
                <a:gd name="T101" fmla="*/ 121 h 240"/>
                <a:gd name="T102" fmla="*/ 48 w 158"/>
                <a:gd name="T103" fmla="*/ 142 h 240"/>
                <a:gd name="T104" fmla="*/ 50 w 158"/>
                <a:gd name="T105" fmla="*/ 174 h 240"/>
                <a:gd name="T106" fmla="*/ 55 w 158"/>
                <a:gd name="T107" fmla="*/ 191 h 240"/>
                <a:gd name="T108" fmla="*/ 60 w 158"/>
                <a:gd name="T109" fmla="*/ 198 h 240"/>
                <a:gd name="T110" fmla="*/ 66 w 158"/>
                <a:gd name="T111" fmla="*/ 204 h 240"/>
                <a:gd name="T112" fmla="*/ 74 w 158"/>
                <a:gd name="T113" fmla="*/ 206 h 240"/>
                <a:gd name="T114" fmla="*/ 79 w 158"/>
                <a:gd name="T115" fmla="*/ 20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8" h="240">
                  <a:moveTo>
                    <a:pt x="79" y="0"/>
                  </a:moveTo>
                  <a:lnTo>
                    <a:pt x="79" y="0"/>
                  </a:lnTo>
                  <a:lnTo>
                    <a:pt x="92" y="0"/>
                  </a:lnTo>
                  <a:lnTo>
                    <a:pt x="102" y="2"/>
                  </a:lnTo>
                  <a:lnTo>
                    <a:pt x="113" y="5"/>
                  </a:lnTo>
                  <a:lnTo>
                    <a:pt x="122" y="8"/>
                  </a:lnTo>
                  <a:lnTo>
                    <a:pt x="129" y="13"/>
                  </a:lnTo>
                  <a:lnTo>
                    <a:pt x="135" y="19"/>
                  </a:lnTo>
                  <a:lnTo>
                    <a:pt x="141" y="26"/>
                  </a:lnTo>
                  <a:lnTo>
                    <a:pt x="145" y="33"/>
                  </a:lnTo>
                  <a:lnTo>
                    <a:pt x="149" y="42"/>
                  </a:lnTo>
                  <a:lnTo>
                    <a:pt x="152" y="51"/>
                  </a:lnTo>
                  <a:lnTo>
                    <a:pt x="154" y="61"/>
                  </a:lnTo>
                  <a:lnTo>
                    <a:pt x="156" y="72"/>
                  </a:lnTo>
                  <a:lnTo>
                    <a:pt x="158" y="94"/>
                  </a:lnTo>
                  <a:lnTo>
                    <a:pt x="158" y="121"/>
                  </a:lnTo>
                  <a:lnTo>
                    <a:pt x="158" y="121"/>
                  </a:lnTo>
                  <a:lnTo>
                    <a:pt x="158" y="146"/>
                  </a:lnTo>
                  <a:lnTo>
                    <a:pt x="156" y="168"/>
                  </a:lnTo>
                  <a:lnTo>
                    <a:pt x="154" y="179"/>
                  </a:lnTo>
                  <a:lnTo>
                    <a:pt x="152" y="189"/>
                  </a:lnTo>
                  <a:lnTo>
                    <a:pt x="149" y="198"/>
                  </a:lnTo>
                  <a:lnTo>
                    <a:pt x="145" y="207"/>
                  </a:lnTo>
                  <a:lnTo>
                    <a:pt x="141" y="215"/>
                  </a:lnTo>
                  <a:lnTo>
                    <a:pt x="135" y="221"/>
                  </a:lnTo>
                  <a:lnTo>
                    <a:pt x="129" y="227"/>
                  </a:lnTo>
                  <a:lnTo>
                    <a:pt x="122" y="232"/>
                  </a:lnTo>
                  <a:lnTo>
                    <a:pt x="113" y="235"/>
                  </a:lnTo>
                  <a:lnTo>
                    <a:pt x="102" y="238"/>
                  </a:lnTo>
                  <a:lnTo>
                    <a:pt x="92" y="240"/>
                  </a:lnTo>
                  <a:lnTo>
                    <a:pt x="79" y="240"/>
                  </a:lnTo>
                  <a:lnTo>
                    <a:pt x="79" y="240"/>
                  </a:lnTo>
                  <a:lnTo>
                    <a:pt x="67" y="240"/>
                  </a:lnTo>
                  <a:lnTo>
                    <a:pt x="56" y="238"/>
                  </a:lnTo>
                  <a:lnTo>
                    <a:pt x="46" y="235"/>
                  </a:lnTo>
                  <a:lnTo>
                    <a:pt x="38" y="232"/>
                  </a:lnTo>
                  <a:lnTo>
                    <a:pt x="31" y="227"/>
                  </a:lnTo>
                  <a:lnTo>
                    <a:pt x="24" y="221"/>
                  </a:lnTo>
                  <a:lnTo>
                    <a:pt x="18" y="215"/>
                  </a:lnTo>
                  <a:lnTo>
                    <a:pt x="13" y="207"/>
                  </a:lnTo>
                  <a:lnTo>
                    <a:pt x="10" y="198"/>
                  </a:lnTo>
                  <a:lnTo>
                    <a:pt x="7" y="189"/>
                  </a:lnTo>
                  <a:lnTo>
                    <a:pt x="5" y="179"/>
                  </a:lnTo>
                  <a:lnTo>
                    <a:pt x="3" y="168"/>
                  </a:lnTo>
                  <a:lnTo>
                    <a:pt x="1" y="146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1" y="94"/>
                  </a:lnTo>
                  <a:lnTo>
                    <a:pt x="3" y="72"/>
                  </a:lnTo>
                  <a:lnTo>
                    <a:pt x="5" y="61"/>
                  </a:lnTo>
                  <a:lnTo>
                    <a:pt x="7" y="51"/>
                  </a:lnTo>
                  <a:lnTo>
                    <a:pt x="10" y="42"/>
                  </a:lnTo>
                  <a:lnTo>
                    <a:pt x="13" y="33"/>
                  </a:lnTo>
                  <a:lnTo>
                    <a:pt x="18" y="26"/>
                  </a:lnTo>
                  <a:lnTo>
                    <a:pt x="24" y="19"/>
                  </a:lnTo>
                  <a:lnTo>
                    <a:pt x="31" y="13"/>
                  </a:lnTo>
                  <a:lnTo>
                    <a:pt x="38" y="8"/>
                  </a:lnTo>
                  <a:lnTo>
                    <a:pt x="46" y="5"/>
                  </a:lnTo>
                  <a:lnTo>
                    <a:pt x="56" y="2"/>
                  </a:lnTo>
                  <a:lnTo>
                    <a:pt x="67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79" y="206"/>
                  </a:moveTo>
                  <a:lnTo>
                    <a:pt x="79" y="206"/>
                  </a:lnTo>
                  <a:lnTo>
                    <a:pt x="84" y="206"/>
                  </a:lnTo>
                  <a:lnTo>
                    <a:pt x="88" y="205"/>
                  </a:lnTo>
                  <a:lnTo>
                    <a:pt x="92" y="204"/>
                  </a:lnTo>
                  <a:lnTo>
                    <a:pt x="96" y="202"/>
                  </a:lnTo>
                  <a:lnTo>
                    <a:pt x="99" y="198"/>
                  </a:lnTo>
                  <a:lnTo>
                    <a:pt x="101" y="195"/>
                  </a:lnTo>
                  <a:lnTo>
                    <a:pt x="103" y="191"/>
                  </a:lnTo>
                  <a:lnTo>
                    <a:pt x="106" y="186"/>
                  </a:lnTo>
                  <a:lnTo>
                    <a:pt x="109" y="174"/>
                  </a:lnTo>
                  <a:lnTo>
                    <a:pt x="111" y="160"/>
                  </a:lnTo>
                  <a:lnTo>
                    <a:pt x="112" y="142"/>
                  </a:lnTo>
                  <a:lnTo>
                    <a:pt x="112" y="121"/>
                  </a:lnTo>
                  <a:lnTo>
                    <a:pt x="112" y="121"/>
                  </a:lnTo>
                  <a:lnTo>
                    <a:pt x="112" y="98"/>
                  </a:lnTo>
                  <a:lnTo>
                    <a:pt x="111" y="80"/>
                  </a:lnTo>
                  <a:lnTo>
                    <a:pt x="109" y="66"/>
                  </a:lnTo>
                  <a:lnTo>
                    <a:pt x="106" y="54"/>
                  </a:lnTo>
                  <a:lnTo>
                    <a:pt x="103" y="49"/>
                  </a:lnTo>
                  <a:lnTo>
                    <a:pt x="101" y="45"/>
                  </a:lnTo>
                  <a:lnTo>
                    <a:pt x="99" y="42"/>
                  </a:lnTo>
                  <a:lnTo>
                    <a:pt x="96" y="38"/>
                  </a:lnTo>
                  <a:lnTo>
                    <a:pt x="92" y="36"/>
                  </a:lnTo>
                  <a:lnTo>
                    <a:pt x="88" y="35"/>
                  </a:lnTo>
                  <a:lnTo>
                    <a:pt x="84" y="34"/>
                  </a:lnTo>
                  <a:lnTo>
                    <a:pt x="79" y="34"/>
                  </a:lnTo>
                  <a:lnTo>
                    <a:pt x="79" y="34"/>
                  </a:lnTo>
                  <a:lnTo>
                    <a:pt x="74" y="34"/>
                  </a:lnTo>
                  <a:lnTo>
                    <a:pt x="70" y="35"/>
                  </a:lnTo>
                  <a:lnTo>
                    <a:pt x="66" y="36"/>
                  </a:lnTo>
                  <a:lnTo>
                    <a:pt x="63" y="38"/>
                  </a:lnTo>
                  <a:lnTo>
                    <a:pt x="60" y="42"/>
                  </a:lnTo>
                  <a:lnTo>
                    <a:pt x="57" y="45"/>
                  </a:lnTo>
                  <a:lnTo>
                    <a:pt x="55" y="49"/>
                  </a:lnTo>
                  <a:lnTo>
                    <a:pt x="53" y="54"/>
                  </a:lnTo>
                  <a:lnTo>
                    <a:pt x="50" y="66"/>
                  </a:lnTo>
                  <a:lnTo>
                    <a:pt x="49" y="80"/>
                  </a:lnTo>
                  <a:lnTo>
                    <a:pt x="48" y="98"/>
                  </a:lnTo>
                  <a:lnTo>
                    <a:pt x="48" y="121"/>
                  </a:lnTo>
                  <a:lnTo>
                    <a:pt x="48" y="121"/>
                  </a:lnTo>
                  <a:lnTo>
                    <a:pt x="48" y="142"/>
                  </a:lnTo>
                  <a:lnTo>
                    <a:pt x="49" y="160"/>
                  </a:lnTo>
                  <a:lnTo>
                    <a:pt x="50" y="174"/>
                  </a:lnTo>
                  <a:lnTo>
                    <a:pt x="53" y="186"/>
                  </a:lnTo>
                  <a:lnTo>
                    <a:pt x="55" y="191"/>
                  </a:lnTo>
                  <a:lnTo>
                    <a:pt x="57" y="195"/>
                  </a:lnTo>
                  <a:lnTo>
                    <a:pt x="60" y="198"/>
                  </a:lnTo>
                  <a:lnTo>
                    <a:pt x="63" y="202"/>
                  </a:lnTo>
                  <a:lnTo>
                    <a:pt x="66" y="204"/>
                  </a:lnTo>
                  <a:lnTo>
                    <a:pt x="70" y="205"/>
                  </a:lnTo>
                  <a:lnTo>
                    <a:pt x="74" y="206"/>
                  </a:lnTo>
                  <a:lnTo>
                    <a:pt x="79" y="206"/>
                  </a:lnTo>
                  <a:lnTo>
                    <a:pt x="79" y="206"/>
                  </a:lnTo>
                  <a:close/>
                </a:path>
              </a:pathLst>
            </a:custGeom>
            <a:solidFill>
              <a:srgbClr val="FF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18" name="Freeform 8"/>
            <p:cNvSpPr>
              <a:spLocks/>
            </p:cNvSpPr>
            <p:nvPr userDrawn="1"/>
          </p:nvSpPr>
          <p:spPr bwMode="auto">
            <a:xfrm>
              <a:off x="8002588" y="4805363"/>
              <a:ext cx="77788" cy="125413"/>
            </a:xfrm>
            <a:custGeom>
              <a:avLst/>
              <a:gdLst>
                <a:gd name="T0" fmla="*/ 47 w 148"/>
                <a:gd name="T1" fmla="*/ 0 h 236"/>
                <a:gd name="T2" fmla="*/ 47 w 148"/>
                <a:gd name="T3" fmla="*/ 162 h 236"/>
                <a:gd name="T4" fmla="*/ 47 w 148"/>
                <a:gd name="T5" fmla="*/ 162 h 236"/>
                <a:gd name="T6" fmla="*/ 47 w 148"/>
                <a:gd name="T7" fmla="*/ 170 h 236"/>
                <a:gd name="T8" fmla="*/ 48 w 148"/>
                <a:gd name="T9" fmla="*/ 178 h 236"/>
                <a:gd name="T10" fmla="*/ 50 w 148"/>
                <a:gd name="T11" fmla="*/ 184 h 236"/>
                <a:gd name="T12" fmla="*/ 52 w 148"/>
                <a:gd name="T13" fmla="*/ 190 h 236"/>
                <a:gd name="T14" fmla="*/ 56 w 148"/>
                <a:gd name="T15" fmla="*/ 195 h 236"/>
                <a:gd name="T16" fmla="*/ 60 w 148"/>
                <a:gd name="T17" fmla="*/ 199 h 236"/>
                <a:gd name="T18" fmla="*/ 66 w 148"/>
                <a:gd name="T19" fmla="*/ 202 h 236"/>
                <a:gd name="T20" fmla="*/ 74 w 148"/>
                <a:gd name="T21" fmla="*/ 202 h 236"/>
                <a:gd name="T22" fmla="*/ 74 w 148"/>
                <a:gd name="T23" fmla="*/ 202 h 236"/>
                <a:gd name="T24" fmla="*/ 81 w 148"/>
                <a:gd name="T25" fmla="*/ 202 h 236"/>
                <a:gd name="T26" fmla="*/ 87 w 148"/>
                <a:gd name="T27" fmla="*/ 199 h 236"/>
                <a:gd name="T28" fmla="*/ 93 w 148"/>
                <a:gd name="T29" fmla="*/ 195 h 236"/>
                <a:gd name="T30" fmla="*/ 96 w 148"/>
                <a:gd name="T31" fmla="*/ 190 h 236"/>
                <a:gd name="T32" fmla="*/ 99 w 148"/>
                <a:gd name="T33" fmla="*/ 184 h 236"/>
                <a:gd name="T34" fmla="*/ 100 w 148"/>
                <a:gd name="T35" fmla="*/ 178 h 236"/>
                <a:gd name="T36" fmla="*/ 101 w 148"/>
                <a:gd name="T37" fmla="*/ 170 h 236"/>
                <a:gd name="T38" fmla="*/ 102 w 148"/>
                <a:gd name="T39" fmla="*/ 162 h 236"/>
                <a:gd name="T40" fmla="*/ 102 w 148"/>
                <a:gd name="T41" fmla="*/ 0 h 236"/>
                <a:gd name="T42" fmla="*/ 148 w 148"/>
                <a:gd name="T43" fmla="*/ 0 h 236"/>
                <a:gd name="T44" fmla="*/ 148 w 148"/>
                <a:gd name="T45" fmla="*/ 162 h 236"/>
                <a:gd name="T46" fmla="*/ 148 w 148"/>
                <a:gd name="T47" fmla="*/ 162 h 236"/>
                <a:gd name="T48" fmla="*/ 147 w 148"/>
                <a:gd name="T49" fmla="*/ 172 h 236"/>
                <a:gd name="T50" fmla="*/ 146 w 148"/>
                <a:gd name="T51" fmla="*/ 182 h 236"/>
                <a:gd name="T52" fmla="*/ 144 w 148"/>
                <a:gd name="T53" fmla="*/ 190 h 236"/>
                <a:gd name="T54" fmla="*/ 142 w 148"/>
                <a:gd name="T55" fmla="*/ 199 h 236"/>
                <a:gd name="T56" fmla="*/ 138 w 148"/>
                <a:gd name="T57" fmla="*/ 206 h 236"/>
                <a:gd name="T58" fmla="*/ 135 w 148"/>
                <a:gd name="T59" fmla="*/ 212 h 236"/>
                <a:gd name="T60" fmla="*/ 130 w 148"/>
                <a:gd name="T61" fmla="*/ 217 h 236"/>
                <a:gd name="T62" fmla="*/ 125 w 148"/>
                <a:gd name="T63" fmla="*/ 221 h 236"/>
                <a:gd name="T64" fmla="*/ 120 w 148"/>
                <a:gd name="T65" fmla="*/ 225 h 236"/>
                <a:gd name="T66" fmla="*/ 114 w 148"/>
                <a:gd name="T67" fmla="*/ 228 h 236"/>
                <a:gd name="T68" fmla="*/ 108 w 148"/>
                <a:gd name="T69" fmla="*/ 231 h 236"/>
                <a:gd name="T70" fmla="*/ 102 w 148"/>
                <a:gd name="T71" fmla="*/ 233 h 236"/>
                <a:gd name="T72" fmla="*/ 89 w 148"/>
                <a:gd name="T73" fmla="*/ 236 h 236"/>
                <a:gd name="T74" fmla="*/ 74 w 148"/>
                <a:gd name="T75" fmla="*/ 236 h 236"/>
                <a:gd name="T76" fmla="*/ 74 w 148"/>
                <a:gd name="T77" fmla="*/ 236 h 236"/>
                <a:gd name="T78" fmla="*/ 60 w 148"/>
                <a:gd name="T79" fmla="*/ 236 h 236"/>
                <a:gd name="T80" fmla="*/ 46 w 148"/>
                <a:gd name="T81" fmla="*/ 234 h 236"/>
                <a:gd name="T82" fmla="*/ 40 w 148"/>
                <a:gd name="T83" fmla="*/ 232 h 236"/>
                <a:gd name="T84" fmla="*/ 34 w 148"/>
                <a:gd name="T85" fmla="*/ 229 h 236"/>
                <a:gd name="T86" fmla="*/ 28 w 148"/>
                <a:gd name="T87" fmla="*/ 226 h 236"/>
                <a:gd name="T88" fmla="*/ 23 w 148"/>
                <a:gd name="T89" fmla="*/ 223 h 236"/>
                <a:gd name="T90" fmla="*/ 18 w 148"/>
                <a:gd name="T91" fmla="*/ 218 h 236"/>
                <a:gd name="T92" fmla="*/ 14 w 148"/>
                <a:gd name="T93" fmla="*/ 213 h 236"/>
                <a:gd name="T94" fmla="*/ 10 w 148"/>
                <a:gd name="T95" fmla="*/ 207 h 236"/>
                <a:gd name="T96" fmla="*/ 7 w 148"/>
                <a:gd name="T97" fmla="*/ 200 h 236"/>
                <a:gd name="T98" fmla="*/ 4 w 148"/>
                <a:gd name="T99" fmla="*/ 191 h 236"/>
                <a:gd name="T100" fmla="*/ 1 w 148"/>
                <a:gd name="T101" fmla="*/ 182 h 236"/>
                <a:gd name="T102" fmla="*/ 0 w 148"/>
                <a:gd name="T103" fmla="*/ 173 h 236"/>
                <a:gd name="T104" fmla="*/ 0 w 148"/>
                <a:gd name="T105" fmla="*/ 162 h 236"/>
                <a:gd name="T106" fmla="*/ 0 w 148"/>
                <a:gd name="T107" fmla="*/ 0 h 236"/>
                <a:gd name="T108" fmla="*/ 47 w 148"/>
                <a:gd name="T10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8" h="236">
                  <a:moveTo>
                    <a:pt x="47" y="0"/>
                  </a:moveTo>
                  <a:lnTo>
                    <a:pt x="47" y="162"/>
                  </a:lnTo>
                  <a:lnTo>
                    <a:pt x="47" y="162"/>
                  </a:lnTo>
                  <a:lnTo>
                    <a:pt x="47" y="170"/>
                  </a:lnTo>
                  <a:lnTo>
                    <a:pt x="48" y="178"/>
                  </a:lnTo>
                  <a:lnTo>
                    <a:pt x="50" y="184"/>
                  </a:lnTo>
                  <a:lnTo>
                    <a:pt x="52" y="190"/>
                  </a:lnTo>
                  <a:lnTo>
                    <a:pt x="56" y="195"/>
                  </a:lnTo>
                  <a:lnTo>
                    <a:pt x="60" y="199"/>
                  </a:lnTo>
                  <a:lnTo>
                    <a:pt x="66" y="202"/>
                  </a:lnTo>
                  <a:lnTo>
                    <a:pt x="74" y="202"/>
                  </a:lnTo>
                  <a:lnTo>
                    <a:pt x="74" y="202"/>
                  </a:lnTo>
                  <a:lnTo>
                    <a:pt x="81" y="202"/>
                  </a:lnTo>
                  <a:lnTo>
                    <a:pt x="87" y="199"/>
                  </a:lnTo>
                  <a:lnTo>
                    <a:pt x="93" y="195"/>
                  </a:lnTo>
                  <a:lnTo>
                    <a:pt x="96" y="190"/>
                  </a:lnTo>
                  <a:lnTo>
                    <a:pt x="99" y="184"/>
                  </a:lnTo>
                  <a:lnTo>
                    <a:pt x="100" y="178"/>
                  </a:lnTo>
                  <a:lnTo>
                    <a:pt x="101" y="170"/>
                  </a:lnTo>
                  <a:lnTo>
                    <a:pt x="102" y="162"/>
                  </a:lnTo>
                  <a:lnTo>
                    <a:pt x="102" y="0"/>
                  </a:lnTo>
                  <a:lnTo>
                    <a:pt x="148" y="0"/>
                  </a:lnTo>
                  <a:lnTo>
                    <a:pt x="148" y="162"/>
                  </a:lnTo>
                  <a:lnTo>
                    <a:pt x="148" y="162"/>
                  </a:lnTo>
                  <a:lnTo>
                    <a:pt x="147" y="172"/>
                  </a:lnTo>
                  <a:lnTo>
                    <a:pt x="146" y="182"/>
                  </a:lnTo>
                  <a:lnTo>
                    <a:pt x="144" y="190"/>
                  </a:lnTo>
                  <a:lnTo>
                    <a:pt x="142" y="199"/>
                  </a:lnTo>
                  <a:lnTo>
                    <a:pt x="138" y="206"/>
                  </a:lnTo>
                  <a:lnTo>
                    <a:pt x="135" y="212"/>
                  </a:lnTo>
                  <a:lnTo>
                    <a:pt x="130" y="217"/>
                  </a:lnTo>
                  <a:lnTo>
                    <a:pt x="125" y="221"/>
                  </a:lnTo>
                  <a:lnTo>
                    <a:pt x="120" y="225"/>
                  </a:lnTo>
                  <a:lnTo>
                    <a:pt x="114" y="228"/>
                  </a:lnTo>
                  <a:lnTo>
                    <a:pt x="108" y="231"/>
                  </a:lnTo>
                  <a:lnTo>
                    <a:pt x="102" y="233"/>
                  </a:lnTo>
                  <a:lnTo>
                    <a:pt x="89" y="236"/>
                  </a:lnTo>
                  <a:lnTo>
                    <a:pt x="74" y="236"/>
                  </a:lnTo>
                  <a:lnTo>
                    <a:pt x="74" y="236"/>
                  </a:lnTo>
                  <a:lnTo>
                    <a:pt x="60" y="236"/>
                  </a:lnTo>
                  <a:lnTo>
                    <a:pt x="46" y="234"/>
                  </a:lnTo>
                  <a:lnTo>
                    <a:pt x="40" y="232"/>
                  </a:lnTo>
                  <a:lnTo>
                    <a:pt x="34" y="229"/>
                  </a:lnTo>
                  <a:lnTo>
                    <a:pt x="28" y="226"/>
                  </a:lnTo>
                  <a:lnTo>
                    <a:pt x="23" y="223"/>
                  </a:lnTo>
                  <a:lnTo>
                    <a:pt x="18" y="218"/>
                  </a:lnTo>
                  <a:lnTo>
                    <a:pt x="14" y="213"/>
                  </a:lnTo>
                  <a:lnTo>
                    <a:pt x="10" y="207"/>
                  </a:lnTo>
                  <a:lnTo>
                    <a:pt x="7" y="200"/>
                  </a:lnTo>
                  <a:lnTo>
                    <a:pt x="4" y="191"/>
                  </a:lnTo>
                  <a:lnTo>
                    <a:pt x="1" y="182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26" name="Freeform 9"/>
            <p:cNvSpPr>
              <a:spLocks noEditPoints="1"/>
            </p:cNvSpPr>
            <p:nvPr userDrawn="1"/>
          </p:nvSpPr>
          <p:spPr bwMode="auto">
            <a:xfrm>
              <a:off x="8101013" y="4805363"/>
              <a:ext cx="76200" cy="123825"/>
            </a:xfrm>
            <a:custGeom>
              <a:avLst/>
              <a:gdLst>
                <a:gd name="T0" fmla="*/ 0 w 144"/>
                <a:gd name="T1" fmla="*/ 0 h 232"/>
                <a:gd name="T2" fmla="*/ 82 w 144"/>
                <a:gd name="T3" fmla="*/ 0 h 232"/>
                <a:gd name="T4" fmla="*/ 82 w 144"/>
                <a:gd name="T5" fmla="*/ 0 h 232"/>
                <a:gd name="T6" fmla="*/ 90 w 144"/>
                <a:gd name="T7" fmla="*/ 1 h 232"/>
                <a:gd name="T8" fmla="*/ 98 w 144"/>
                <a:gd name="T9" fmla="*/ 2 h 232"/>
                <a:gd name="T10" fmla="*/ 105 w 144"/>
                <a:gd name="T11" fmla="*/ 4 h 232"/>
                <a:gd name="T12" fmla="*/ 111 w 144"/>
                <a:gd name="T13" fmla="*/ 6 h 232"/>
                <a:gd name="T14" fmla="*/ 117 w 144"/>
                <a:gd name="T15" fmla="*/ 9 h 232"/>
                <a:gd name="T16" fmla="*/ 122 w 144"/>
                <a:gd name="T17" fmla="*/ 13 h 232"/>
                <a:gd name="T18" fmla="*/ 127 w 144"/>
                <a:gd name="T19" fmla="*/ 17 h 232"/>
                <a:gd name="T20" fmla="*/ 131 w 144"/>
                <a:gd name="T21" fmla="*/ 22 h 232"/>
                <a:gd name="T22" fmla="*/ 134 w 144"/>
                <a:gd name="T23" fmla="*/ 27 h 232"/>
                <a:gd name="T24" fmla="*/ 137 w 144"/>
                <a:gd name="T25" fmla="*/ 32 h 232"/>
                <a:gd name="T26" fmla="*/ 141 w 144"/>
                <a:gd name="T27" fmla="*/ 45 h 232"/>
                <a:gd name="T28" fmla="*/ 144 w 144"/>
                <a:gd name="T29" fmla="*/ 57 h 232"/>
                <a:gd name="T30" fmla="*/ 144 w 144"/>
                <a:gd name="T31" fmla="*/ 70 h 232"/>
                <a:gd name="T32" fmla="*/ 144 w 144"/>
                <a:gd name="T33" fmla="*/ 70 h 232"/>
                <a:gd name="T34" fmla="*/ 144 w 144"/>
                <a:gd name="T35" fmla="*/ 78 h 232"/>
                <a:gd name="T36" fmla="*/ 143 w 144"/>
                <a:gd name="T37" fmla="*/ 86 h 232"/>
                <a:gd name="T38" fmla="*/ 141 w 144"/>
                <a:gd name="T39" fmla="*/ 94 h 232"/>
                <a:gd name="T40" fmla="*/ 139 w 144"/>
                <a:gd name="T41" fmla="*/ 101 h 232"/>
                <a:gd name="T42" fmla="*/ 136 w 144"/>
                <a:gd name="T43" fmla="*/ 107 h 232"/>
                <a:gd name="T44" fmla="*/ 133 w 144"/>
                <a:gd name="T45" fmla="*/ 112 h 232"/>
                <a:gd name="T46" fmla="*/ 129 w 144"/>
                <a:gd name="T47" fmla="*/ 118 h 232"/>
                <a:gd name="T48" fmla="*/ 124 w 144"/>
                <a:gd name="T49" fmla="*/ 123 h 232"/>
                <a:gd name="T50" fmla="*/ 119 w 144"/>
                <a:gd name="T51" fmla="*/ 127 h 232"/>
                <a:gd name="T52" fmla="*/ 114 w 144"/>
                <a:gd name="T53" fmla="*/ 130 h 232"/>
                <a:gd name="T54" fmla="*/ 108 w 144"/>
                <a:gd name="T55" fmla="*/ 133 h 232"/>
                <a:gd name="T56" fmla="*/ 101 w 144"/>
                <a:gd name="T57" fmla="*/ 136 h 232"/>
                <a:gd name="T58" fmla="*/ 95 w 144"/>
                <a:gd name="T59" fmla="*/ 137 h 232"/>
                <a:gd name="T60" fmla="*/ 87 w 144"/>
                <a:gd name="T61" fmla="*/ 139 h 232"/>
                <a:gd name="T62" fmla="*/ 71 w 144"/>
                <a:gd name="T63" fmla="*/ 140 h 232"/>
                <a:gd name="T64" fmla="*/ 46 w 144"/>
                <a:gd name="T65" fmla="*/ 140 h 232"/>
                <a:gd name="T66" fmla="*/ 46 w 144"/>
                <a:gd name="T67" fmla="*/ 232 h 232"/>
                <a:gd name="T68" fmla="*/ 0 w 144"/>
                <a:gd name="T69" fmla="*/ 232 h 232"/>
                <a:gd name="T70" fmla="*/ 0 w 144"/>
                <a:gd name="T71" fmla="*/ 0 h 232"/>
                <a:gd name="T72" fmla="*/ 46 w 144"/>
                <a:gd name="T73" fmla="*/ 105 h 232"/>
                <a:gd name="T74" fmla="*/ 67 w 144"/>
                <a:gd name="T75" fmla="*/ 105 h 232"/>
                <a:gd name="T76" fmla="*/ 67 w 144"/>
                <a:gd name="T77" fmla="*/ 105 h 232"/>
                <a:gd name="T78" fmla="*/ 74 w 144"/>
                <a:gd name="T79" fmla="*/ 104 h 232"/>
                <a:gd name="T80" fmla="*/ 80 w 144"/>
                <a:gd name="T81" fmla="*/ 103 h 232"/>
                <a:gd name="T82" fmla="*/ 85 w 144"/>
                <a:gd name="T83" fmla="*/ 100 h 232"/>
                <a:gd name="T84" fmla="*/ 90 w 144"/>
                <a:gd name="T85" fmla="*/ 96 h 232"/>
                <a:gd name="T86" fmla="*/ 93 w 144"/>
                <a:gd name="T87" fmla="*/ 92 h 232"/>
                <a:gd name="T88" fmla="*/ 96 w 144"/>
                <a:gd name="T89" fmla="*/ 86 h 232"/>
                <a:gd name="T90" fmla="*/ 98 w 144"/>
                <a:gd name="T91" fmla="*/ 79 h 232"/>
                <a:gd name="T92" fmla="*/ 98 w 144"/>
                <a:gd name="T93" fmla="*/ 70 h 232"/>
                <a:gd name="T94" fmla="*/ 98 w 144"/>
                <a:gd name="T95" fmla="*/ 70 h 232"/>
                <a:gd name="T96" fmla="*/ 98 w 144"/>
                <a:gd name="T97" fmla="*/ 62 h 232"/>
                <a:gd name="T98" fmla="*/ 97 w 144"/>
                <a:gd name="T99" fmla="*/ 55 h 232"/>
                <a:gd name="T100" fmla="*/ 94 w 144"/>
                <a:gd name="T101" fmla="*/ 49 h 232"/>
                <a:gd name="T102" fmla="*/ 91 w 144"/>
                <a:gd name="T103" fmla="*/ 44 h 232"/>
                <a:gd name="T104" fmla="*/ 87 w 144"/>
                <a:gd name="T105" fmla="*/ 40 h 232"/>
                <a:gd name="T106" fmla="*/ 81 w 144"/>
                <a:gd name="T107" fmla="*/ 37 h 232"/>
                <a:gd name="T108" fmla="*/ 74 w 144"/>
                <a:gd name="T109" fmla="*/ 35 h 232"/>
                <a:gd name="T110" fmla="*/ 65 w 144"/>
                <a:gd name="T111" fmla="*/ 34 h 232"/>
                <a:gd name="T112" fmla="*/ 46 w 144"/>
                <a:gd name="T113" fmla="*/ 34 h 232"/>
                <a:gd name="T114" fmla="*/ 46 w 144"/>
                <a:gd name="T115" fmla="*/ 105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4" h="232">
                  <a:moveTo>
                    <a:pt x="0" y="0"/>
                  </a:moveTo>
                  <a:lnTo>
                    <a:pt x="82" y="0"/>
                  </a:lnTo>
                  <a:lnTo>
                    <a:pt x="82" y="0"/>
                  </a:lnTo>
                  <a:lnTo>
                    <a:pt x="90" y="1"/>
                  </a:lnTo>
                  <a:lnTo>
                    <a:pt x="98" y="2"/>
                  </a:lnTo>
                  <a:lnTo>
                    <a:pt x="105" y="4"/>
                  </a:lnTo>
                  <a:lnTo>
                    <a:pt x="111" y="6"/>
                  </a:lnTo>
                  <a:lnTo>
                    <a:pt x="117" y="9"/>
                  </a:lnTo>
                  <a:lnTo>
                    <a:pt x="122" y="13"/>
                  </a:lnTo>
                  <a:lnTo>
                    <a:pt x="127" y="17"/>
                  </a:lnTo>
                  <a:lnTo>
                    <a:pt x="131" y="22"/>
                  </a:lnTo>
                  <a:lnTo>
                    <a:pt x="134" y="27"/>
                  </a:lnTo>
                  <a:lnTo>
                    <a:pt x="137" y="32"/>
                  </a:lnTo>
                  <a:lnTo>
                    <a:pt x="141" y="45"/>
                  </a:lnTo>
                  <a:lnTo>
                    <a:pt x="144" y="57"/>
                  </a:lnTo>
                  <a:lnTo>
                    <a:pt x="144" y="70"/>
                  </a:lnTo>
                  <a:lnTo>
                    <a:pt x="144" y="70"/>
                  </a:lnTo>
                  <a:lnTo>
                    <a:pt x="144" y="78"/>
                  </a:lnTo>
                  <a:lnTo>
                    <a:pt x="143" y="86"/>
                  </a:lnTo>
                  <a:lnTo>
                    <a:pt x="141" y="94"/>
                  </a:lnTo>
                  <a:lnTo>
                    <a:pt x="139" y="101"/>
                  </a:lnTo>
                  <a:lnTo>
                    <a:pt x="136" y="107"/>
                  </a:lnTo>
                  <a:lnTo>
                    <a:pt x="133" y="112"/>
                  </a:lnTo>
                  <a:lnTo>
                    <a:pt x="129" y="118"/>
                  </a:lnTo>
                  <a:lnTo>
                    <a:pt x="124" y="123"/>
                  </a:lnTo>
                  <a:lnTo>
                    <a:pt x="119" y="127"/>
                  </a:lnTo>
                  <a:lnTo>
                    <a:pt x="114" y="130"/>
                  </a:lnTo>
                  <a:lnTo>
                    <a:pt x="108" y="133"/>
                  </a:lnTo>
                  <a:lnTo>
                    <a:pt x="101" y="136"/>
                  </a:lnTo>
                  <a:lnTo>
                    <a:pt x="95" y="137"/>
                  </a:lnTo>
                  <a:lnTo>
                    <a:pt x="87" y="139"/>
                  </a:lnTo>
                  <a:lnTo>
                    <a:pt x="71" y="140"/>
                  </a:lnTo>
                  <a:lnTo>
                    <a:pt x="46" y="140"/>
                  </a:lnTo>
                  <a:lnTo>
                    <a:pt x="46" y="232"/>
                  </a:lnTo>
                  <a:lnTo>
                    <a:pt x="0" y="232"/>
                  </a:lnTo>
                  <a:lnTo>
                    <a:pt x="0" y="0"/>
                  </a:lnTo>
                  <a:close/>
                  <a:moveTo>
                    <a:pt x="46" y="105"/>
                  </a:moveTo>
                  <a:lnTo>
                    <a:pt x="67" y="105"/>
                  </a:lnTo>
                  <a:lnTo>
                    <a:pt x="67" y="105"/>
                  </a:lnTo>
                  <a:lnTo>
                    <a:pt x="74" y="104"/>
                  </a:lnTo>
                  <a:lnTo>
                    <a:pt x="80" y="103"/>
                  </a:lnTo>
                  <a:lnTo>
                    <a:pt x="85" y="100"/>
                  </a:lnTo>
                  <a:lnTo>
                    <a:pt x="90" y="96"/>
                  </a:lnTo>
                  <a:lnTo>
                    <a:pt x="93" y="92"/>
                  </a:lnTo>
                  <a:lnTo>
                    <a:pt x="96" y="86"/>
                  </a:lnTo>
                  <a:lnTo>
                    <a:pt x="98" y="79"/>
                  </a:lnTo>
                  <a:lnTo>
                    <a:pt x="98" y="70"/>
                  </a:lnTo>
                  <a:lnTo>
                    <a:pt x="98" y="70"/>
                  </a:lnTo>
                  <a:lnTo>
                    <a:pt x="98" y="62"/>
                  </a:lnTo>
                  <a:lnTo>
                    <a:pt x="97" y="55"/>
                  </a:lnTo>
                  <a:lnTo>
                    <a:pt x="94" y="49"/>
                  </a:lnTo>
                  <a:lnTo>
                    <a:pt x="91" y="44"/>
                  </a:lnTo>
                  <a:lnTo>
                    <a:pt x="87" y="40"/>
                  </a:lnTo>
                  <a:lnTo>
                    <a:pt x="81" y="37"/>
                  </a:lnTo>
                  <a:lnTo>
                    <a:pt x="74" y="35"/>
                  </a:lnTo>
                  <a:lnTo>
                    <a:pt x="65" y="34"/>
                  </a:lnTo>
                  <a:lnTo>
                    <a:pt x="46" y="34"/>
                  </a:lnTo>
                  <a:lnTo>
                    <a:pt x="46" y="105"/>
                  </a:lnTo>
                  <a:close/>
                </a:path>
              </a:pathLst>
            </a:custGeom>
            <a:solidFill>
              <a:srgbClr val="FF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28" name="Freeform 10"/>
            <p:cNvSpPr>
              <a:spLocks/>
            </p:cNvSpPr>
            <p:nvPr userDrawn="1"/>
          </p:nvSpPr>
          <p:spPr bwMode="auto">
            <a:xfrm>
              <a:off x="8188325" y="4805363"/>
              <a:ext cx="69850" cy="123825"/>
            </a:xfrm>
            <a:custGeom>
              <a:avLst/>
              <a:gdLst>
                <a:gd name="T0" fmla="*/ 129 w 132"/>
                <a:gd name="T1" fmla="*/ 0 h 232"/>
                <a:gd name="T2" fmla="*/ 129 w 132"/>
                <a:gd name="T3" fmla="*/ 39 h 232"/>
                <a:gd name="T4" fmla="*/ 46 w 132"/>
                <a:gd name="T5" fmla="*/ 39 h 232"/>
                <a:gd name="T6" fmla="*/ 46 w 132"/>
                <a:gd name="T7" fmla="*/ 93 h 232"/>
                <a:gd name="T8" fmla="*/ 124 w 132"/>
                <a:gd name="T9" fmla="*/ 93 h 232"/>
                <a:gd name="T10" fmla="*/ 124 w 132"/>
                <a:gd name="T11" fmla="*/ 132 h 232"/>
                <a:gd name="T12" fmla="*/ 46 w 132"/>
                <a:gd name="T13" fmla="*/ 132 h 232"/>
                <a:gd name="T14" fmla="*/ 46 w 132"/>
                <a:gd name="T15" fmla="*/ 193 h 232"/>
                <a:gd name="T16" fmla="*/ 132 w 132"/>
                <a:gd name="T17" fmla="*/ 193 h 232"/>
                <a:gd name="T18" fmla="*/ 132 w 132"/>
                <a:gd name="T19" fmla="*/ 232 h 232"/>
                <a:gd name="T20" fmla="*/ 0 w 132"/>
                <a:gd name="T21" fmla="*/ 232 h 232"/>
                <a:gd name="T22" fmla="*/ 0 w 132"/>
                <a:gd name="T23" fmla="*/ 0 h 232"/>
                <a:gd name="T24" fmla="*/ 129 w 132"/>
                <a:gd name="T25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32">
                  <a:moveTo>
                    <a:pt x="129" y="0"/>
                  </a:moveTo>
                  <a:lnTo>
                    <a:pt x="129" y="39"/>
                  </a:lnTo>
                  <a:lnTo>
                    <a:pt x="46" y="39"/>
                  </a:lnTo>
                  <a:lnTo>
                    <a:pt x="46" y="93"/>
                  </a:lnTo>
                  <a:lnTo>
                    <a:pt x="124" y="93"/>
                  </a:lnTo>
                  <a:lnTo>
                    <a:pt x="124" y="132"/>
                  </a:lnTo>
                  <a:lnTo>
                    <a:pt x="46" y="132"/>
                  </a:lnTo>
                  <a:lnTo>
                    <a:pt x="46" y="193"/>
                  </a:lnTo>
                  <a:lnTo>
                    <a:pt x="132" y="193"/>
                  </a:lnTo>
                  <a:lnTo>
                    <a:pt x="132" y="232"/>
                  </a:lnTo>
                  <a:lnTo>
                    <a:pt x="0" y="232"/>
                  </a:lnTo>
                  <a:lnTo>
                    <a:pt x="0" y="0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FF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29" name="Freeform 11"/>
            <p:cNvSpPr>
              <a:spLocks noEditPoints="1"/>
            </p:cNvSpPr>
            <p:nvPr userDrawn="1"/>
          </p:nvSpPr>
          <p:spPr bwMode="auto">
            <a:xfrm>
              <a:off x="8315325" y="4805363"/>
              <a:ext cx="82550" cy="123825"/>
            </a:xfrm>
            <a:custGeom>
              <a:avLst/>
              <a:gdLst>
                <a:gd name="T0" fmla="*/ 87 w 157"/>
                <a:gd name="T1" fmla="*/ 0 h 232"/>
                <a:gd name="T2" fmla="*/ 101 w 157"/>
                <a:gd name="T3" fmla="*/ 1 h 232"/>
                <a:gd name="T4" fmla="*/ 124 w 157"/>
                <a:gd name="T5" fmla="*/ 9 h 232"/>
                <a:gd name="T6" fmla="*/ 132 w 157"/>
                <a:gd name="T7" fmla="*/ 15 h 232"/>
                <a:gd name="T8" fmla="*/ 139 w 157"/>
                <a:gd name="T9" fmla="*/ 23 h 232"/>
                <a:gd name="T10" fmla="*/ 144 w 157"/>
                <a:gd name="T11" fmla="*/ 33 h 232"/>
                <a:gd name="T12" fmla="*/ 147 w 157"/>
                <a:gd name="T13" fmla="*/ 46 h 232"/>
                <a:gd name="T14" fmla="*/ 149 w 157"/>
                <a:gd name="T15" fmla="*/ 60 h 232"/>
                <a:gd name="T16" fmla="*/ 146 w 157"/>
                <a:gd name="T17" fmla="*/ 81 h 232"/>
                <a:gd name="T18" fmla="*/ 139 w 157"/>
                <a:gd name="T19" fmla="*/ 98 h 232"/>
                <a:gd name="T20" fmla="*/ 127 w 157"/>
                <a:gd name="T21" fmla="*/ 110 h 232"/>
                <a:gd name="T22" fmla="*/ 110 w 157"/>
                <a:gd name="T23" fmla="*/ 118 h 232"/>
                <a:gd name="T24" fmla="*/ 110 w 157"/>
                <a:gd name="T25" fmla="*/ 118 h 232"/>
                <a:gd name="T26" fmla="*/ 129 w 157"/>
                <a:gd name="T27" fmla="*/ 124 h 232"/>
                <a:gd name="T28" fmla="*/ 136 w 157"/>
                <a:gd name="T29" fmla="*/ 129 h 232"/>
                <a:gd name="T30" fmla="*/ 140 w 157"/>
                <a:gd name="T31" fmla="*/ 137 h 232"/>
                <a:gd name="T32" fmla="*/ 146 w 157"/>
                <a:gd name="T33" fmla="*/ 157 h 232"/>
                <a:gd name="T34" fmla="*/ 147 w 157"/>
                <a:gd name="T35" fmla="*/ 188 h 232"/>
                <a:gd name="T36" fmla="*/ 148 w 157"/>
                <a:gd name="T37" fmla="*/ 205 h 232"/>
                <a:gd name="T38" fmla="*/ 151 w 157"/>
                <a:gd name="T39" fmla="*/ 221 h 232"/>
                <a:gd name="T40" fmla="*/ 155 w 157"/>
                <a:gd name="T41" fmla="*/ 228 h 232"/>
                <a:gd name="T42" fmla="*/ 157 w 157"/>
                <a:gd name="T43" fmla="*/ 232 h 232"/>
                <a:gd name="T44" fmla="*/ 108 w 157"/>
                <a:gd name="T45" fmla="*/ 232 h 232"/>
                <a:gd name="T46" fmla="*/ 103 w 157"/>
                <a:gd name="T47" fmla="*/ 221 h 232"/>
                <a:gd name="T48" fmla="*/ 102 w 157"/>
                <a:gd name="T49" fmla="*/ 208 h 232"/>
                <a:gd name="T50" fmla="*/ 100 w 157"/>
                <a:gd name="T51" fmla="*/ 163 h 232"/>
                <a:gd name="T52" fmla="*/ 99 w 157"/>
                <a:gd name="T53" fmla="*/ 151 h 232"/>
                <a:gd name="T54" fmla="*/ 94 w 157"/>
                <a:gd name="T55" fmla="*/ 142 h 232"/>
                <a:gd name="T56" fmla="*/ 84 w 157"/>
                <a:gd name="T57" fmla="*/ 136 h 232"/>
                <a:gd name="T58" fmla="*/ 72 w 157"/>
                <a:gd name="T59" fmla="*/ 134 h 232"/>
                <a:gd name="T60" fmla="*/ 48 w 157"/>
                <a:gd name="T61" fmla="*/ 232 h 232"/>
                <a:gd name="T62" fmla="*/ 0 w 157"/>
                <a:gd name="T63" fmla="*/ 0 h 232"/>
                <a:gd name="T64" fmla="*/ 67 w 157"/>
                <a:gd name="T65" fmla="*/ 101 h 232"/>
                <a:gd name="T66" fmla="*/ 75 w 157"/>
                <a:gd name="T67" fmla="*/ 101 h 232"/>
                <a:gd name="T68" fmla="*/ 87 w 157"/>
                <a:gd name="T69" fmla="*/ 97 h 232"/>
                <a:gd name="T70" fmla="*/ 97 w 157"/>
                <a:gd name="T71" fmla="*/ 89 h 232"/>
                <a:gd name="T72" fmla="*/ 102 w 157"/>
                <a:gd name="T73" fmla="*/ 75 h 232"/>
                <a:gd name="T74" fmla="*/ 102 w 157"/>
                <a:gd name="T75" fmla="*/ 67 h 232"/>
                <a:gd name="T76" fmla="*/ 100 w 157"/>
                <a:gd name="T77" fmla="*/ 53 h 232"/>
                <a:gd name="T78" fmla="*/ 94 w 157"/>
                <a:gd name="T79" fmla="*/ 43 h 232"/>
                <a:gd name="T80" fmla="*/ 83 w 157"/>
                <a:gd name="T81" fmla="*/ 37 h 232"/>
                <a:gd name="T82" fmla="*/ 69 w 157"/>
                <a:gd name="T83" fmla="*/ 34 h 232"/>
                <a:gd name="T84" fmla="*/ 48 w 157"/>
                <a:gd name="T85" fmla="*/ 10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7" h="232">
                  <a:moveTo>
                    <a:pt x="0" y="0"/>
                  </a:moveTo>
                  <a:lnTo>
                    <a:pt x="87" y="0"/>
                  </a:lnTo>
                  <a:lnTo>
                    <a:pt x="87" y="0"/>
                  </a:lnTo>
                  <a:lnTo>
                    <a:pt x="101" y="1"/>
                  </a:lnTo>
                  <a:lnTo>
                    <a:pt x="113" y="4"/>
                  </a:lnTo>
                  <a:lnTo>
                    <a:pt x="124" y="9"/>
                  </a:lnTo>
                  <a:lnTo>
                    <a:pt x="128" y="12"/>
                  </a:lnTo>
                  <a:lnTo>
                    <a:pt x="132" y="15"/>
                  </a:lnTo>
                  <a:lnTo>
                    <a:pt x="136" y="19"/>
                  </a:lnTo>
                  <a:lnTo>
                    <a:pt x="139" y="23"/>
                  </a:lnTo>
                  <a:lnTo>
                    <a:pt x="142" y="28"/>
                  </a:lnTo>
                  <a:lnTo>
                    <a:pt x="144" y="33"/>
                  </a:lnTo>
                  <a:lnTo>
                    <a:pt x="146" y="40"/>
                  </a:lnTo>
                  <a:lnTo>
                    <a:pt x="147" y="46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8" y="71"/>
                  </a:lnTo>
                  <a:lnTo>
                    <a:pt x="146" y="81"/>
                  </a:lnTo>
                  <a:lnTo>
                    <a:pt x="143" y="90"/>
                  </a:lnTo>
                  <a:lnTo>
                    <a:pt x="139" y="98"/>
                  </a:lnTo>
                  <a:lnTo>
                    <a:pt x="134" y="104"/>
                  </a:lnTo>
                  <a:lnTo>
                    <a:pt x="127" y="110"/>
                  </a:lnTo>
                  <a:lnTo>
                    <a:pt x="119" y="114"/>
                  </a:lnTo>
                  <a:lnTo>
                    <a:pt x="110" y="118"/>
                  </a:lnTo>
                  <a:lnTo>
                    <a:pt x="110" y="118"/>
                  </a:lnTo>
                  <a:lnTo>
                    <a:pt x="110" y="118"/>
                  </a:lnTo>
                  <a:lnTo>
                    <a:pt x="121" y="120"/>
                  </a:lnTo>
                  <a:lnTo>
                    <a:pt x="129" y="124"/>
                  </a:lnTo>
                  <a:lnTo>
                    <a:pt x="133" y="126"/>
                  </a:lnTo>
                  <a:lnTo>
                    <a:pt x="136" y="129"/>
                  </a:lnTo>
                  <a:lnTo>
                    <a:pt x="138" y="133"/>
                  </a:lnTo>
                  <a:lnTo>
                    <a:pt x="140" y="137"/>
                  </a:lnTo>
                  <a:lnTo>
                    <a:pt x="144" y="146"/>
                  </a:lnTo>
                  <a:lnTo>
                    <a:pt x="146" y="157"/>
                  </a:lnTo>
                  <a:lnTo>
                    <a:pt x="147" y="171"/>
                  </a:lnTo>
                  <a:lnTo>
                    <a:pt x="147" y="188"/>
                  </a:lnTo>
                  <a:lnTo>
                    <a:pt x="147" y="188"/>
                  </a:lnTo>
                  <a:lnTo>
                    <a:pt x="148" y="205"/>
                  </a:lnTo>
                  <a:lnTo>
                    <a:pt x="149" y="217"/>
                  </a:lnTo>
                  <a:lnTo>
                    <a:pt x="151" y="221"/>
                  </a:lnTo>
                  <a:lnTo>
                    <a:pt x="152" y="225"/>
                  </a:lnTo>
                  <a:lnTo>
                    <a:pt x="155" y="228"/>
                  </a:lnTo>
                  <a:lnTo>
                    <a:pt x="157" y="230"/>
                  </a:lnTo>
                  <a:lnTo>
                    <a:pt x="157" y="232"/>
                  </a:lnTo>
                  <a:lnTo>
                    <a:pt x="108" y="232"/>
                  </a:lnTo>
                  <a:lnTo>
                    <a:pt x="108" y="232"/>
                  </a:lnTo>
                  <a:lnTo>
                    <a:pt x="105" y="227"/>
                  </a:lnTo>
                  <a:lnTo>
                    <a:pt x="103" y="221"/>
                  </a:lnTo>
                  <a:lnTo>
                    <a:pt x="102" y="215"/>
                  </a:lnTo>
                  <a:lnTo>
                    <a:pt x="102" y="208"/>
                  </a:lnTo>
                  <a:lnTo>
                    <a:pt x="100" y="163"/>
                  </a:lnTo>
                  <a:lnTo>
                    <a:pt x="100" y="163"/>
                  </a:lnTo>
                  <a:lnTo>
                    <a:pt x="100" y="157"/>
                  </a:lnTo>
                  <a:lnTo>
                    <a:pt x="99" y="151"/>
                  </a:lnTo>
                  <a:lnTo>
                    <a:pt x="96" y="146"/>
                  </a:lnTo>
                  <a:lnTo>
                    <a:pt x="94" y="142"/>
                  </a:lnTo>
                  <a:lnTo>
                    <a:pt x="89" y="139"/>
                  </a:lnTo>
                  <a:lnTo>
                    <a:pt x="84" y="136"/>
                  </a:lnTo>
                  <a:lnTo>
                    <a:pt x="79" y="135"/>
                  </a:lnTo>
                  <a:lnTo>
                    <a:pt x="72" y="134"/>
                  </a:lnTo>
                  <a:lnTo>
                    <a:pt x="48" y="134"/>
                  </a:lnTo>
                  <a:lnTo>
                    <a:pt x="48" y="232"/>
                  </a:lnTo>
                  <a:lnTo>
                    <a:pt x="0" y="232"/>
                  </a:lnTo>
                  <a:lnTo>
                    <a:pt x="0" y="0"/>
                  </a:lnTo>
                  <a:close/>
                  <a:moveTo>
                    <a:pt x="48" y="101"/>
                  </a:moveTo>
                  <a:lnTo>
                    <a:pt x="67" y="101"/>
                  </a:lnTo>
                  <a:lnTo>
                    <a:pt x="67" y="101"/>
                  </a:lnTo>
                  <a:lnTo>
                    <a:pt x="75" y="101"/>
                  </a:lnTo>
                  <a:lnTo>
                    <a:pt x="82" y="99"/>
                  </a:lnTo>
                  <a:lnTo>
                    <a:pt x="87" y="97"/>
                  </a:lnTo>
                  <a:lnTo>
                    <a:pt x="92" y="93"/>
                  </a:lnTo>
                  <a:lnTo>
                    <a:pt x="97" y="89"/>
                  </a:lnTo>
                  <a:lnTo>
                    <a:pt x="100" y="83"/>
                  </a:lnTo>
                  <a:lnTo>
                    <a:pt x="102" y="75"/>
                  </a:lnTo>
                  <a:lnTo>
                    <a:pt x="102" y="67"/>
                  </a:lnTo>
                  <a:lnTo>
                    <a:pt x="102" y="67"/>
                  </a:lnTo>
                  <a:lnTo>
                    <a:pt x="102" y="59"/>
                  </a:lnTo>
                  <a:lnTo>
                    <a:pt x="100" y="53"/>
                  </a:lnTo>
                  <a:lnTo>
                    <a:pt x="98" y="48"/>
                  </a:lnTo>
                  <a:lnTo>
                    <a:pt x="94" y="43"/>
                  </a:lnTo>
                  <a:lnTo>
                    <a:pt x="89" y="40"/>
                  </a:lnTo>
                  <a:lnTo>
                    <a:pt x="83" y="37"/>
                  </a:lnTo>
                  <a:lnTo>
                    <a:pt x="77" y="35"/>
                  </a:lnTo>
                  <a:lnTo>
                    <a:pt x="69" y="34"/>
                  </a:lnTo>
                  <a:lnTo>
                    <a:pt x="48" y="34"/>
                  </a:lnTo>
                  <a:lnTo>
                    <a:pt x="48" y="1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30" name="Freeform 12"/>
            <p:cNvSpPr>
              <a:spLocks/>
            </p:cNvSpPr>
            <p:nvPr userDrawn="1"/>
          </p:nvSpPr>
          <p:spPr bwMode="auto">
            <a:xfrm>
              <a:off x="8413750" y="4805363"/>
              <a:ext cx="69850" cy="123825"/>
            </a:xfrm>
            <a:custGeom>
              <a:avLst/>
              <a:gdLst>
                <a:gd name="T0" fmla="*/ 129 w 132"/>
                <a:gd name="T1" fmla="*/ 0 h 232"/>
                <a:gd name="T2" fmla="*/ 129 w 132"/>
                <a:gd name="T3" fmla="*/ 39 h 232"/>
                <a:gd name="T4" fmla="*/ 46 w 132"/>
                <a:gd name="T5" fmla="*/ 39 h 232"/>
                <a:gd name="T6" fmla="*/ 46 w 132"/>
                <a:gd name="T7" fmla="*/ 93 h 232"/>
                <a:gd name="T8" fmla="*/ 124 w 132"/>
                <a:gd name="T9" fmla="*/ 93 h 232"/>
                <a:gd name="T10" fmla="*/ 124 w 132"/>
                <a:gd name="T11" fmla="*/ 132 h 232"/>
                <a:gd name="T12" fmla="*/ 46 w 132"/>
                <a:gd name="T13" fmla="*/ 132 h 232"/>
                <a:gd name="T14" fmla="*/ 46 w 132"/>
                <a:gd name="T15" fmla="*/ 193 h 232"/>
                <a:gd name="T16" fmla="*/ 132 w 132"/>
                <a:gd name="T17" fmla="*/ 193 h 232"/>
                <a:gd name="T18" fmla="*/ 132 w 132"/>
                <a:gd name="T19" fmla="*/ 232 h 232"/>
                <a:gd name="T20" fmla="*/ 0 w 132"/>
                <a:gd name="T21" fmla="*/ 232 h 232"/>
                <a:gd name="T22" fmla="*/ 0 w 132"/>
                <a:gd name="T23" fmla="*/ 0 h 232"/>
                <a:gd name="T24" fmla="*/ 129 w 132"/>
                <a:gd name="T25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32">
                  <a:moveTo>
                    <a:pt x="129" y="0"/>
                  </a:moveTo>
                  <a:lnTo>
                    <a:pt x="129" y="39"/>
                  </a:lnTo>
                  <a:lnTo>
                    <a:pt x="46" y="39"/>
                  </a:lnTo>
                  <a:lnTo>
                    <a:pt x="46" y="93"/>
                  </a:lnTo>
                  <a:lnTo>
                    <a:pt x="124" y="93"/>
                  </a:lnTo>
                  <a:lnTo>
                    <a:pt x="124" y="132"/>
                  </a:lnTo>
                  <a:lnTo>
                    <a:pt x="46" y="132"/>
                  </a:lnTo>
                  <a:lnTo>
                    <a:pt x="46" y="193"/>
                  </a:lnTo>
                  <a:lnTo>
                    <a:pt x="132" y="193"/>
                  </a:lnTo>
                  <a:lnTo>
                    <a:pt x="132" y="232"/>
                  </a:lnTo>
                  <a:lnTo>
                    <a:pt x="0" y="232"/>
                  </a:lnTo>
                  <a:lnTo>
                    <a:pt x="0" y="0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31" name="Freeform 13"/>
            <p:cNvSpPr>
              <a:spLocks/>
            </p:cNvSpPr>
            <p:nvPr userDrawn="1"/>
          </p:nvSpPr>
          <p:spPr bwMode="auto">
            <a:xfrm>
              <a:off x="8497888" y="4805363"/>
              <a:ext cx="80963" cy="123825"/>
            </a:xfrm>
            <a:custGeom>
              <a:avLst/>
              <a:gdLst>
                <a:gd name="T0" fmla="*/ 54 w 154"/>
                <a:gd name="T1" fmla="*/ 0 h 232"/>
                <a:gd name="T2" fmla="*/ 111 w 154"/>
                <a:gd name="T3" fmla="*/ 159 h 232"/>
                <a:gd name="T4" fmla="*/ 112 w 154"/>
                <a:gd name="T5" fmla="*/ 159 h 232"/>
                <a:gd name="T6" fmla="*/ 112 w 154"/>
                <a:gd name="T7" fmla="*/ 0 h 232"/>
                <a:gd name="T8" fmla="*/ 154 w 154"/>
                <a:gd name="T9" fmla="*/ 0 h 232"/>
                <a:gd name="T10" fmla="*/ 154 w 154"/>
                <a:gd name="T11" fmla="*/ 232 h 232"/>
                <a:gd name="T12" fmla="*/ 102 w 154"/>
                <a:gd name="T13" fmla="*/ 232 h 232"/>
                <a:gd name="T14" fmla="*/ 44 w 154"/>
                <a:gd name="T15" fmla="*/ 70 h 232"/>
                <a:gd name="T16" fmla="*/ 44 w 154"/>
                <a:gd name="T17" fmla="*/ 70 h 232"/>
                <a:gd name="T18" fmla="*/ 44 w 154"/>
                <a:gd name="T19" fmla="*/ 232 h 232"/>
                <a:gd name="T20" fmla="*/ 0 w 154"/>
                <a:gd name="T21" fmla="*/ 232 h 232"/>
                <a:gd name="T22" fmla="*/ 0 w 154"/>
                <a:gd name="T23" fmla="*/ 0 h 232"/>
                <a:gd name="T24" fmla="*/ 54 w 154"/>
                <a:gd name="T25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232">
                  <a:moveTo>
                    <a:pt x="54" y="0"/>
                  </a:moveTo>
                  <a:lnTo>
                    <a:pt x="111" y="159"/>
                  </a:lnTo>
                  <a:lnTo>
                    <a:pt x="112" y="159"/>
                  </a:lnTo>
                  <a:lnTo>
                    <a:pt x="112" y="0"/>
                  </a:lnTo>
                  <a:lnTo>
                    <a:pt x="154" y="0"/>
                  </a:lnTo>
                  <a:lnTo>
                    <a:pt x="154" y="232"/>
                  </a:lnTo>
                  <a:lnTo>
                    <a:pt x="102" y="232"/>
                  </a:lnTo>
                  <a:lnTo>
                    <a:pt x="44" y="70"/>
                  </a:lnTo>
                  <a:lnTo>
                    <a:pt x="44" y="70"/>
                  </a:lnTo>
                  <a:lnTo>
                    <a:pt x="44" y="232"/>
                  </a:lnTo>
                  <a:lnTo>
                    <a:pt x="0" y="232"/>
                  </a:lnTo>
                  <a:lnTo>
                    <a:pt x="0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32" name="Freeform 14"/>
            <p:cNvSpPr>
              <a:spLocks noEditPoints="1"/>
            </p:cNvSpPr>
            <p:nvPr userDrawn="1"/>
          </p:nvSpPr>
          <p:spPr bwMode="auto">
            <a:xfrm>
              <a:off x="8589963" y="4805363"/>
              <a:ext cx="95250" cy="123825"/>
            </a:xfrm>
            <a:custGeom>
              <a:avLst/>
              <a:gdLst>
                <a:gd name="T0" fmla="*/ 61 w 180"/>
                <a:gd name="T1" fmla="*/ 0 h 232"/>
                <a:gd name="T2" fmla="*/ 119 w 180"/>
                <a:gd name="T3" fmla="*/ 0 h 232"/>
                <a:gd name="T4" fmla="*/ 180 w 180"/>
                <a:gd name="T5" fmla="*/ 232 h 232"/>
                <a:gd name="T6" fmla="*/ 131 w 180"/>
                <a:gd name="T7" fmla="*/ 232 h 232"/>
                <a:gd name="T8" fmla="*/ 121 w 180"/>
                <a:gd name="T9" fmla="*/ 183 h 232"/>
                <a:gd name="T10" fmla="*/ 59 w 180"/>
                <a:gd name="T11" fmla="*/ 183 h 232"/>
                <a:gd name="T12" fmla="*/ 48 w 180"/>
                <a:gd name="T13" fmla="*/ 232 h 232"/>
                <a:gd name="T14" fmla="*/ 0 w 180"/>
                <a:gd name="T15" fmla="*/ 232 h 232"/>
                <a:gd name="T16" fmla="*/ 61 w 180"/>
                <a:gd name="T17" fmla="*/ 0 h 232"/>
                <a:gd name="T18" fmla="*/ 67 w 180"/>
                <a:gd name="T19" fmla="*/ 145 h 232"/>
                <a:gd name="T20" fmla="*/ 113 w 180"/>
                <a:gd name="T21" fmla="*/ 145 h 232"/>
                <a:gd name="T22" fmla="*/ 90 w 180"/>
                <a:gd name="T23" fmla="*/ 41 h 232"/>
                <a:gd name="T24" fmla="*/ 90 w 180"/>
                <a:gd name="T25" fmla="*/ 41 h 232"/>
                <a:gd name="T26" fmla="*/ 67 w 180"/>
                <a:gd name="T27" fmla="*/ 145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0" h="232">
                  <a:moveTo>
                    <a:pt x="61" y="0"/>
                  </a:moveTo>
                  <a:lnTo>
                    <a:pt x="119" y="0"/>
                  </a:lnTo>
                  <a:lnTo>
                    <a:pt x="180" y="232"/>
                  </a:lnTo>
                  <a:lnTo>
                    <a:pt x="131" y="232"/>
                  </a:lnTo>
                  <a:lnTo>
                    <a:pt x="121" y="183"/>
                  </a:lnTo>
                  <a:lnTo>
                    <a:pt x="59" y="183"/>
                  </a:lnTo>
                  <a:lnTo>
                    <a:pt x="48" y="232"/>
                  </a:lnTo>
                  <a:lnTo>
                    <a:pt x="0" y="232"/>
                  </a:lnTo>
                  <a:lnTo>
                    <a:pt x="61" y="0"/>
                  </a:lnTo>
                  <a:close/>
                  <a:moveTo>
                    <a:pt x="67" y="145"/>
                  </a:moveTo>
                  <a:lnTo>
                    <a:pt x="113" y="145"/>
                  </a:lnTo>
                  <a:lnTo>
                    <a:pt x="90" y="41"/>
                  </a:lnTo>
                  <a:lnTo>
                    <a:pt x="90" y="41"/>
                  </a:lnTo>
                  <a:lnTo>
                    <a:pt x="67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33" name="Freeform 15"/>
            <p:cNvSpPr>
              <a:spLocks/>
            </p:cNvSpPr>
            <p:nvPr userDrawn="1"/>
          </p:nvSpPr>
          <p:spPr bwMode="auto">
            <a:xfrm>
              <a:off x="8691563" y="4805363"/>
              <a:ext cx="77788" cy="125413"/>
            </a:xfrm>
            <a:custGeom>
              <a:avLst/>
              <a:gdLst>
                <a:gd name="T0" fmla="*/ 46 w 148"/>
                <a:gd name="T1" fmla="*/ 0 h 236"/>
                <a:gd name="T2" fmla="*/ 46 w 148"/>
                <a:gd name="T3" fmla="*/ 162 h 236"/>
                <a:gd name="T4" fmla="*/ 46 w 148"/>
                <a:gd name="T5" fmla="*/ 162 h 236"/>
                <a:gd name="T6" fmla="*/ 47 w 148"/>
                <a:gd name="T7" fmla="*/ 170 h 236"/>
                <a:gd name="T8" fmla="*/ 48 w 148"/>
                <a:gd name="T9" fmla="*/ 178 h 236"/>
                <a:gd name="T10" fmla="*/ 49 w 148"/>
                <a:gd name="T11" fmla="*/ 184 h 236"/>
                <a:gd name="T12" fmla="*/ 52 w 148"/>
                <a:gd name="T13" fmla="*/ 190 h 236"/>
                <a:gd name="T14" fmla="*/ 55 w 148"/>
                <a:gd name="T15" fmla="*/ 195 h 236"/>
                <a:gd name="T16" fmla="*/ 60 w 148"/>
                <a:gd name="T17" fmla="*/ 199 h 236"/>
                <a:gd name="T18" fmla="*/ 67 w 148"/>
                <a:gd name="T19" fmla="*/ 202 h 236"/>
                <a:gd name="T20" fmla="*/ 74 w 148"/>
                <a:gd name="T21" fmla="*/ 202 h 236"/>
                <a:gd name="T22" fmla="*/ 74 w 148"/>
                <a:gd name="T23" fmla="*/ 202 h 236"/>
                <a:gd name="T24" fmla="*/ 82 w 148"/>
                <a:gd name="T25" fmla="*/ 202 h 236"/>
                <a:gd name="T26" fmla="*/ 88 w 148"/>
                <a:gd name="T27" fmla="*/ 199 h 236"/>
                <a:gd name="T28" fmla="*/ 92 w 148"/>
                <a:gd name="T29" fmla="*/ 195 h 236"/>
                <a:gd name="T30" fmla="*/ 96 w 148"/>
                <a:gd name="T31" fmla="*/ 190 h 236"/>
                <a:gd name="T32" fmla="*/ 98 w 148"/>
                <a:gd name="T33" fmla="*/ 184 h 236"/>
                <a:gd name="T34" fmla="*/ 100 w 148"/>
                <a:gd name="T35" fmla="*/ 178 h 236"/>
                <a:gd name="T36" fmla="*/ 101 w 148"/>
                <a:gd name="T37" fmla="*/ 170 h 236"/>
                <a:gd name="T38" fmla="*/ 101 w 148"/>
                <a:gd name="T39" fmla="*/ 162 h 236"/>
                <a:gd name="T40" fmla="*/ 101 w 148"/>
                <a:gd name="T41" fmla="*/ 0 h 236"/>
                <a:gd name="T42" fmla="*/ 148 w 148"/>
                <a:gd name="T43" fmla="*/ 0 h 236"/>
                <a:gd name="T44" fmla="*/ 148 w 148"/>
                <a:gd name="T45" fmla="*/ 162 h 236"/>
                <a:gd name="T46" fmla="*/ 148 w 148"/>
                <a:gd name="T47" fmla="*/ 162 h 236"/>
                <a:gd name="T48" fmla="*/ 148 w 148"/>
                <a:gd name="T49" fmla="*/ 172 h 236"/>
                <a:gd name="T50" fmla="*/ 147 w 148"/>
                <a:gd name="T51" fmla="*/ 182 h 236"/>
                <a:gd name="T52" fmla="*/ 144 w 148"/>
                <a:gd name="T53" fmla="*/ 190 h 236"/>
                <a:gd name="T54" fmla="*/ 141 w 148"/>
                <a:gd name="T55" fmla="*/ 199 h 236"/>
                <a:gd name="T56" fmla="*/ 138 w 148"/>
                <a:gd name="T57" fmla="*/ 206 h 236"/>
                <a:gd name="T58" fmla="*/ 134 w 148"/>
                <a:gd name="T59" fmla="*/ 212 h 236"/>
                <a:gd name="T60" fmla="*/ 130 w 148"/>
                <a:gd name="T61" fmla="*/ 217 h 236"/>
                <a:gd name="T62" fmla="*/ 125 w 148"/>
                <a:gd name="T63" fmla="*/ 221 h 236"/>
                <a:gd name="T64" fmla="*/ 120 w 148"/>
                <a:gd name="T65" fmla="*/ 225 h 236"/>
                <a:gd name="T66" fmla="*/ 114 w 148"/>
                <a:gd name="T67" fmla="*/ 228 h 236"/>
                <a:gd name="T68" fmla="*/ 108 w 148"/>
                <a:gd name="T69" fmla="*/ 231 h 236"/>
                <a:gd name="T70" fmla="*/ 102 w 148"/>
                <a:gd name="T71" fmla="*/ 233 h 236"/>
                <a:gd name="T72" fmla="*/ 88 w 148"/>
                <a:gd name="T73" fmla="*/ 236 h 236"/>
                <a:gd name="T74" fmla="*/ 74 w 148"/>
                <a:gd name="T75" fmla="*/ 236 h 236"/>
                <a:gd name="T76" fmla="*/ 74 w 148"/>
                <a:gd name="T77" fmla="*/ 236 h 236"/>
                <a:gd name="T78" fmla="*/ 59 w 148"/>
                <a:gd name="T79" fmla="*/ 236 h 236"/>
                <a:gd name="T80" fmla="*/ 46 w 148"/>
                <a:gd name="T81" fmla="*/ 234 h 236"/>
                <a:gd name="T82" fmla="*/ 40 w 148"/>
                <a:gd name="T83" fmla="*/ 232 h 236"/>
                <a:gd name="T84" fmla="*/ 34 w 148"/>
                <a:gd name="T85" fmla="*/ 229 h 236"/>
                <a:gd name="T86" fmla="*/ 28 w 148"/>
                <a:gd name="T87" fmla="*/ 226 h 236"/>
                <a:gd name="T88" fmla="*/ 23 w 148"/>
                <a:gd name="T89" fmla="*/ 223 h 236"/>
                <a:gd name="T90" fmla="*/ 18 w 148"/>
                <a:gd name="T91" fmla="*/ 218 h 236"/>
                <a:gd name="T92" fmla="*/ 14 w 148"/>
                <a:gd name="T93" fmla="*/ 213 h 236"/>
                <a:gd name="T94" fmla="*/ 10 w 148"/>
                <a:gd name="T95" fmla="*/ 207 h 236"/>
                <a:gd name="T96" fmla="*/ 6 w 148"/>
                <a:gd name="T97" fmla="*/ 200 h 236"/>
                <a:gd name="T98" fmla="*/ 4 w 148"/>
                <a:gd name="T99" fmla="*/ 191 h 236"/>
                <a:gd name="T100" fmla="*/ 2 w 148"/>
                <a:gd name="T101" fmla="*/ 182 h 236"/>
                <a:gd name="T102" fmla="*/ 1 w 148"/>
                <a:gd name="T103" fmla="*/ 173 h 236"/>
                <a:gd name="T104" fmla="*/ 0 w 148"/>
                <a:gd name="T105" fmla="*/ 162 h 236"/>
                <a:gd name="T106" fmla="*/ 0 w 148"/>
                <a:gd name="T107" fmla="*/ 0 h 236"/>
                <a:gd name="T108" fmla="*/ 46 w 148"/>
                <a:gd name="T10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8" h="236">
                  <a:moveTo>
                    <a:pt x="46" y="0"/>
                  </a:moveTo>
                  <a:lnTo>
                    <a:pt x="46" y="162"/>
                  </a:lnTo>
                  <a:lnTo>
                    <a:pt x="46" y="162"/>
                  </a:lnTo>
                  <a:lnTo>
                    <a:pt x="47" y="170"/>
                  </a:lnTo>
                  <a:lnTo>
                    <a:pt x="48" y="178"/>
                  </a:lnTo>
                  <a:lnTo>
                    <a:pt x="49" y="184"/>
                  </a:lnTo>
                  <a:lnTo>
                    <a:pt x="52" y="190"/>
                  </a:lnTo>
                  <a:lnTo>
                    <a:pt x="55" y="195"/>
                  </a:lnTo>
                  <a:lnTo>
                    <a:pt x="60" y="199"/>
                  </a:lnTo>
                  <a:lnTo>
                    <a:pt x="67" y="202"/>
                  </a:lnTo>
                  <a:lnTo>
                    <a:pt x="74" y="202"/>
                  </a:lnTo>
                  <a:lnTo>
                    <a:pt x="74" y="202"/>
                  </a:lnTo>
                  <a:lnTo>
                    <a:pt x="82" y="202"/>
                  </a:lnTo>
                  <a:lnTo>
                    <a:pt x="88" y="199"/>
                  </a:lnTo>
                  <a:lnTo>
                    <a:pt x="92" y="195"/>
                  </a:lnTo>
                  <a:lnTo>
                    <a:pt x="96" y="190"/>
                  </a:lnTo>
                  <a:lnTo>
                    <a:pt x="98" y="184"/>
                  </a:lnTo>
                  <a:lnTo>
                    <a:pt x="100" y="178"/>
                  </a:lnTo>
                  <a:lnTo>
                    <a:pt x="101" y="170"/>
                  </a:lnTo>
                  <a:lnTo>
                    <a:pt x="101" y="162"/>
                  </a:lnTo>
                  <a:lnTo>
                    <a:pt x="101" y="0"/>
                  </a:lnTo>
                  <a:lnTo>
                    <a:pt x="148" y="0"/>
                  </a:lnTo>
                  <a:lnTo>
                    <a:pt x="148" y="162"/>
                  </a:lnTo>
                  <a:lnTo>
                    <a:pt x="148" y="162"/>
                  </a:lnTo>
                  <a:lnTo>
                    <a:pt x="148" y="172"/>
                  </a:lnTo>
                  <a:lnTo>
                    <a:pt x="147" y="182"/>
                  </a:lnTo>
                  <a:lnTo>
                    <a:pt x="144" y="190"/>
                  </a:lnTo>
                  <a:lnTo>
                    <a:pt x="141" y="199"/>
                  </a:lnTo>
                  <a:lnTo>
                    <a:pt x="138" y="206"/>
                  </a:lnTo>
                  <a:lnTo>
                    <a:pt x="134" y="212"/>
                  </a:lnTo>
                  <a:lnTo>
                    <a:pt x="130" y="217"/>
                  </a:lnTo>
                  <a:lnTo>
                    <a:pt x="125" y="221"/>
                  </a:lnTo>
                  <a:lnTo>
                    <a:pt x="120" y="225"/>
                  </a:lnTo>
                  <a:lnTo>
                    <a:pt x="114" y="228"/>
                  </a:lnTo>
                  <a:lnTo>
                    <a:pt x="108" y="231"/>
                  </a:lnTo>
                  <a:lnTo>
                    <a:pt x="102" y="233"/>
                  </a:lnTo>
                  <a:lnTo>
                    <a:pt x="88" y="236"/>
                  </a:lnTo>
                  <a:lnTo>
                    <a:pt x="74" y="236"/>
                  </a:lnTo>
                  <a:lnTo>
                    <a:pt x="74" y="236"/>
                  </a:lnTo>
                  <a:lnTo>
                    <a:pt x="59" y="236"/>
                  </a:lnTo>
                  <a:lnTo>
                    <a:pt x="46" y="234"/>
                  </a:lnTo>
                  <a:lnTo>
                    <a:pt x="40" y="232"/>
                  </a:lnTo>
                  <a:lnTo>
                    <a:pt x="34" y="229"/>
                  </a:lnTo>
                  <a:lnTo>
                    <a:pt x="28" y="226"/>
                  </a:lnTo>
                  <a:lnTo>
                    <a:pt x="23" y="223"/>
                  </a:lnTo>
                  <a:lnTo>
                    <a:pt x="18" y="218"/>
                  </a:lnTo>
                  <a:lnTo>
                    <a:pt x="14" y="213"/>
                  </a:lnTo>
                  <a:lnTo>
                    <a:pt x="10" y="207"/>
                  </a:lnTo>
                  <a:lnTo>
                    <a:pt x="6" y="200"/>
                  </a:lnTo>
                  <a:lnTo>
                    <a:pt x="4" y="191"/>
                  </a:lnTo>
                  <a:lnTo>
                    <a:pt x="2" y="182"/>
                  </a:lnTo>
                  <a:lnTo>
                    <a:pt x="1" y="173"/>
                  </a:lnTo>
                  <a:lnTo>
                    <a:pt x="0" y="162"/>
                  </a:lnTo>
                  <a:lnTo>
                    <a:pt x="0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34" name="Freeform 16"/>
            <p:cNvSpPr>
              <a:spLocks/>
            </p:cNvSpPr>
            <p:nvPr userDrawn="1"/>
          </p:nvSpPr>
          <p:spPr bwMode="auto">
            <a:xfrm>
              <a:off x="8789988" y="4805363"/>
              <a:ext cx="69850" cy="123825"/>
            </a:xfrm>
            <a:custGeom>
              <a:avLst/>
              <a:gdLst>
                <a:gd name="T0" fmla="*/ 0 w 130"/>
                <a:gd name="T1" fmla="*/ 232 h 232"/>
                <a:gd name="T2" fmla="*/ 0 w 130"/>
                <a:gd name="T3" fmla="*/ 0 h 232"/>
                <a:gd name="T4" fmla="*/ 47 w 130"/>
                <a:gd name="T5" fmla="*/ 0 h 232"/>
                <a:gd name="T6" fmla="*/ 47 w 130"/>
                <a:gd name="T7" fmla="*/ 193 h 232"/>
                <a:gd name="T8" fmla="*/ 130 w 130"/>
                <a:gd name="T9" fmla="*/ 193 h 232"/>
                <a:gd name="T10" fmla="*/ 130 w 130"/>
                <a:gd name="T11" fmla="*/ 232 h 232"/>
                <a:gd name="T12" fmla="*/ 0 w 130"/>
                <a:gd name="T13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232">
                  <a:moveTo>
                    <a:pt x="0" y="232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193"/>
                  </a:lnTo>
                  <a:lnTo>
                    <a:pt x="130" y="193"/>
                  </a:lnTo>
                  <a:lnTo>
                    <a:pt x="130" y="232"/>
                  </a:lnTo>
                  <a:lnTo>
                    <a:pt x="0" y="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  <p:sp>
          <p:nvSpPr>
            <p:cNvPr id="35" name="Freeform 17"/>
            <p:cNvSpPr>
              <a:spLocks/>
            </p:cNvSpPr>
            <p:nvPr userDrawn="1"/>
          </p:nvSpPr>
          <p:spPr bwMode="auto">
            <a:xfrm>
              <a:off x="8848725" y="4805363"/>
              <a:ext cx="77788" cy="123825"/>
            </a:xfrm>
            <a:custGeom>
              <a:avLst/>
              <a:gdLst>
                <a:gd name="T0" fmla="*/ 148 w 148"/>
                <a:gd name="T1" fmla="*/ 0 h 232"/>
                <a:gd name="T2" fmla="*/ 148 w 148"/>
                <a:gd name="T3" fmla="*/ 39 h 232"/>
                <a:gd name="T4" fmla="*/ 97 w 148"/>
                <a:gd name="T5" fmla="*/ 39 h 232"/>
                <a:gd name="T6" fmla="*/ 97 w 148"/>
                <a:gd name="T7" fmla="*/ 232 h 232"/>
                <a:gd name="T8" fmla="*/ 51 w 148"/>
                <a:gd name="T9" fmla="*/ 232 h 232"/>
                <a:gd name="T10" fmla="*/ 51 w 148"/>
                <a:gd name="T11" fmla="*/ 39 h 232"/>
                <a:gd name="T12" fmla="*/ 0 w 148"/>
                <a:gd name="T13" fmla="*/ 39 h 232"/>
                <a:gd name="T14" fmla="*/ 0 w 148"/>
                <a:gd name="T15" fmla="*/ 0 h 232"/>
                <a:gd name="T16" fmla="*/ 148 w 148"/>
                <a:gd name="T1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232">
                  <a:moveTo>
                    <a:pt x="148" y="0"/>
                  </a:moveTo>
                  <a:lnTo>
                    <a:pt x="148" y="39"/>
                  </a:lnTo>
                  <a:lnTo>
                    <a:pt x="97" y="39"/>
                  </a:lnTo>
                  <a:lnTo>
                    <a:pt x="97" y="232"/>
                  </a:lnTo>
                  <a:lnTo>
                    <a:pt x="51" y="232"/>
                  </a:lnTo>
                  <a:lnTo>
                    <a:pt x="51" y="39"/>
                  </a:lnTo>
                  <a:lnTo>
                    <a:pt x="0" y="39"/>
                  </a:lnTo>
                  <a:lnTo>
                    <a:pt x="0" y="0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cs typeface="Arial" charset="0"/>
              </a:endParaRPr>
            </a:p>
          </p:txBody>
        </p:sp>
      </p:grpSp>
      <p:pic>
        <p:nvPicPr>
          <p:cNvPr id="36" name="Picture 18" descr="C:\Users\ARNAUD~1\AppData\Local\Temp\VMwareDnD\933dad87\3_brands_logotypes_bis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6298223"/>
            <a:ext cx="792000" cy="19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 Box 74"/>
          <p:cNvSpPr txBox="1">
            <a:spLocks noChangeArrowheads="1"/>
          </p:cNvSpPr>
          <p:nvPr userDrawn="1"/>
        </p:nvSpPr>
        <p:spPr bwMode="auto">
          <a:xfrm>
            <a:off x="8866718" y="6268763"/>
            <a:ext cx="218276" cy="21824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wrap="none" lIns="97200" tIns="43200" rIns="91440" bIns="50400" anchor="ctr" anchorCtr="1"/>
          <a:lstStyle>
            <a:lvl1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spcAft>
                <a:spcPct val="0"/>
              </a:spcAft>
              <a:defRPr/>
            </a:pPr>
            <a:r>
              <a:rPr lang="fr-FR" sz="1400" dirty="0">
                <a:solidFill>
                  <a:srgbClr val="000000"/>
                </a:solidFill>
                <a:latin typeface="Calibri" panose="020F0502020204030204" pitchFamily="34" charset="0"/>
                <a:cs typeface="Arial" charset="0"/>
              </a:rPr>
              <a:t>B</a:t>
            </a:r>
          </a:p>
        </p:txBody>
      </p:sp>
      <p:cxnSp>
        <p:nvCxnSpPr>
          <p:cNvPr id="39" name="Connecteur droit 38"/>
          <p:cNvCxnSpPr/>
          <p:nvPr userDrawn="1"/>
        </p:nvCxnSpPr>
        <p:spPr>
          <a:xfrm>
            <a:off x="5144351" y="6266209"/>
            <a:ext cx="0" cy="2208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3"/>
          <p:cNvSpPr txBox="1">
            <a:spLocks noChangeArrowheads="1"/>
          </p:cNvSpPr>
          <p:nvPr userDrawn="1"/>
        </p:nvSpPr>
        <p:spPr bwMode="auto">
          <a:xfrm>
            <a:off x="5239809" y="6290985"/>
            <a:ext cx="1200000" cy="2208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 anchorCtr="0">
            <a:noAutofit/>
          </a:bodyPr>
          <a:lstStyle>
            <a:lvl1pPr defTabSz="104298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defTabSz="104298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7B100"/>
              </a:buClr>
              <a:buFont typeface="Wingdings" pitchFamily="2" charset="2"/>
              <a:buNone/>
              <a:defRPr/>
            </a:pPr>
            <a:r>
              <a:rPr lang="tr-TR" sz="1200" cap="all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fr-FR" sz="1200" cap="all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cap="all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2017</a:t>
            </a:r>
          </a:p>
        </p:txBody>
      </p:sp>
      <p:cxnSp>
        <p:nvCxnSpPr>
          <p:cNvPr id="41" name="Connecteur droit 40"/>
          <p:cNvCxnSpPr/>
          <p:nvPr userDrawn="1"/>
        </p:nvCxnSpPr>
        <p:spPr>
          <a:xfrm>
            <a:off x="6449333" y="6266209"/>
            <a:ext cx="0" cy="2208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e 41"/>
          <p:cNvGrpSpPr/>
          <p:nvPr userDrawn="1"/>
        </p:nvGrpSpPr>
        <p:grpSpPr>
          <a:xfrm>
            <a:off x="6547909" y="6291235"/>
            <a:ext cx="2218267" cy="200032"/>
            <a:chOff x="1033463" y="2252663"/>
            <a:chExt cx="7077075" cy="638175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auto">
            <a:xfrm>
              <a:off x="1042988" y="2592388"/>
              <a:ext cx="7067550" cy="298450"/>
            </a:xfrm>
            <a:custGeom>
              <a:avLst/>
              <a:gdLst>
                <a:gd name="T0" fmla="*/ 4312 w 4452"/>
                <a:gd name="T1" fmla="*/ 56 h 188"/>
                <a:gd name="T2" fmla="*/ 4156 w 4452"/>
                <a:gd name="T3" fmla="*/ 86 h 188"/>
                <a:gd name="T4" fmla="*/ 4120 w 4452"/>
                <a:gd name="T5" fmla="*/ 124 h 188"/>
                <a:gd name="T6" fmla="*/ 4168 w 4452"/>
                <a:gd name="T7" fmla="*/ 104 h 188"/>
                <a:gd name="T8" fmla="*/ 4030 w 4452"/>
                <a:gd name="T9" fmla="*/ 186 h 188"/>
                <a:gd name="T10" fmla="*/ 3856 w 4452"/>
                <a:gd name="T11" fmla="*/ 56 h 188"/>
                <a:gd name="T12" fmla="*/ 3800 w 4452"/>
                <a:gd name="T13" fmla="*/ 126 h 188"/>
                <a:gd name="T14" fmla="*/ 3878 w 4452"/>
                <a:gd name="T15" fmla="*/ 46 h 188"/>
                <a:gd name="T16" fmla="*/ 3710 w 4452"/>
                <a:gd name="T17" fmla="*/ 60 h 188"/>
                <a:gd name="T18" fmla="*/ 3684 w 4452"/>
                <a:gd name="T19" fmla="*/ 172 h 188"/>
                <a:gd name="T20" fmla="*/ 3626 w 4452"/>
                <a:gd name="T21" fmla="*/ 160 h 188"/>
                <a:gd name="T22" fmla="*/ 3746 w 4452"/>
                <a:gd name="T23" fmla="*/ 152 h 188"/>
                <a:gd name="T24" fmla="*/ 3694 w 4452"/>
                <a:gd name="T25" fmla="*/ 36 h 188"/>
                <a:gd name="T26" fmla="*/ 3536 w 4452"/>
                <a:gd name="T27" fmla="*/ 54 h 188"/>
                <a:gd name="T28" fmla="*/ 3488 w 4452"/>
                <a:gd name="T29" fmla="*/ 54 h 188"/>
                <a:gd name="T30" fmla="*/ 3558 w 4452"/>
                <a:gd name="T31" fmla="*/ 126 h 188"/>
                <a:gd name="T32" fmla="*/ 3574 w 4452"/>
                <a:gd name="T33" fmla="*/ 48 h 188"/>
                <a:gd name="T34" fmla="*/ 3424 w 4452"/>
                <a:gd name="T35" fmla="*/ 82 h 188"/>
                <a:gd name="T36" fmla="*/ 3424 w 4452"/>
                <a:gd name="T37" fmla="*/ 118 h 188"/>
                <a:gd name="T38" fmla="*/ 3386 w 4452"/>
                <a:gd name="T39" fmla="*/ 38 h 188"/>
                <a:gd name="T40" fmla="*/ 3048 w 4452"/>
                <a:gd name="T41" fmla="*/ 38 h 188"/>
                <a:gd name="T42" fmla="*/ 2934 w 4452"/>
                <a:gd name="T43" fmla="*/ 166 h 188"/>
                <a:gd name="T44" fmla="*/ 2924 w 4452"/>
                <a:gd name="T45" fmla="*/ 182 h 188"/>
                <a:gd name="T46" fmla="*/ 2802 w 4452"/>
                <a:gd name="T47" fmla="*/ 82 h 188"/>
                <a:gd name="T48" fmla="*/ 2628 w 4452"/>
                <a:gd name="T49" fmla="*/ 70 h 188"/>
                <a:gd name="T50" fmla="*/ 2490 w 4452"/>
                <a:gd name="T51" fmla="*/ 56 h 188"/>
                <a:gd name="T52" fmla="*/ 2416 w 4452"/>
                <a:gd name="T53" fmla="*/ 92 h 188"/>
                <a:gd name="T54" fmla="*/ 2394 w 4452"/>
                <a:gd name="T55" fmla="*/ 134 h 188"/>
                <a:gd name="T56" fmla="*/ 2434 w 4452"/>
                <a:gd name="T57" fmla="*/ 100 h 188"/>
                <a:gd name="T58" fmla="*/ 2278 w 4452"/>
                <a:gd name="T59" fmla="*/ 36 h 188"/>
                <a:gd name="T60" fmla="*/ 1986 w 4452"/>
                <a:gd name="T61" fmla="*/ 38 h 188"/>
                <a:gd name="T62" fmla="*/ 1874 w 4452"/>
                <a:gd name="T63" fmla="*/ 166 h 188"/>
                <a:gd name="T64" fmla="*/ 1862 w 4452"/>
                <a:gd name="T65" fmla="*/ 182 h 188"/>
                <a:gd name="T66" fmla="*/ 1742 w 4452"/>
                <a:gd name="T67" fmla="*/ 82 h 188"/>
                <a:gd name="T68" fmla="*/ 1566 w 4452"/>
                <a:gd name="T69" fmla="*/ 70 h 188"/>
                <a:gd name="T70" fmla="*/ 1430 w 4452"/>
                <a:gd name="T71" fmla="*/ 56 h 188"/>
                <a:gd name="T72" fmla="*/ 1354 w 4452"/>
                <a:gd name="T73" fmla="*/ 92 h 188"/>
                <a:gd name="T74" fmla="*/ 1332 w 4452"/>
                <a:gd name="T75" fmla="*/ 134 h 188"/>
                <a:gd name="T76" fmla="*/ 1372 w 4452"/>
                <a:gd name="T77" fmla="*/ 100 h 188"/>
                <a:gd name="T78" fmla="*/ 1142 w 4452"/>
                <a:gd name="T79" fmla="*/ 0 h 188"/>
                <a:gd name="T80" fmla="*/ 994 w 4452"/>
                <a:gd name="T81" fmla="*/ 186 h 188"/>
                <a:gd name="T82" fmla="*/ 818 w 4452"/>
                <a:gd name="T83" fmla="*/ 118 h 188"/>
                <a:gd name="T84" fmla="*/ 656 w 4452"/>
                <a:gd name="T85" fmla="*/ 54 h 188"/>
                <a:gd name="T86" fmla="*/ 610 w 4452"/>
                <a:gd name="T87" fmla="*/ 54 h 188"/>
                <a:gd name="T88" fmla="*/ 678 w 4452"/>
                <a:gd name="T89" fmla="*/ 126 h 188"/>
                <a:gd name="T90" fmla="*/ 694 w 4452"/>
                <a:gd name="T91" fmla="*/ 48 h 188"/>
                <a:gd name="T92" fmla="*/ 544 w 4452"/>
                <a:gd name="T93" fmla="*/ 82 h 188"/>
                <a:gd name="T94" fmla="*/ 544 w 4452"/>
                <a:gd name="T95" fmla="*/ 118 h 188"/>
                <a:gd name="T96" fmla="*/ 506 w 4452"/>
                <a:gd name="T97" fmla="*/ 38 h 188"/>
                <a:gd name="T98" fmla="*/ 404 w 4452"/>
                <a:gd name="T99" fmla="*/ 96 h 188"/>
                <a:gd name="T100" fmla="*/ 318 w 4452"/>
                <a:gd name="T101" fmla="*/ 156 h 188"/>
                <a:gd name="T102" fmla="*/ 324 w 4452"/>
                <a:gd name="T103" fmla="*/ 184 h 188"/>
                <a:gd name="T104" fmla="*/ 422 w 4452"/>
                <a:gd name="T105" fmla="*/ 92 h 188"/>
                <a:gd name="T106" fmla="*/ 302 w 4452"/>
                <a:gd name="T107" fmla="*/ 56 h 188"/>
                <a:gd name="T108" fmla="*/ 238 w 4452"/>
                <a:gd name="T109" fmla="*/ 78 h 188"/>
                <a:gd name="T110" fmla="*/ 192 w 4452"/>
                <a:gd name="T111" fmla="*/ 122 h 188"/>
                <a:gd name="T112" fmla="*/ 242 w 4452"/>
                <a:gd name="T113" fmla="*/ 110 h 188"/>
                <a:gd name="T114" fmla="*/ 138 w 4452"/>
                <a:gd name="T115" fmla="*/ 186 h 188"/>
                <a:gd name="T116" fmla="*/ 80 w 4452"/>
                <a:gd name="T117" fmla="*/ 104 h 188"/>
                <a:gd name="T118" fmla="*/ 114 w 4452"/>
                <a:gd name="T119" fmla="*/ 8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52" h="188">
                  <a:moveTo>
                    <a:pt x="4394" y="186"/>
                  </a:moveTo>
                  <a:lnTo>
                    <a:pt x="4394" y="124"/>
                  </a:lnTo>
                  <a:lnTo>
                    <a:pt x="4452" y="38"/>
                  </a:lnTo>
                  <a:lnTo>
                    <a:pt x="4430" y="38"/>
                  </a:lnTo>
                  <a:lnTo>
                    <a:pt x="4400" y="82"/>
                  </a:lnTo>
                  <a:lnTo>
                    <a:pt x="4400" y="82"/>
                  </a:lnTo>
                  <a:lnTo>
                    <a:pt x="4384" y="108"/>
                  </a:lnTo>
                  <a:lnTo>
                    <a:pt x="4384" y="108"/>
                  </a:lnTo>
                  <a:lnTo>
                    <a:pt x="4370" y="82"/>
                  </a:lnTo>
                  <a:lnTo>
                    <a:pt x="4340" y="38"/>
                  </a:lnTo>
                  <a:lnTo>
                    <a:pt x="4316" y="38"/>
                  </a:lnTo>
                  <a:lnTo>
                    <a:pt x="4374" y="124"/>
                  </a:lnTo>
                  <a:lnTo>
                    <a:pt x="4374" y="186"/>
                  </a:lnTo>
                  <a:lnTo>
                    <a:pt x="4394" y="186"/>
                  </a:lnTo>
                  <a:close/>
                  <a:moveTo>
                    <a:pt x="4262" y="186"/>
                  </a:moveTo>
                  <a:lnTo>
                    <a:pt x="4262" y="56"/>
                  </a:lnTo>
                  <a:lnTo>
                    <a:pt x="4312" y="56"/>
                  </a:lnTo>
                  <a:lnTo>
                    <a:pt x="4312" y="38"/>
                  </a:lnTo>
                  <a:lnTo>
                    <a:pt x="4194" y="38"/>
                  </a:lnTo>
                  <a:lnTo>
                    <a:pt x="4194" y="56"/>
                  </a:lnTo>
                  <a:lnTo>
                    <a:pt x="4242" y="56"/>
                  </a:lnTo>
                  <a:lnTo>
                    <a:pt x="4242" y="186"/>
                  </a:lnTo>
                  <a:lnTo>
                    <a:pt x="4262" y="186"/>
                  </a:lnTo>
                  <a:close/>
                  <a:moveTo>
                    <a:pt x="4078" y="54"/>
                  </a:moveTo>
                  <a:lnTo>
                    <a:pt x="4126" y="54"/>
                  </a:lnTo>
                  <a:lnTo>
                    <a:pt x="4126" y="54"/>
                  </a:lnTo>
                  <a:lnTo>
                    <a:pt x="4140" y="56"/>
                  </a:lnTo>
                  <a:lnTo>
                    <a:pt x="4146" y="58"/>
                  </a:lnTo>
                  <a:lnTo>
                    <a:pt x="4150" y="60"/>
                  </a:lnTo>
                  <a:lnTo>
                    <a:pt x="4150" y="60"/>
                  </a:lnTo>
                  <a:lnTo>
                    <a:pt x="4156" y="68"/>
                  </a:lnTo>
                  <a:lnTo>
                    <a:pt x="4158" y="78"/>
                  </a:lnTo>
                  <a:lnTo>
                    <a:pt x="4158" y="78"/>
                  </a:lnTo>
                  <a:lnTo>
                    <a:pt x="4156" y="86"/>
                  </a:lnTo>
                  <a:lnTo>
                    <a:pt x="4154" y="92"/>
                  </a:lnTo>
                  <a:lnTo>
                    <a:pt x="4154" y="92"/>
                  </a:lnTo>
                  <a:lnTo>
                    <a:pt x="4148" y="96"/>
                  </a:lnTo>
                  <a:lnTo>
                    <a:pt x="4142" y="100"/>
                  </a:lnTo>
                  <a:lnTo>
                    <a:pt x="4142" y="100"/>
                  </a:lnTo>
                  <a:lnTo>
                    <a:pt x="4132" y="102"/>
                  </a:lnTo>
                  <a:lnTo>
                    <a:pt x="4120" y="104"/>
                  </a:lnTo>
                  <a:lnTo>
                    <a:pt x="4078" y="104"/>
                  </a:lnTo>
                  <a:lnTo>
                    <a:pt x="4078" y="54"/>
                  </a:lnTo>
                  <a:close/>
                  <a:moveTo>
                    <a:pt x="4078" y="186"/>
                  </a:moveTo>
                  <a:lnTo>
                    <a:pt x="4078" y="120"/>
                  </a:lnTo>
                  <a:lnTo>
                    <a:pt x="4100" y="120"/>
                  </a:lnTo>
                  <a:lnTo>
                    <a:pt x="4100" y="120"/>
                  </a:lnTo>
                  <a:lnTo>
                    <a:pt x="4112" y="122"/>
                  </a:lnTo>
                  <a:lnTo>
                    <a:pt x="4112" y="122"/>
                  </a:lnTo>
                  <a:lnTo>
                    <a:pt x="4120" y="124"/>
                  </a:lnTo>
                  <a:lnTo>
                    <a:pt x="4120" y="124"/>
                  </a:lnTo>
                  <a:lnTo>
                    <a:pt x="4130" y="134"/>
                  </a:lnTo>
                  <a:lnTo>
                    <a:pt x="4130" y="134"/>
                  </a:lnTo>
                  <a:lnTo>
                    <a:pt x="4146" y="156"/>
                  </a:lnTo>
                  <a:lnTo>
                    <a:pt x="4164" y="186"/>
                  </a:lnTo>
                  <a:lnTo>
                    <a:pt x="4190" y="186"/>
                  </a:lnTo>
                  <a:lnTo>
                    <a:pt x="4164" y="146"/>
                  </a:lnTo>
                  <a:lnTo>
                    <a:pt x="4164" y="146"/>
                  </a:lnTo>
                  <a:lnTo>
                    <a:pt x="4156" y="136"/>
                  </a:lnTo>
                  <a:lnTo>
                    <a:pt x="4148" y="126"/>
                  </a:lnTo>
                  <a:lnTo>
                    <a:pt x="4148" y="126"/>
                  </a:lnTo>
                  <a:lnTo>
                    <a:pt x="4136" y="118"/>
                  </a:lnTo>
                  <a:lnTo>
                    <a:pt x="4136" y="118"/>
                  </a:lnTo>
                  <a:lnTo>
                    <a:pt x="4146" y="116"/>
                  </a:lnTo>
                  <a:lnTo>
                    <a:pt x="4154" y="114"/>
                  </a:lnTo>
                  <a:lnTo>
                    <a:pt x="4162" y="110"/>
                  </a:lnTo>
                  <a:lnTo>
                    <a:pt x="4168" y="104"/>
                  </a:lnTo>
                  <a:lnTo>
                    <a:pt x="4168" y="104"/>
                  </a:lnTo>
                  <a:lnTo>
                    <a:pt x="4172" y="100"/>
                  </a:lnTo>
                  <a:lnTo>
                    <a:pt x="4174" y="92"/>
                  </a:lnTo>
                  <a:lnTo>
                    <a:pt x="4176" y="86"/>
                  </a:lnTo>
                  <a:lnTo>
                    <a:pt x="4178" y="78"/>
                  </a:lnTo>
                  <a:lnTo>
                    <a:pt x="4178" y="78"/>
                  </a:lnTo>
                  <a:lnTo>
                    <a:pt x="4176" y="66"/>
                  </a:lnTo>
                  <a:lnTo>
                    <a:pt x="4172" y="56"/>
                  </a:lnTo>
                  <a:lnTo>
                    <a:pt x="4172" y="56"/>
                  </a:lnTo>
                  <a:lnTo>
                    <a:pt x="4164" y="48"/>
                  </a:lnTo>
                  <a:lnTo>
                    <a:pt x="4154" y="42"/>
                  </a:lnTo>
                  <a:lnTo>
                    <a:pt x="4154" y="42"/>
                  </a:lnTo>
                  <a:lnTo>
                    <a:pt x="4142" y="38"/>
                  </a:lnTo>
                  <a:lnTo>
                    <a:pt x="4124" y="38"/>
                  </a:lnTo>
                  <a:lnTo>
                    <a:pt x="4058" y="38"/>
                  </a:lnTo>
                  <a:lnTo>
                    <a:pt x="4058" y="186"/>
                  </a:lnTo>
                  <a:lnTo>
                    <a:pt x="4078" y="186"/>
                  </a:lnTo>
                  <a:close/>
                  <a:moveTo>
                    <a:pt x="4030" y="186"/>
                  </a:moveTo>
                  <a:lnTo>
                    <a:pt x="4030" y="168"/>
                  </a:lnTo>
                  <a:lnTo>
                    <a:pt x="3940" y="168"/>
                  </a:lnTo>
                  <a:lnTo>
                    <a:pt x="3940" y="118"/>
                  </a:lnTo>
                  <a:lnTo>
                    <a:pt x="4022" y="118"/>
                  </a:lnTo>
                  <a:lnTo>
                    <a:pt x="4022" y="100"/>
                  </a:lnTo>
                  <a:lnTo>
                    <a:pt x="3940" y="100"/>
                  </a:lnTo>
                  <a:lnTo>
                    <a:pt x="3940" y="56"/>
                  </a:lnTo>
                  <a:lnTo>
                    <a:pt x="4028" y="56"/>
                  </a:lnTo>
                  <a:lnTo>
                    <a:pt x="4028" y="38"/>
                  </a:lnTo>
                  <a:lnTo>
                    <a:pt x="3920" y="38"/>
                  </a:lnTo>
                  <a:lnTo>
                    <a:pt x="3920" y="186"/>
                  </a:lnTo>
                  <a:lnTo>
                    <a:pt x="4030" y="186"/>
                  </a:lnTo>
                  <a:close/>
                  <a:moveTo>
                    <a:pt x="3800" y="56"/>
                  </a:moveTo>
                  <a:lnTo>
                    <a:pt x="3838" y="56"/>
                  </a:lnTo>
                  <a:lnTo>
                    <a:pt x="3838" y="56"/>
                  </a:lnTo>
                  <a:lnTo>
                    <a:pt x="3856" y="56"/>
                  </a:lnTo>
                  <a:lnTo>
                    <a:pt x="3856" y="56"/>
                  </a:lnTo>
                  <a:lnTo>
                    <a:pt x="3864" y="60"/>
                  </a:lnTo>
                  <a:lnTo>
                    <a:pt x="3870" y="66"/>
                  </a:lnTo>
                  <a:lnTo>
                    <a:pt x="3870" y="66"/>
                  </a:lnTo>
                  <a:lnTo>
                    <a:pt x="3872" y="72"/>
                  </a:lnTo>
                  <a:lnTo>
                    <a:pt x="3874" y="82"/>
                  </a:lnTo>
                  <a:lnTo>
                    <a:pt x="3874" y="82"/>
                  </a:lnTo>
                  <a:lnTo>
                    <a:pt x="3872" y="92"/>
                  </a:lnTo>
                  <a:lnTo>
                    <a:pt x="3870" y="98"/>
                  </a:lnTo>
                  <a:lnTo>
                    <a:pt x="3866" y="102"/>
                  </a:lnTo>
                  <a:lnTo>
                    <a:pt x="3866" y="102"/>
                  </a:lnTo>
                  <a:lnTo>
                    <a:pt x="3862" y="104"/>
                  </a:lnTo>
                  <a:lnTo>
                    <a:pt x="3856" y="106"/>
                  </a:lnTo>
                  <a:lnTo>
                    <a:pt x="3838" y="108"/>
                  </a:lnTo>
                  <a:lnTo>
                    <a:pt x="3800" y="108"/>
                  </a:lnTo>
                  <a:lnTo>
                    <a:pt x="3800" y="56"/>
                  </a:lnTo>
                  <a:close/>
                  <a:moveTo>
                    <a:pt x="3800" y="186"/>
                  </a:moveTo>
                  <a:lnTo>
                    <a:pt x="3800" y="126"/>
                  </a:lnTo>
                  <a:lnTo>
                    <a:pt x="3838" y="126"/>
                  </a:lnTo>
                  <a:lnTo>
                    <a:pt x="3838" y="126"/>
                  </a:lnTo>
                  <a:lnTo>
                    <a:pt x="3854" y="126"/>
                  </a:lnTo>
                  <a:lnTo>
                    <a:pt x="3866" y="122"/>
                  </a:lnTo>
                  <a:lnTo>
                    <a:pt x="3874" y="118"/>
                  </a:lnTo>
                  <a:lnTo>
                    <a:pt x="3882" y="112"/>
                  </a:lnTo>
                  <a:lnTo>
                    <a:pt x="3882" y="112"/>
                  </a:lnTo>
                  <a:lnTo>
                    <a:pt x="3888" y="106"/>
                  </a:lnTo>
                  <a:lnTo>
                    <a:pt x="3892" y="98"/>
                  </a:lnTo>
                  <a:lnTo>
                    <a:pt x="3894" y="90"/>
                  </a:lnTo>
                  <a:lnTo>
                    <a:pt x="3894" y="80"/>
                  </a:lnTo>
                  <a:lnTo>
                    <a:pt x="3894" y="80"/>
                  </a:lnTo>
                  <a:lnTo>
                    <a:pt x="3894" y="70"/>
                  </a:lnTo>
                  <a:lnTo>
                    <a:pt x="3890" y="60"/>
                  </a:lnTo>
                  <a:lnTo>
                    <a:pt x="3890" y="60"/>
                  </a:lnTo>
                  <a:lnTo>
                    <a:pt x="3884" y="52"/>
                  </a:lnTo>
                  <a:lnTo>
                    <a:pt x="3878" y="46"/>
                  </a:lnTo>
                  <a:lnTo>
                    <a:pt x="3878" y="46"/>
                  </a:lnTo>
                  <a:lnTo>
                    <a:pt x="3870" y="42"/>
                  </a:lnTo>
                  <a:lnTo>
                    <a:pt x="3860" y="38"/>
                  </a:lnTo>
                  <a:lnTo>
                    <a:pt x="3860" y="38"/>
                  </a:lnTo>
                  <a:lnTo>
                    <a:pt x="3836" y="38"/>
                  </a:lnTo>
                  <a:lnTo>
                    <a:pt x="3780" y="38"/>
                  </a:lnTo>
                  <a:lnTo>
                    <a:pt x="3780" y="186"/>
                  </a:lnTo>
                  <a:lnTo>
                    <a:pt x="3800" y="186"/>
                  </a:lnTo>
                  <a:close/>
                  <a:moveTo>
                    <a:pt x="3648" y="66"/>
                  </a:moveTo>
                  <a:lnTo>
                    <a:pt x="3648" y="66"/>
                  </a:lnTo>
                  <a:lnTo>
                    <a:pt x="3656" y="60"/>
                  </a:lnTo>
                  <a:lnTo>
                    <a:pt x="3664" y="56"/>
                  </a:lnTo>
                  <a:lnTo>
                    <a:pt x="3674" y="52"/>
                  </a:lnTo>
                  <a:lnTo>
                    <a:pt x="3684" y="52"/>
                  </a:lnTo>
                  <a:lnTo>
                    <a:pt x="3684" y="52"/>
                  </a:lnTo>
                  <a:lnTo>
                    <a:pt x="3698" y="54"/>
                  </a:lnTo>
                  <a:lnTo>
                    <a:pt x="3710" y="60"/>
                  </a:lnTo>
                  <a:lnTo>
                    <a:pt x="3710" y="60"/>
                  </a:lnTo>
                  <a:lnTo>
                    <a:pt x="3722" y="68"/>
                  </a:lnTo>
                  <a:lnTo>
                    <a:pt x="3728" y="80"/>
                  </a:lnTo>
                  <a:lnTo>
                    <a:pt x="3728" y="80"/>
                  </a:lnTo>
                  <a:lnTo>
                    <a:pt x="3734" y="96"/>
                  </a:lnTo>
                  <a:lnTo>
                    <a:pt x="3734" y="112"/>
                  </a:lnTo>
                  <a:lnTo>
                    <a:pt x="3734" y="112"/>
                  </a:lnTo>
                  <a:lnTo>
                    <a:pt x="3734" y="126"/>
                  </a:lnTo>
                  <a:lnTo>
                    <a:pt x="3732" y="138"/>
                  </a:lnTo>
                  <a:lnTo>
                    <a:pt x="3726" y="148"/>
                  </a:lnTo>
                  <a:lnTo>
                    <a:pt x="3720" y="156"/>
                  </a:lnTo>
                  <a:lnTo>
                    <a:pt x="3720" y="156"/>
                  </a:lnTo>
                  <a:lnTo>
                    <a:pt x="3712" y="164"/>
                  </a:lnTo>
                  <a:lnTo>
                    <a:pt x="3704" y="168"/>
                  </a:lnTo>
                  <a:lnTo>
                    <a:pt x="3694" y="172"/>
                  </a:lnTo>
                  <a:lnTo>
                    <a:pt x="3684" y="172"/>
                  </a:lnTo>
                  <a:lnTo>
                    <a:pt x="3684" y="172"/>
                  </a:lnTo>
                  <a:lnTo>
                    <a:pt x="3674" y="172"/>
                  </a:lnTo>
                  <a:lnTo>
                    <a:pt x="3664" y="168"/>
                  </a:lnTo>
                  <a:lnTo>
                    <a:pt x="3656" y="164"/>
                  </a:lnTo>
                  <a:lnTo>
                    <a:pt x="3648" y="156"/>
                  </a:lnTo>
                  <a:lnTo>
                    <a:pt x="3648" y="156"/>
                  </a:lnTo>
                  <a:lnTo>
                    <a:pt x="3642" y="148"/>
                  </a:lnTo>
                  <a:lnTo>
                    <a:pt x="3636" y="138"/>
                  </a:lnTo>
                  <a:lnTo>
                    <a:pt x="3634" y="126"/>
                  </a:lnTo>
                  <a:lnTo>
                    <a:pt x="3634" y="114"/>
                  </a:lnTo>
                  <a:lnTo>
                    <a:pt x="3634" y="114"/>
                  </a:lnTo>
                  <a:lnTo>
                    <a:pt x="3634" y="98"/>
                  </a:lnTo>
                  <a:lnTo>
                    <a:pt x="3638" y="86"/>
                  </a:lnTo>
                  <a:lnTo>
                    <a:pt x="3642" y="74"/>
                  </a:lnTo>
                  <a:lnTo>
                    <a:pt x="3648" y="66"/>
                  </a:lnTo>
                  <a:close/>
                  <a:moveTo>
                    <a:pt x="3622" y="152"/>
                  </a:moveTo>
                  <a:lnTo>
                    <a:pt x="3622" y="152"/>
                  </a:lnTo>
                  <a:lnTo>
                    <a:pt x="3626" y="160"/>
                  </a:lnTo>
                  <a:lnTo>
                    <a:pt x="3632" y="166"/>
                  </a:lnTo>
                  <a:lnTo>
                    <a:pt x="3638" y="174"/>
                  </a:lnTo>
                  <a:lnTo>
                    <a:pt x="3646" y="178"/>
                  </a:lnTo>
                  <a:lnTo>
                    <a:pt x="3646" y="178"/>
                  </a:lnTo>
                  <a:lnTo>
                    <a:pt x="3656" y="184"/>
                  </a:lnTo>
                  <a:lnTo>
                    <a:pt x="3664" y="186"/>
                  </a:lnTo>
                  <a:lnTo>
                    <a:pt x="3674" y="188"/>
                  </a:lnTo>
                  <a:lnTo>
                    <a:pt x="3684" y="188"/>
                  </a:lnTo>
                  <a:lnTo>
                    <a:pt x="3684" y="188"/>
                  </a:lnTo>
                  <a:lnTo>
                    <a:pt x="3702" y="186"/>
                  </a:lnTo>
                  <a:lnTo>
                    <a:pt x="3720" y="180"/>
                  </a:lnTo>
                  <a:lnTo>
                    <a:pt x="3720" y="180"/>
                  </a:lnTo>
                  <a:lnTo>
                    <a:pt x="3728" y="174"/>
                  </a:lnTo>
                  <a:lnTo>
                    <a:pt x="3736" y="168"/>
                  </a:lnTo>
                  <a:lnTo>
                    <a:pt x="3742" y="162"/>
                  </a:lnTo>
                  <a:lnTo>
                    <a:pt x="3746" y="152"/>
                  </a:lnTo>
                  <a:lnTo>
                    <a:pt x="3746" y="152"/>
                  </a:lnTo>
                  <a:lnTo>
                    <a:pt x="3750" y="144"/>
                  </a:lnTo>
                  <a:lnTo>
                    <a:pt x="3754" y="134"/>
                  </a:lnTo>
                  <a:lnTo>
                    <a:pt x="3754" y="124"/>
                  </a:lnTo>
                  <a:lnTo>
                    <a:pt x="3756" y="112"/>
                  </a:lnTo>
                  <a:lnTo>
                    <a:pt x="3756" y="112"/>
                  </a:lnTo>
                  <a:lnTo>
                    <a:pt x="3754" y="92"/>
                  </a:lnTo>
                  <a:lnTo>
                    <a:pt x="3750" y="82"/>
                  </a:lnTo>
                  <a:lnTo>
                    <a:pt x="3746" y="72"/>
                  </a:lnTo>
                  <a:lnTo>
                    <a:pt x="3746" y="72"/>
                  </a:lnTo>
                  <a:lnTo>
                    <a:pt x="3742" y="64"/>
                  </a:lnTo>
                  <a:lnTo>
                    <a:pt x="3736" y="56"/>
                  </a:lnTo>
                  <a:lnTo>
                    <a:pt x="3730" y="50"/>
                  </a:lnTo>
                  <a:lnTo>
                    <a:pt x="3722" y="44"/>
                  </a:lnTo>
                  <a:lnTo>
                    <a:pt x="3722" y="44"/>
                  </a:lnTo>
                  <a:lnTo>
                    <a:pt x="3712" y="40"/>
                  </a:lnTo>
                  <a:lnTo>
                    <a:pt x="3704" y="38"/>
                  </a:lnTo>
                  <a:lnTo>
                    <a:pt x="3694" y="36"/>
                  </a:lnTo>
                  <a:lnTo>
                    <a:pt x="3684" y="34"/>
                  </a:lnTo>
                  <a:lnTo>
                    <a:pt x="3684" y="34"/>
                  </a:lnTo>
                  <a:lnTo>
                    <a:pt x="3670" y="36"/>
                  </a:lnTo>
                  <a:lnTo>
                    <a:pt x="3656" y="40"/>
                  </a:lnTo>
                  <a:lnTo>
                    <a:pt x="3644" y="46"/>
                  </a:lnTo>
                  <a:lnTo>
                    <a:pt x="3632" y="56"/>
                  </a:lnTo>
                  <a:lnTo>
                    <a:pt x="3632" y="56"/>
                  </a:lnTo>
                  <a:lnTo>
                    <a:pt x="3624" y="68"/>
                  </a:lnTo>
                  <a:lnTo>
                    <a:pt x="3618" y="80"/>
                  </a:lnTo>
                  <a:lnTo>
                    <a:pt x="3614" y="96"/>
                  </a:lnTo>
                  <a:lnTo>
                    <a:pt x="3612" y="114"/>
                  </a:lnTo>
                  <a:lnTo>
                    <a:pt x="3612" y="114"/>
                  </a:lnTo>
                  <a:lnTo>
                    <a:pt x="3616" y="134"/>
                  </a:lnTo>
                  <a:lnTo>
                    <a:pt x="3622" y="152"/>
                  </a:lnTo>
                  <a:close/>
                  <a:moveTo>
                    <a:pt x="3488" y="54"/>
                  </a:moveTo>
                  <a:lnTo>
                    <a:pt x="3536" y="54"/>
                  </a:lnTo>
                  <a:lnTo>
                    <a:pt x="3536" y="54"/>
                  </a:lnTo>
                  <a:lnTo>
                    <a:pt x="3550" y="56"/>
                  </a:lnTo>
                  <a:lnTo>
                    <a:pt x="3556" y="58"/>
                  </a:lnTo>
                  <a:lnTo>
                    <a:pt x="3560" y="60"/>
                  </a:lnTo>
                  <a:lnTo>
                    <a:pt x="3560" y="60"/>
                  </a:lnTo>
                  <a:lnTo>
                    <a:pt x="3566" y="68"/>
                  </a:lnTo>
                  <a:lnTo>
                    <a:pt x="3568" y="78"/>
                  </a:lnTo>
                  <a:lnTo>
                    <a:pt x="3568" y="78"/>
                  </a:lnTo>
                  <a:lnTo>
                    <a:pt x="3566" y="86"/>
                  </a:lnTo>
                  <a:lnTo>
                    <a:pt x="3564" y="92"/>
                  </a:lnTo>
                  <a:lnTo>
                    <a:pt x="3564" y="92"/>
                  </a:lnTo>
                  <a:lnTo>
                    <a:pt x="3558" y="96"/>
                  </a:lnTo>
                  <a:lnTo>
                    <a:pt x="3552" y="100"/>
                  </a:lnTo>
                  <a:lnTo>
                    <a:pt x="3552" y="100"/>
                  </a:lnTo>
                  <a:lnTo>
                    <a:pt x="3544" y="102"/>
                  </a:lnTo>
                  <a:lnTo>
                    <a:pt x="3532" y="104"/>
                  </a:lnTo>
                  <a:lnTo>
                    <a:pt x="3488" y="104"/>
                  </a:lnTo>
                  <a:lnTo>
                    <a:pt x="3488" y="54"/>
                  </a:lnTo>
                  <a:close/>
                  <a:moveTo>
                    <a:pt x="3488" y="186"/>
                  </a:moveTo>
                  <a:lnTo>
                    <a:pt x="3488" y="120"/>
                  </a:lnTo>
                  <a:lnTo>
                    <a:pt x="3512" y="120"/>
                  </a:lnTo>
                  <a:lnTo>
                    <a:pt x="3512" y="120"/>
                  </a:lnTo>
                  <a:lnTo>
                    <a:pt x="3522" y="122"/>
                  </a:lnTo>
                  <a:lnTo>
                    <a:pt x="3522" y="122"/>
                  </a:lnTo>
                  <a:lnTo>
                    <a:pt x="3532" y="124"/>
                  </a:lnTo>
                  <a:lnTo>
                    <a:pt x="3532" y="124"/>
                  </a:lnTo>
                  <a:lnTo>
                    <a:pt x="3542" y="134"/>
                  </a:lnTo>
                  <a:lnTo>
                    <a:pt x="3542" y="134"/>
                  </a:lnTo>
                  <a:lnTo>
                    <a:pt x="3556" y="156"/>
                  </a:lnTo>
                  <a:lnTo>
                    <a:pt x="3576" y="186"/>
                  </a:lnTo>
                  <a:lnTo>
                    <a:pt x="3600" y="186"/>
                  </a:lnTo>
                  <a:lnTo>
                    <a:pt x="3574" y="146"/>
                  </a:lnTo>
                  <a:lnTo>
                    <a:pt x="3574" y="146"/>
                  </a:lnTo>
                  <a:lnTo>
                    <a:pt x="3566" y="136"/>
                  </a:lnTo>
                  <a:lnTo>
                    <a:pt x="3558" y="126"/>
                  </a:lnTo>
                  <a:lnTo>
                    <a:pt x="3558" y="126"/>
                  </a:lnTo>
                  <a:lnTo>
                    <a:pt x="3546" y="118"/>
                  </a:lnTo>
                  <a:lnTo>
                    <a:pt x="3546" y="118"/>
                  </a:lnTo>
                  <a:lnTo>
                    <a:pt x="3556" y="116"/>
                  </a:lnTo>
                  <a:lnTo>
                    <a:pt x="3564" y="114"/>
                  </a:lnTo>
                  <a:lnTo>
                    <a:pt x="3572" y="110"/>
                  </a:lnTo>
                  <a:lnTo>
                    <a:pt x="3578" y="104"/>
                  </a:lnTo>
                  <a:lnTo>
                    <a:pt x="3578" y="104"/>
                  </a:lnTo>
                  <a:lnTo>
                    <a:pt x="3582" y="100"/>
                  </a:lnTo>
                  <a:lnTo>
                    <a:pt x="3586" y="92"/>
                  </a:lnTo>
                  <a:lnTo>
                    <a:pt x="3588" y="86"/>
                  </a:lnTo>
                  <a:lnTo>
                    <a:pt x="3588" y="78"/>
                  </a:lnTo>
                  <a:lnTo>
                    <a:pt x="3588" y="78"/>
                  </a:lnTo>
                  <a:lnTo>
                    <a:pt x="3586" y="66"/>
                  </a:lnTo>
                  <a:lnTo>
                    <a:pt x="3582" y="56"/>
                  </a:lnTo>
                  <a:lnTo>
                    <a:pt x="3582" y="56"/>
                  </a:lnTo>
                  <a:lnTo>
                    <a:pt x="3574" y="48"/>
                  </a:lnTo>
                  <a:lnTo>
                    <a:pt x="3566" y="42"/>
                  </a:lnTo>
                  <a:lnTo>
                    <a:pt x="3566" y="42"/>
                  </a:lnTo>
                  <a:lnTo>
                    <a:pt x="3552" y="38"/>
                  </a:lnTo>
                  <a:lnTo>
                    <a:pt x="3536" y="38"/>
                  </a:lnTo>
                  <a:lnTo>
                    <a:pt x="3470" y="38"/>
                  </a:lnTo>
                  <a:lnTo>
                    <a:pt x="3470" y="186"/>
                  </a:lnTo>
                  <a:lnTo>
                    <a:pt x="3488" y="186"/>
                  </a:lnTo>
                  <a:close/>
                  <a:moveTo>
                    <a:pt x="3350" y="56"/>
                  </a:moveTo>
                  <a:lnTo>
                    <a:pt x="3388" y="56"/>
                  </a:lnTo>
                  <a:lnTo>
                    <a:pt x="3388" y="56"/>
                  </a:lnTo>
                  <a:lnTo>
                    <a:pt x="3406" y="56"/>
                  </a:lnTo>
                  <a:lnTo>
                    <a:pt x="3406" y="56"/>
                  </a:lnTo>
                  <a:lnTo>
                    <a:pt x="3414" y="60"/>
                  </a:lnTo>
                  <a:lnTo>
                    <a:pt x="3418" y="66"/>
                  </a:lnTo>
                  <a:lnTo>
                    <a:pt x="3418" y="66"/>
                  </a:lnTo>
                  <a:lnTo>
                    <a:pt x="3422" y="72"/>
                  </a:lnTo>
                  <a:lnTo>
                    <a:pt x="3424" y="82"/>
                  </a:lnTo>
                  <a:lnTo>
                    <a:pt x="3424" y="82"/>
                  </a:lnTo>
                  <a:lnTo>
                    <a:pt x="3422" y="92"/>
                  </a:lnTo>
                  <a:lnTo>
                    <a:pt x="3418" y="98"/>
                  </a:lnTo>
                  <a:lnTo>
                    <a:pt x="3416" y="102"/>
                  </a:lnTo>
                  <a:lnTo>
                    <a:pt x="3416" y="102"/>
                  </a:lnTo>
                  <a:lnTo>
                    <a:pt x="3410" y="104"/>
                  </a:lnTo>
                  <a:lnTo>
                    <a:pt x="3404" y="106"/>
                  </a:lnTo>
                  <a:lnTo>
                    <a:pt x="3388" y="108"/>
                  </a:lnTo>
                  <a:lnTo>
                    <a:pt x="3350" y="108"/>
                  </a:lnTo>
                  <a:lnTo>
                    <a:pt x="3350" y="56"/>
                  </a:lnTo>
                  <a:close/>
                  <a:moveTo>
                    <a:pt x="3350" y="186"/>
                  </a:moveTo>
                  <a:lnTo>
                    <a:pt x="3350" y="126"/>
                  </a:lnTo>
                  <a:lnTo>
                    <a:pt x="3388" y="126"/>
                  </a:lnTo>
                  <a:lnTo>
                    <a:pt x="3388" y="126"/>
                  </a:lnTo>
                  <a:lnTo>
                    <a:pt x="3402" y="126"/>
                  </a:lnTo>
                  <a:lnTo>
                    <a:pt x="3414" y="122"/>
                  </a:lnTo>
                  <a:lnTo>
                    <a:pt x="3424" y="118"/>
                  </a:lnTo>
                  <a:lnTo>
                    <a:pt x="3432" y="112"/>
                  </a:lnTo>
                  <a:lnTo>
                    <a:pt x="3432" y="112"/>
                  </a:lnTo>
                  <a:lnTo>
                    <a:pt x="3436" y="106"/>
                  </a:lnTo>
                  <a:lnTo>
                    <a:pt x="3440" y="98"/>
                  </a:lnTo>
                  <a:lnTo>
                    <a:pt x="3442" y="90"/>
                  </a:lnTo>
                  <a:lnTo>
                    <a:pt x="3444" y="80"/>
                  </a:lnTo>
                  <a:lnTo>
                    <a:pt x="3444" y="80"/>
                  </a:lnTo>
                  <a:lnTo>
                    <a:pt x="3442" y="70"/>
                  </a:lnTo>
                  <a:lnTo>
                    <a:pt x="3440" y="60"/>
                  </a:lnTo>
                  <a:lnTo>
                    <a:pt x="3440" y="60"/>
                  </a:lnTo>
                  <a:lnTo>
                    <a:pt x="3434" y="52"/>
                  </a:lnTo>
                  <a:lnTo>
                    <a:pt x="3428" y="46"/>
                  </a:lnTo>
                  <a:lnTo>
                    <a:pt x="3428" y="46"/>
                  </a:lnTo>
                  <a:lnTo>
                    <a:pt x="3418" y="42"/>
                  </a:lnTo>
                  <a:lnTo>
                    <a:pt x="3408" y="38"/>
                  </a:lnTo>
                  <a:lnTo>
                    <a:pt x="3408" y="38"/>
                  </a:lnTo>
                  <a:lnTo>
                    <a:pt x="3386" y="38"/>
                  </a:lnTo>
                  <a:lnTo>
                    <a:pt x="3330" y="38"/>
                  </a:lnTo>
                  <a:lnTo>
                    <a:pt x="3330" y="186"/>
                  </a:lnTo>
                  <a:lnTo>
                    <a:pt x="3350" y="186"/>
                  </a:lnTo>
                  <a:close/>
                  <a:moveTo>
                    <a:pt x="3206" y="186"/>
                  </a:moveTo>
                  <a:lnTo>
                    <a:pt x="3206" y="56"/>
                  </a:lnTo>
                  <a:lnTo>
                    <a:pt x="3256" y="56"/>
                  </a:lnTo>
                  <a:lnTo>
                    <a:pt x="3256" y="38"/>
                  </a:lnTo>
                  <a:lnTo>
                    <a:pt x="3138" y="38"/>
                  </a:lnTo>
                  <a:lnTo>
                    <a:pt x="3138" y="56"/>
                  </a:lnTo>
                  <a:lnTo>
                    <a:pt x="3186" y="56"/>
                  </a:lnTo>
                  <a:lnTo>
                    <a:pt x="3186" y="186"/>
                  </a:lnTo>
                  <a:lnTo>
                    <a:pt x="3206" y="186"/>
                  </a:lnTo>
                  <a:close/>
                  <a:moveTo>
                    <a:pt x="3140" y="186"/>
                  </a:moveTo>
                  <a:lnTo>
                    <a:pt x="3140" y="168"/>
                  </a:lnTo>
                  <a:lnTo>
                    <a:pt x="3068" y="168"/>
                  </a:lnTo>
                  <a:lnTo>
                    <a:pt x="3068" y="38"/>
                  </a:lnTo>
                  <a:lnTo>
                    <a:pt x="3048" y="38"/>
                  </a:lnTo>
                  <a:lnTo>
                    <a:pt x="3048" y="186"/>
                  </a:lnTo>
                  <a:lnTo>
                    <a:pt x="3140" y="186"/>
                  </a:lnTo>
                  <a:close/>
                  <a:moveTo>
                    <a:pt x="2996" y="124"/>
                  </a:moveTo>
                  <a:lnTo>
                    <a:pt x="2996" y="124"/>
                  </a:lnTo>
                  <a:lnTo>
                    <a:pt x="2996" y="136"/>
                  </a:lnTo>
                  <a:lnTo>
                    <a:pt x="2994" y="146"/>
                  </a:lnTo>
                  <a:lnTo>
                    <a:pt x="2992" y="156"/>
                  </a:lnTo>
                  <a:lnTo>
                    <a:pt x="2986" y="162"/>
                  </a:lnTo>
                  <a:lnTo>
                    <a:pt x="2986" y="162"/>
                  </a:lnTo>
                  <a:lnTo>
                    <a:pt x="2982" y="166"/>
                  </a:lnTo>
                  <a:lnTo>
                    <a:pt x="2974" y="168"/>
                  </a:lnTo>
                  <a:lnTo>
                    <a:pt x="2966" y="170"/>
                  </a:lnTo>
                  <a:lnTo>
                    <a:pt x="2956" y="172"/>
                  </a:lnTo>
                  <a:lnTo>
                    <a:pt x="2956" y="172"/>
                  </a:lnTo>
                  <a:lnTo>
                    <a:pt x="2944" y="170"/>
                  </a:lnTo>
                  <a:lnTo>
                    <a:pt x="2934" y="166"/>
                  </a:lnTo>
                  <a:lnTo>
                    <a:pt x="2934" y="166"/>
                  </a:lnTo>
                  <a:lnTo>
                    <a:pt x="2928" y="160"/>
                  </a:lnTo>
                  <a:lnTo>
                    <a:pt x="2922" y="152"/>
                  </a:lnTo>
                  <a:lnTo>
                    <a:pt x="2922" y="152"/>
                  </a:lnTo>
                  <a:lnTo>
                    <a:pt x="2920" y="140"/>
                  </a:lnTo>
                  <a:lnTo>
                    <a:pt x="2918" y="124"/>
                  </a:lnTo>
                  <a:lnTo>
                    <a:pt x="2918" y="38"/>
                  </a:lnTo>
                  <a:lnTo>
                    <a:pt x="2898" y="38"/>
                  </a:lnTo>
                  <a:lnTo>
                    <a:pt x="2898" y="124"/>
                  </a:lnTo>
                  <a:lnTo>
                    <a:pt x="2898" y="124"/>
                  </a:lnTo>
                  <a:lnTo>
                    <a:pt x="2900" y="144"/>
                  </a:lnTo>
                  <a:lnTo>
                    <a:pt x="2904" y="160"/>
                  </a:lnTo>
                  <a:lnTo>
                    <a:pt x="2904" y="160"/>
                  </a:lnTo>
                  <a:lnTo>
                    <a:pt x="2908" y="168"/>
                  </a:lnTo>
                  <a:lnTo>
                    <a:pt x="2912" y="172"/>
                  </a:lnTo>
                  <a:lnTo>
                    <a:pt x="2918" y="178"/>
                  </a:lnTo>
                  <a:lnTo>
                    <a:pt x="2924" y="182"/>
                  </a:lnTo>
                  <a:lnTo>
                    <a:pt x="2924" y="182"/>
                  </a:lnTo>
                  <a:lnTo>
                    <a:pt x="2938" y="188"/>
                  </a:lnTo>
                  <a:lnTo>
                    <a:pt x="2958" y="188"/>
                  </a:lnTo>
                  <a:lnTo>
                    <a:pt x="2958" y="188"/>
                  </a:lnTo>
                  <a:lnTo>
                    <a:pt x="2978" y="186"/>
                  </a:lnTo>
                  <a:lnTo>
                    <a:pt x="2986" y="184"/>
                  </a:lnTo>
                  <a:lnTo>
                    <a:pt x="2992" y="180"/>
                  </a:lnTo>
                  <a:lnTo>
                    <a:pt x="2992" y="180"/>
                  </a:lnTo>
                  <a:lnTo>
                    <a:pt x="3004" y="172"/>
                  </a:lnTo>
                  <a:lnTo>
                    <a:pt x="3010" y="160"/>
                  </a:lnTo>
                  <a:lnTo>
                    <a:pt x="3010" y="160"/>
                  </a:lnTo>
                  <a:lnTo>
                    <a:pt x="3014" y="144"/>
                  </a:lnTo>
                  <a:lnTo>
                    <a:pt x="3016" y="124"/>
                  </a:lnTo>
                  <a:lnTo>
                    <a:pt x="3016" y="38"/>
                  </a:lnTo>
                  <a:lnTo>
                    <a:pt x="2996" y="38"/>
                  </a:lnTo>
                  <a:lnTo>
                    <a:pt x="2996" y="124"/>
                  </a:lnTo>
                  <a:close/>
                  <a:moveTo>
                    <a:pt x="2802" y="82"/>
                  </a:moveTo>
                  <a:lnTo>
                    <a:pt x="2802" y="82"/>
                  </a:lnTo>
                  <a:lnTo>
                    <a:pt x="2810" y="54"/>
                  </a:lnTo>
                  <a:lnTo>
                    <a:pt x="2810" y="54"/>
                  </a:lnTo>
                  <a:lnTo>
                    <a:pt x="2822" y="84"/>
                  </a:lnTo>
                  <a:lnTo>
                    <a:pt x="2836" y="126"/>
                  </a:lnTo>
                  <a:lnTo>
                    <a:pt x="2786" y="126"/>
                  </a:lnTo>
                  <a:lnTo>
                    <a:pt x="2802" y="82"/>
                  </a:lnTo>
                  <a:close/>
                  <a:moveTo>
                    <a:pt x="2764" y="186"/>
                  </a:moveTo>
                  <a:lnTo>
                    <a:pt x="2780" y="142"/>
                  </a:lnTo>
                  <a:lnTo>
                    <a:pt x="2842" y="142"/>
                  </a:lnTo>
                  <a:lnTo>
                    <a:pt x="2860" y="186"/>
                  </a:lnTo>
                  <a:lnTo>
                    <a:pt x="2882" y="186"/>
                  </a:lnTo>
                  <a:lnTo>
                    <a:pt x="2822" y="38"/>
                  </a:lnTo>
                  <a:lnTo>
                    <a:pt x="2800" y="38"/>
                  </a:lnTo>
                  <a:lnTo>
                    <a:pt x="2744" y="186"/>
                  </a:lnTo>
                  <a:lnTo>
                    <a:pt x="2764" y="186"/>
                  </a:lnTo>
                  <a:close/>
                  <a:moveTo>
                    <a:pt x="2628" y="186"/>
                  </a:moveTo>
                  <a:lnTo>
                    <a:pt x="2628" y="70"/>
                  </a:lnTo>
                  <a:lnTo>
                    <a:pt x="2706" y="186"/>
                  </a:lnTo>
                  <a:lnTo>
                    <a:pt x="2726" y="186"/>
                  </a:lnTo>
                  <a:lnTo>
                    <a:pt x="2726" y="38"/>
                  </a:lnTo>
                  <a:lnTo>
                    <a:pt x="2708" y="38"/>
                  </a:lnTo>
                  <a:lnTo>
                    <a:pt x="2708" y="154"/>
                  </a:lnTo>
                  <a:lnTo>
                    <a:pt x="2630" y="38"/>
                  </a:lnTo>
                  <a:lnTo>
                    <a:pt x="2610" y="38"/>
                  </a:lnTo>
                  <a:lnTo>
                    <a:pt x="2610" y="186"/>
                  </a:lnTo>
                  <a:lnTo>
                    <a:pt x="2628" y="186"/>
                  </a:lnTo>
                  <a:close/>
                  <a:moveTo>
                    <a:pt x="2582" y="186"/>
                  </a:moveTo>
                  <a:lnTo>
                    <a:pt x="2582" y="168"/>
                  </a:lnTo>
                  <a:lnTo>
                    <a:pt x="2490" y="168"/>
                  </a:lnTo>
                  <a:lnTo>
                    <a:pt x="2490" y="118"/>
                  </a:lnTo>
                  <a:lnTo>
                    <a:pt x="2574" y="118"/>
                  </a:lnTo>
                  <a:lnTo>
                    <a:pt x="2574" y="100"/>
                  </a:lnTo>
                  <a:lnTo>
                    <a:pt x="2490" y="100"/>
                  </a:lnTo>
                  <a:lnTo>
                    <a:pt x="2490" y="56"/>
                  </a:lnTo>
                  <a:lnTo>
                    <a:pt x="2578" y="56"/>
                  </a:lnTo>
                  <a:lnTo>
                    <a:pt x="2578" y="38"/>
                  </a:lnTo>
                  <a:lnTo>
                    <a:pt x="2472" y="38"/>
                  </a:lnTo>
                  <a:lnTo>
                    <a:pt x="2472" y="186"/>
                  </a:lnTo>
                  <a:lnTo>
                    <a:pt x="2582" y="186"/>
                  </a:lnTo>
                  <a:close/>
                  <a:moveTo>
                    <a:pt x="2340" y="54"/>
                  </a:moveTo>
                  <a:lnTo>
                    <a:pt x="2388" y="54"/>
                  </a:lnTo>
                  <a:lnTo>
                    <a:pt x="2388" y="54"/>
                  </a:lnTo>
                  <a:lnTo>
                    <a:pt x="2402" y="56"/>
                  </a:lnTo>
                  <a:lnTo>
                    <a:pt x="2408" y="58"/>
                  </a:lnTo>
                  <a:lnTo>
                    <a:pt x="2412" y="60"/>
                  </a:lnTo>
                  <a:lnTo>
                    <a:pt x="2412" y="60"/>
                  </a:lnTo>
                  <a:lnTo>
                    <a:pt x="2418" y="68"/>
                  </a:lnTo>
                  <a:lnTo>
                    <a:pt x="2420" y="78"/>
                  </a:lnTo>
                  <a:lnTo>
                    <a:pt x="2420" y="78"/>
                  </a:lnTo>
                  <a:lnTo>
                    <a:pt x="2418" y="86"/>
                  </a:lnTo>
                  <a:lnTo>
                    <a:pt x="2416" y="92"/>
                  </a:lnTo>
                  <a:lnTo>
                    <a:pt x="2416" y="92"/>
                  </a:lnTo>
                  <a:lnTo>
                    <a:pt x="2410" y="96"/>
                  </a:lnTo>
                  <a:lnTo>
                    <a:pt x="2404" y="100"/>
                  </a:lnTo>
                  <a:lnTo>
                    <a:pt x="2404" y="100"/>
                  </a:lnTo>
                  <a:lnTo>
                    <a:pt x="2396" y="102"/>
                  </a:lnTo>
                  <a:lnTo>
                    <a:pt x="2384" y="104"/>
                  </a:lnTo>
                  <a:lnTo>
                    <a:pt x="2340" y="104"/>
                  </a:lnTo>
                  <a:lnTo>
                    <a:pt x="2340" y="54"/>
                  </a:lnTo>
                  <a:close/>
                  <a:moveTo>
                    <a:pt x="2340" y="186"/>
                  </a:moveTo>
                  <a:lnTo>
                    <a:pt x="2340" y="120"/>
                  </a:lnTo>
                  <a:lnTo>
                    <a:pt x="2364" y="120"/>
                  </a:lnTo>
                  <a:lnTo>
                    <a:pt x="2364" y="120"/>
                  </a:lnTo>
                  <a:lnTo>
                    <a:pt x="2374" y="122"/>
                  </a:lnTo>
                  <a:lnTo>
                    <a:pt x="2374" y="122"/>
                  </a:lnTo>
                  <a:lnTo>
                    <a:pt x="2384" y="124"/>
                  </a:lnTo>
                  <a:lnTo>
                    <a:pt x="2384" y="124"/>
                  </a:lnTo>
                  <a:lnTo>
                    <a:pt x="2394" y="134"/>
                  </a:lnTo>
                  <a:lnTo>
                    <a:pt x="2394" y="134"/>
                  </a:lnTo>
                  <a:lnTo>
                    <a:pt x="2408" y="156"/>
                  </a:lnTo>
                  <a:lnTo>
                    <a:pt x="2428" y="186"/>
                  </a:lnTo>
                  <a:lnTo>
                    <a:pt x="2452" y="186"/>
                  </a:lnTo>
                  <a:lnTo>
                    <a:pt x="2426" y="146"/>
                  </a:lnTo>
                  <a:lnTo>
                    <a:pt x="2426" y="146"/>
                  </a:lnTo>
                  <a:lnTo>
                    <a:pt x="2418" y="136"/>
                  </a:lnTo>
                  <a:lnTo>
                    <a:pt x="2410" y="126"/>
                  </a:lnTo>
                  <a:lnTo>
                    <a:pt x="2410" y="126"/>
                  </a:lnTo>
                  <a:lnTo>
                    <a:pt x="2398" y="118"/>
                  </a:lnTo>
                  <a:lnTo>
                    <a:pt x="2398" y="118"/>
                  </a:lnTo>
                  <a:lnTo>
                    <a:pt x="2408" y="116"/>
                  </a:lnTo>
                  <a:lnTo>
                    <a:pt x="2416" y="114"/>
                  </a:lnTo>
                  <a:lnTo>
                    <a:pt x="2424" y="110"/>
                  </a:lnTo>
                  <a:lnTo>
                    <a:pt x="2430" y="104"/>
                  </a:lnTo>
                  <a:lnTo>
                    <a:pt x="2430" y="104"/>
                  </a:lnTo>
                  <a:lnTo>
                    <a:pt x="2434" y="100"/>
                  </a:lnTo>
                  <a:lnTo>
                    <a:pt x="2438" y="92"/>
                  </a:lnTo>
                  <a:lnTo>
                    <a:pt x="2440" y="86"/>
                  </a:lnTo>
                  <a:lnTo>
                    <a:pt x="2440" y="78"/>
                  </a:lnTo>
                  <a:lnTo>
                    <a:pt x="2440" y="78"/>
                  </a:lnTo>
                  <a:lnTo>
                    <a:pt x="2438" y="66"/>
                  </a:lnTo>
                  <a:lnTo>
                    <a:pt x="2434" y="56"/>
                  </a:lnTo>
                  <a:lnTo>
                    <a:pt x="2434" y="56"/>
                  </a:lnTo>
                  <a:lnTo>
                    <a:pt x="2426" y="48"/>
                  </a:lnTo>
                  <a:lnTo>
                    <a:pt x="2418" y="42"/>
                  </a:lnTo>
                  <a:lnTo>
                    <a:pt x="2418" y="42"/>
                  </a:lnTo>
                  <a:lnTo>
                    <a:pt x="2404" y="38"/>
                  </a:lnTo>
                  <a:lnTo>
                    <a:pt x="2386" y="38"/>
                  </a:lnTo>
                  <a:lnTo>
                    <a:pt x="2320" y="38"/>
                  </a:lnTo>
                  <a:lnTo>
                    <a:pt x="2320" y="186"/>
                  </a:lnTo>
                  <a:lnTo>
                    <a:pt x="2340" y="186"/>
                  </a:lnTo>
                  <a:close/>
                  <a:moveTo>
                    <a:pt x="2236" y="188"/>
                  </a:moveTo>
                  <a:lnTo>
                    <a:pt x="2278" y="36"/>
                  </a:lnTo>
                  <a:lnTo>
                    <a:pt x="2264" y="36"/>
                  </a:lnTo>
                  <a:lnTo>
                    <a:pt x="2220" y="188"/>
                  </a:lnTo>
                  <a:lnTo>
                    <a:pt x="2236" y="188"/>
                  </a:lnTo>
                  <a:close/>
                  <a:moveTo>
                    <a:pt x="2146" y="186"/>
                  </a:moveTo>
                  <a:lnTo>
                    <a:pt x="2146" y="56"/>
                  </a:lnTo>
                  <a:lnTo>
                    <a:pt x="2194" y="56"/>
                  </a:lnTo>
                  <a:lnTo>
                    <a:pt x="2194" y="38"/>
                  </a:lnTo>
                  <a:lnTo>
                    <a:pt x="2076" y="38"/>
                  </a:lnTo>
                  <a:lnTo>
                    <a:pt x="2076" y="56"/>
                  </a:lnTo>
                  <a:lnTo>
                    <a:pt x="2126" y="56"/>
                  </a:lnTo>
                  <a:lnTo>
                    <a:pt x="2126" y="186"/>
                  </a:lnTo>
                  <a:lnTo>
                    <a:pt x="2146" y="186"/>
                  </a:lnTo>
                  <a:close/>
                  <a:moveTo>
                    <a:pt x="2080" y="186"/>
                  </a:moveTo>
                  <a:lnTo>
                    <a:pt x="2080" y="168"/>
                  </a:lnTo>
                  <a:lnTo>
                    <a:pt x="2006" y="168"/>
                  </a:lnTo>
                  <a:lnTo>
                    <a:pt x="2006" y="38"/>
                  </a:lnTo>
                  <a:lnTo>
                    <a:pt x="1986" y="38"/>
                  </a:lnTo>
                  <a:lnTo>
                    <a:pt x="1986" y="186"/>
                  </a:lnTo>
                  <a:lnTo>
                    <a:pt x="2080" y="186"/>
                  </a:lnTo>
                  <a:close/>
                  <a:moveTo>
                    <a:pt x="1934" y="124"/>
                  </a:moveTo>
                  <a:lnTo>
                    <a:pt x="1934" y="124"/>
                  </a:lnTo>
                  <a:lnTo>
                    <a:pt x="1934" y="136"/>
                  </a:lnTo>
                  <a:lnTo>
                    <a:pt x="1932" y="146"/>
                  </a:lnTo>
                  <a:lnTo>
                    <a:pt x="1930" y="156"/>
                  </a:lnTo>
                  <a:lnTo>
                    <a:pt x="1926" y="162"/>
                  </a:lnTo>
                  <a:lnTo>
                    <a:pt x="1926" y="162"/>
                  </a:lnTo>
                  <a:lnTo>
                    <a:pt x="1920" y="166"/>
                  </a:lnTo>
                  <a:lnTo>
                    <a:pt x="1914" y="168"/>
                  </a:lnTo>
                  <a:lnTo>
                    <a:pt x="1904" y="170"/>
                  </a:lnTo>
                  <a:lnTo>
                    <a:pt x="1894" y="172"/>
                  </a:lnTo>
                  <a:lnTo>
                    <a:pt x="1894" y="172"/>
                  </a:lnTo>
                  <a:lnTo>
                    <a:pt x="1882" y="170"/>
                  </a:lnTo>
                  <a:lnTo>
                    <a:pt x="1874" y="166"/>
                  </a:lnTo>
                  <a:lnTo>
                    <a:pt x="1874" y="166"/>
                  </a:lnTo>
                  <a:lnTo>
                    <a:pt x="1866" y="160"/>
                  </a:lnTo>
                  <a:lnTo>
                    <a:pt x="1860" y="152"/>
                  </a:lnTo>
                  <a:lnTo>
                    <a:pt x="1860" y="152"/>
                  </a:lnTo>
                  <a:lnTo>
                    <a:pt x="1858" y="140"/>
                  </a:lnTo>
                  <a:lnTo>
                    <a:pt x="1858" y="124"/>
                  </a:lnTo>
                  <a:lnTo>
                    <a:pt x="1858" y="38"/>
                  </a:lnTo>
                  <a:lnTo>
                    <a:pt x="1838" y="38"/>
                  </a:lnTo>
                  <a:lnTo>
                    <a:pt x="1838" y="124"/>
                  </a:lnTo>
                  <a:lnTo>
                    <a:pt x="1838" y="124"/>
                  </a:lnTo>
                  <a:lnTo>
                    <a:pt x="1838" y="144"/>
                  </a:lnTo>
                  <a:lnTo>
                    <a:pt x="1844" y="160"/>
                  </a:lnTo>
                  <a:lnTo>
                    <a:pt x="1844" y="160"/>
                  </a:lnTo>
                  <a:lnTo>
                    <a:pt x="1846" y="168"/>
                  </a:lnTo>
                  <a:lnTo>
                    <a:pt x="1850" y="172"/>
                  </a:lnTo>
                  <a:lnTo>
                    <a:pt x="1856" y="178"/>
                  </a:lnTo>
                  <a:lnTo>
                    <a:pt x="1862" y="182"/>
                  </a:lnTo>
                  <a:lnTo>
                    <a:pt x="1862" y="182"/>
                  </a:lnTo>
                  <a:lnTo>
                    <a:pt x="1878" y="188"/>
                  </a:lnTo>
                  <a:lnTo>
                    <a:pt x="1896" y="188"/>
                  </a:lnTo>
                  <a:lnTo>
                    <a:pt x="1896" y="188"/>
                  </a:lnTo>
                  <a:lnTo>
                    <a:pt x="1916" y="186"/>
                  </a:lnTo>
                  <a:lnTo>
                    <a:pt x="1924" y="184"/>
                  </a:lnTo>
                  <a:lnTo>
                    <a:pt x="1932" y="180"/>
                  </a:lnTo>
                  <a:lnTo>
                    <a:pt x="1932" y="180"/>
                  </a:lnTo>
                  <a:lnTo>
                    <a:pt x="1942" y="172"/>
                  </a:lnTo>
                  <a:lnTo>
                    <a:pt x="1950" y="160"/>
                  </a:lnTo>
                  <a:lnTo>
                    <a:pt x="1950" y="160"/>
                  </a:lnTo>
                  <a:lnTo>
                    <a:pt x="1954" y="144"/>
                  </a:lnTo>
                  <a:lnTo>
                    <a:pt x="1954" y="124"/>
                  </a:lnTo>
                  <a:lnTo>
                    <a:pt x="1954" y="38"/>
                  </a:lnTo>
                  <a:lnTo>
                    <a:pt x="1934" y="38"/>
                  </a:lnTo>
                  <a:lnTo>
                    <a:pt x="1934" y="124"/>
                  </a:lnTo>
                  <a:close/>
                  <a:moveTo>
                    <a:pt x="1742" y="82"/>
                  </a:moveTo>
                  <a:lnTo>
                    <a:pt x="1742" y="82"/>
                  </a:lnTo>
                  <a:lnTo>
                    <a:pt x="1750" y="54"/>
                  </a:lnTo>
                  <a:lnTo>
                    <a:pt x="1750" y="54"/>
                  </a:lnTo>
                  <a:lnTo>
                    <a:pt x="1760" y="84"/>
                  </a:lnTo>
                  <a:lnTo>
                    <a:pt x="1776" y="126"/>
                  </a:lnTo>
                  <a:lnTo>
                    <a:pt x="1726" y="126"/>
                  </a:lnTo>
                  <a:lnTo>
                    <a:pt x="1742" y="82"/>
                  </a:lnTo>
                  <a:close/>
                  <a:moveTo>
                    <a:pt x="1704" y="186"/>
                  </a:moveTo>
                  <a:lnTo>
                    <a:pt x="1720" y="142"/>
                  </a:lnTo>
                  <a:lnTo>
                    <a:pt x="1782" y="142"/>
                  </a:lnTo>
                  <a:lnTo>
                    <a:pt x="1798" y="186"/>
                  </a:lnTo>
                  <a:lnTo>
                    <a:pt x="1822" y="186"/>
                  </a:lnTo>
                  <a:lnTo>
                    <a:pt x="1760" y="38"/>
                  </a:lnTo>
                  <a:lnTo>
                    <a:pt x="1740" y="38"/>
                  </a:lnTo>
                  <a:lnTo>
                    <a:pt x="1682" y="186"/>
                  </a:lnTo>
                  <a:lnTo>
                    <a:pt x="1704" y="186"/>
                  </a:lnTo>
                  <a:close/>
                  <a:moveTo>
                    <a:pt x="1566" y="186"/>
                  </a:moveTo>
                  <a:lnTo>
                    <a:pt x="1566" y="70"/>
                  </a:lnTo>
                  <a:lnTo>
                    <a:pt x="1646" y="186"/>
                  </a:lnTo>
                  <a:lnTo>
                    <a:pt x="1666" y="186"/>
                  </a:lnTo>
                  <a:lnTo>
                    <a:pt x="1666" y="38"/>
                  </a:lnTo>
                  <a:lnTo>
                    <a:pt x="1646" y="38"/>
                  </a:lnTo>
                  <a:lnTo>
                    <a:pt x="1646" y="154"/>
                  </a:lnTo>
                  <a:lnTo>
                    <a:pt x="1568" y="38"/>
                  </a:lnTo>
                  <a:lnTo>
                    <a:pt x="1548" y="38"/>
                  </a:lnTo>
                  <a:lnTo>
                    <a:pt x="1548" y="186"/>
                  </a:lnTo>
                  <a:lnTo>
                    <a:pt x="1566" y="186"/>
                  </a:lnTo>
                  <a:close/>
                  <a:moveTo>
                    <a:pt x="1522" y="186"/>
                  </a:moveTo>
                  <a:lnTo>
                    <a:pt x="1522" y="168"/>
                  </a:lnTo>
                  <a:lnTo>
                    <a:pt x="1430" y="168"/>
                  </a:lnTo>
                  <a:lnTo>
                    <a:pt x="1430" y="118"/>
                  </a:lnTo>
                  <a:lnTo>
                    <a:pt x="1512" y="118"/>
                  </a:lnTo>
                  <a:lnTo>
                    <a:pt x="1512" y="100"/>
                  </a:lnTo>
                  <a:lnTo>
                    <a:pt x="1430" y="100"/>
                  </a:lnTo>
                  <a:lnTo>
                    <a:pt x="1430" y="56"/>
                  </a:lnTo>
                  <a:lnTo>
                    <a:pt x="1518" y="56"/>
                  </a:lnTo>
                  <a:lnTo>
                    <a:pt x="1518" y="38"/>
                  </a:lnTo>
                  <a:lnTo>
                    <a:pt x="1410" y="38"/>
                  </a:lnTo>
                  <a:lnTo>
                    <a:pt x="1410" y="186"/>
                  </a:lnTo>
                  <a:lnTo>
                    <a:pt x="1522" y="186"/>
                  </a:lnTo>
                  <a:close/>
                  <a:moveTo>
                    <a:pt x="1280" y="54"/>
                  </a:moveTo>
                  <a:lnTo>
                    <a:pt x="1326" y="54"/>
                  </a:lnTo>
                  <a:lnTo>
                    <a:pt x="1326" y="54"/>
                  </a:lnTo>
                  <a:lnTo>
                    <a:pt x="1340" y="56"/>
                  </a:lnTo>
                  <a:lnTo>
                    <a:pt x="1346" y="58"/>
                  </a:lnTo>
                  <a:lnTo>
                    <a:pt x="1350" y="60"/>
                  </a:lnTo>
                  <a:lnTo>
                    <a:pt x="1350" y="60"/>
                  </a:lnTo>
                  <a:lnTo>
                    <a:pt x="1356" y="68"/>
                  </a:lnTo>
                  <a:lnTo>
                    <a:pt x="1358" y="78"/>
                  </a:lnTo>
                  <a:lnTo>
                    <a:pt x="1358" y="78"/>
                  </a:lnTo>
                  <a:lnTo>
                    <a:pt x="1358" y="86"/>
                  </a:lnTo>
                  <a:lnTo>
                    <a:pt x="1354" y="92"/>
                  </a:lnTo>
                  <a:lnTo>
                    <a:pt x="1354" y="92"/>
                  </a:lnTo>
                  <a:lnTo>
                    <a:pt x="1350" y="96"/>
                  </a:lnTo>
                  <a:lnTo>
                    <a:pt x="1342" y="100"/>
                  </a:lnTo>
                  <a:lnTo>
                    <a:pt x="1342" y="100"/>
                  </a:lnTo>
                  <a:lnTo>
                    <a:pt x="1334" y="102"/>
                  </a:lnTo>
                  <a:lnTo>
                    <a:pt x="1322" y="104"/>
                  </a:lnTo>
                  <a:lnTo>
                    <a:pt x="1280" y="104"/>
                  </a:lnTo>
                  <a:lnTo>
                    <a:pt x="1280" y="54"/>
                  </a:lnTo>
                  <a:close/>
                  <a:moveTo>
                    <a:pt x="1280" y="186"/>
                  </a:moveTo>
                  <a:lnTo>
                    <a:pt x="1280" y="120"/>
                  </a:lnTo>
                  <a:lnTo>
                    <a:pt x="1302" y="120"/>
                  </a:lnTo>
                  <a:lnTo>
                    <a:pt x="1302" y="120"/>
                  </a:lnTo>
                  <a:lnTo>
                    <a:pt x="1314" y="122"/>
                  </a:lnTo>
                  <a:lnTo>
                    <a:pt x="1314" y="122"/>
                  </a:lnTo>
                  <a:lnTo>
                    <a:pt x="1322" y="124"/>
                  </a:lnTo>
                  <a:lnTo>
                    <a:pt x="1322" y="124"/>
                  </a:lnTo>
                  <a:lnTo>
                    <a:pt x="1332" y="134"/>
                  </a:lnTo>
                  <a:lnTo>
                    <a:pt x="1332" y="134"/>
                  </a:lnTo>
                  <a:lnTo>
                    <a:pt x="1346" y="156"/>
                  </a:lnTo>
                  <a:lnTo>
                    <a:pt x="1366" y="186"/>
                  </a:lnTo>
                  <a:lnTo>
                    <a:pt x="1390" y="186"/>
                  </a:lnTo>
                  <a:lnTo>
                    <a:pt x="1364" y="146"/>
                  </a:lnTo>
                  <a:lnTo>
                    <a:pt x="1364" y="146"/>
                  </a:lnTo>
                  <a:lnTo>
                    <a:pt x="1358" y="136"/>
                  </a:lnTo>
                  <a:lnTo>
                    <a:pt x="1348" y="126"/>
                  </a:lnTo>
                  <a:lnTo>
                    <a:pt x="1348" y="126"/>
                  </a:lnTo>
                  <a:lnTo>
                    <a:pt x="1336" y="118"/>
                  </a:lnTo>
                  <a:lnTo>
                    <a:pt x="1336" y="118"/>
                  </a:lnTo>
                  <a:lnTo>
                    <a:pt x="1346" y="116"/>
                  </a:lnTo>
                  <a:lnTo>
                    <a:pt x="1356" y="114"/>
                  </a:lnTo>
                  <a:lnTo>
                    <a:pt x="1362" y="110"/>
                  </a:lnTo>
                  <a:lnTo>
                    <a:pt x="1368" y="104"/>
                  </a:lnTo>
                  <a:lnTo>
                    <a:pt x="1368" y="104"/>
                  </a:lnTo>
                  <a:lnTo>
                    <a:pt x="1372" y="100"/>
                  </a:lnTo>
                  <a:lnTo>
                    <a:pt x="1376" y="92"/>
                  </a:lnTo>
                  <a:lnTo>
                    <a:pt x="1378" y="86"/>
                  </a:lnTo>
                  <a:lnTo>
                    <a:pt x="1378" y="78"/>
                  </a:lnTo>
                  <a:lnTo>
                    <a:pt x="1378" y="78"/>
                  </a:lnTo>
                  <a:lnTo>
                    <a:pt x="1378" y="66"/>
                  </a:lnTo>
                  <a:lnTo>
                    <a:pt x="1372" y="56"/>
                  </a:lnTo>
                  <a:lnTo>
                    <a:pt x="1372" y="56"/>
                  </a:lnTo>
                  <a:lnTo>
                    <a:pt x="1366" y="48"/>
                  </a:lnTo>
                  <a:lnTo>
                    <a:pt x="1356" y="42"/>
                  </a:lnTo>
                  <a:lnTo>
                    <a:pt x="1356" y="42"/>
                  </a:lnTo>
                  <a:lnTo>
                    <a:pt x="1344" y="38"/>
                  </a:lnTo>
                  <a:lnTo>
                    <a:pt x="1326" y="38"/>
                  </a:lnTo>
                  <a:lnTo>
                    <a:pt x="1260" y="38"/>
                  </a:lnTo>
                  <a:lnTo>
                    <a:pt x="1260" y="186"/>
                  </a:lnTo>
                  <a:lnTo>
                    <a:pt x="1280" y="186"/>
                  </a:lnTo>
                  <a:close/>
                  <a:moveTo>
                    <a:pt x="1118" y="28"/>
                  </a:moveTo>
                  <a:lnTo>
                    <a:pt x="1142" y="0"/>
                  </a:lnTo>
                  <a:lnTo>
                    <a:pt x="1118" y="0"/>
                  </a:lnTo>
                  <a:lnTo>
                    <a:pt x="1104" y="28"/>
                  </a:lnTo>
                  <a:lnTo>
                    <a:pt x="1118" y="28"/>
                  </a:lnTo>
                  <a:close/>
                  <a:moveTo>
                    <a:pt x="1174" y="186"/>
                  </a:moveTo>
                  <a:lnTo>
                    <a:pt x="1174" y="168"/>
                  </a:lnTo>
                  <a:lnTo>
                    <a:pt x="1082" y="168"/>
                  </a:lnTo>
                  <a:lnTo>
                    <a:pt x="1082" y="118"/>
                  </a:lnTo>
                  <a:lnTo>
                    <a:pt x="1166" y="118"/>
                  </a:lnTo>
                  <a:lnTo>
                    <a:pt x="1166" y="100"/>
                  </a:lnTo>
                  <a:lnTo>
                    <a:pt x="1082" y="100"/>
                  </a:lnTo>
                  <a:lnTo>
                    <a:pt x="1082" y="56"/>
                  </a:lnTo>
                  <a:lnTo>
                    <a:pt x="1170" y="56"/>
                  </a:lnTo>
                  <a:lnTo>
                    <a:pt x="1170" y="38"/>
                  </a:lnTo>
                  <a:lnTo>
                    <a:pt x="1064" y="38"/>
                  </a:lnTo>
                  <a:lnTo>
                    <a:pt x="1064" y="186"/>
                  </a:lnTo>
                  <a:lnTo>
                    <a:pt x="1174" y="186"/>
                  </a:lnTo>
                  <a:close/>
                  <a:moveTo>
                    <a:pt x="994" y="186"/>
                  </a:moveTo>
                  <a:lnTo>
                    <a:pt x="994" y="56"/>
                  </a:lnTo>
                  <a:lnTo>
                    <a:pt x="1042" y="56"/>
                  </a:lnTo>
                  <a:lnTo>
                    <a:pt x="1042" y="38"/>
                  </a:lnTo>
                  <a:lnTo>
                    <a:pt x="924" y="38"/>
                  </a:lnTo>
                  <a:lnTo>
                    <a:pt x="924" y="56"/>
                  </a:lnTo>
                  <a:lnTo>
                    <a:pt x="974" y="56"/>
                  </a:lnTo>
                  <a:lnTo>
                    <a:pt x="974" y="186"/>
                  </a:lnTo>
                  <a:lnTo>
                    <a:pt x="994" y="186"/>
                  </a:lnTo>
                  <a:close/>
                  <a:moveTo>
                    <a:pt x="854" y="28"/>
                  </a:moveTo>
                  <a:lnTo>
                    <a:pt x="876" y="0"/>
                  </a:lnTo>
                  <a:lnTo>
                    <a:pt x="852" y="0"/>
                  </a:lnTo>
                  <a:lnTo>
                    <a:pt x="838" y="28"/>
                  </a:lnTo>
                  <a:lnTo>
                    <a:pt x="854" y="28"/>
                  </a:lnTo>
                  <a:close/>
                  <a:moveTo>
                    <a:pt x="908" y="186"/>
                  </a:moveTo>
                  <a:lnTo>
                    <a:pt x="908" y="168"/>
                  </a:lnTo>
                  <a:lnTo>
                    <a:pt x="818" y="168"/>
                  </a:lnTo>
                  <a:lnTo>
                    <a:pt x="818" y="118"/>
                  </a:lnTo>
                  <a:lnTo>
                    <a:pt x="900" y="118"/>
                  </a:lnTo>
                  <a:lnTo>
                    <a:pt x="900" y="100"/>
                  </a:lnTo>
                  <a:lnTo>
                    <a:pt x="818" y="100"/>
                  </a:lnTo>
                  <a:lnTo>
                    <a:pt x="818" y="56"/>
                  </a:lnTo>
                  <a:lnTo>
                    <a:pt x="906" y="56"/>
                  </a:lnTo>
                  <a:lnTo>
                    <a:pt x="906" y="38"/>
                  </a:lnTo>
                  <a:lnTo>
                    <a:pt x="798" y="38"/>
                  </a:lnTo>
                  <a:lnTo>
                    <a:pt x="798" y="186"/>
                  </a:lnTo>
                  <a:lnTo>
                    <a:pt x="908" y="186"/>
                  </a:lnTo>
                  <a:close/>
                  <a:moveTo>
                    <a:pt x="762" y="38"/>
                  </a:moveTo>
                  <a:lnTo>
                    <a:pt x="742" y="38"/>
                  </a:lnTo>
                  <a:lnTo>
                    <a:pt x="742" y="186"/>
                  </a:lnTo>
                  <a:lnTo>
                    <a:pt x="762" y="186"/>
                  </a:lnTo>
                  <a:lnTo>
                    <a:pt x="762" y="38"/>
                  </a:lnTo>
                  <a:close/>
                  <a:moveTo>
                    <a:pt x="610" y="54"/>
                  </a:moveTo>
                  <a:lnTo>
                    <a:pt x="656" y="54"/>
                  </a:lnTo>
                  <a:lnTo>
                    <a:pt x="656" y="54"/>
                  </a:lnTo>
                  <a:lnTo>
                    <a:pt x="670" y="56"/>
                  </a:lnTo>
                  <a:lnTo>
                    <a:pt x="676" y="58"/>
                  </a:lnTo>
                  <a:lnTo>
                    <a:pt x="680" y="60"/>
                  </a:lnTo>
                  <a:lnTo>
                    <a:pt x="680" y="60"/>
                  </a:lnTo>
                  <a:lnTo>
                    <a:pt x="686" y="68"/>
                  </a:lnTo>
                  <a:lnTo>
                    <a:pt x="688" y="78"/>
                  </a:lnTo>
                  <a:lnTo>
                    <a:pt x="688" y="78"/>
                  </a:lnTo>
                  <a:lnTo>
                    <a:pt x="688" y="86"/>
                  </a:lnTo>
                  <a:lnTo>
                    <a:pt x="684" y="92"/>
                  </a:lnTo>
                  <a:lnTo>
                    <a:pt x="684" y="92"/>
                  </a:lnTo>
                  <a:lnTo>
                    <a:pt x="680" y="96"/>
                  </a:lnTo>
                  <a:lnTo>
                    <a:pt x="672" y="100"/>
                  </a:lnTo>
                  <a:lnTo>
                    <a:pt x="672" y="100"/>
                  </a:lnTo>
                  <a:lnTo>
                    <a:pt x="664" y="102"/>
                  </a:lnTo>
                  <a:lnTo>
                    <a:pt x="652" y="104"/>
                  </a:lnTo>
                  <a:lnTo>
                    <a:pt x="610" y="104"/>
                  </a:lnTo>
                  <a:lnTo>
                    <a:pt x="610" y="54"/>
                  </a:lnTo>
                  <a:close/>
                  <a:moveTo>
                    <a:pt x="610" y="186"/>
                  </a:moveTo>
                  <a:lnTo>
                    <a:pt x="610" y="120"/>
                  </a:lnTo>
                  <a:lnTo>
                    <a:pt x="632" y="120"/>
                  </a:lnTo>
                  <a:lnTo>
                    <a:pt x="632" y="120"/>
                  </a:lnTo>
                  <a:lnTo>
                    <a:pt x="642" y="122"/>
                  </a:lnTo>
                  <a:lnTo>
                    <a:pt x="642" y="122"/>
                  </a:lnTo>
                  <a:lnTo>
                    <a:pt x="652" y="124"/>
                  </a:lnTo>
                  <a:lnTo>
                    <a:pt x="652" y="124"/>
                  </a:lnTo>
                  <a:lnTo>
                    <a:pt x="662" y="134"/>
                  </a:lnTo>
                  <a:lnTo>
                    <a:pt x="662" y="134"/>
                  </a:lnTo>
                  <a:lnTo>
                    <a:pt x="676" y="156"/>
                  </a:lnTo>
                  <a:lnTo>
                    <a:pt x="696" y="186"/>
                  </a:lnTo>
                  <a:lnTo>
                    <a:pt x="720" y="186"/>
                  </a:lnTo>
                  <a:lnTo>
                    <a:pt x="694" y="146"/>
                  </a:lnTo>
                  <a:lnTo>
                    <a:pt x="694" y="146"/>
                  </a:lnTo>
                  <a:lnTo>
                    <a:pt x="686" y="136"/>
                  </a:lnTo>
                  <a:lnTo>
                    <a:pt x="678" y="126"/>
                  </a:lnTo>
                  <a:lnTo>
                    <a:pt x="678" y="126"/>
                  </a:lnTo>
                  <a:lnTo>
                    <a:pt x="666" y="118"/>
                  </a:lnTo>
                  <a:lnTo>
                    <a:pt x="666" y="118"/>
                  </a:lnTo>
                  <a:lnTo>
                    <a:pt x="676" y="116"/>
                  </a:lnTo>
                  <a:lnTo>
                    <a:pt x="686" y="114"/>
                  </a:lnTo>
                  <a:lnTo>
                    <a:pt x="692" y="110"/>
                  </a:lnTo>
                  <a:lnTo>
                    <a:pt x="698" y="104"/>
                  </a:lnTo>
                  <a:lnTo>
                    <a:pt x="698" y="104"/>
                  </a:lnTo>
                  <a:lnTo>
                    <a:pt x="702" y="100"/>
                  </a:lnTo>
                  <a:lnTo>
                    <a:pt x="706" y="92"/>
                  </a:lnTo>
                  <a:lnTo>
                    <a:pt x="708" y="86"/>
                  </a:lnTo>
                  <a:lnTo>
                    <a:pt x="708" y="78"/>
                  </a:lnTo>
                  <a:lnTo>
                    <a:pt x="708" y="78"/>
                  </a:lnTo>
                  <a:lnTo>
                    <a:pt x="706" y="66"/>
                  </a:lnTo>
                  <a:lnTo>
                    <a:pt x="702" y="56"/>
                  </a:lnTo>
                  <a:lnTo>
                    <a:pt x="702" y="56"/>
                  </a:lnTo>
                  <a:lnTo>
                    <a:pt x="694" y="48"/>
                  </a:lnTo>
                  <a:lnTo>
                    <a:pt x="686" y="42"/>
                  </a:lnTo>
                  <a:lnTo>
                    <a:pt x="686" y="42"/>
                  </a:lnTo>
                  <a:lnTo>
                    <a:pt x="672" y="38"/>
                  </a:lnTo>
                  <a:lnTo>
                    <a:pt x="656" y="38"/>
                  </a:lnTo>
                  <a:lnTo>
                    <a:pt x="590" y="38"/>
                  </a:lnTo>
                  <a:lnTo>
                    <a:pt x="590" y="186"/>
                  </a:lnTo>
                  <a:lnTo>
                    <a:pt x="610" y="186"/>
                  </a:lnTo>
                  <a:close/>
                  <a:moveTo>
                    <a:pt x="470" y="56"/>
                  </a:moveTo>
                  <a:lnTo>
                    <a:pt x="508" y="56"/>
                  </a:lnTo>
                  <a:lnTo>
                    <a:pt x="508" y="56"/>
                  </a:lnTo>
                  <a:lnTo>
                    <a:pt x="526" y="56"/>
                  </a:lnTo>
                  <a:lnTo>
                    <a:pt x="526" y="56"/>
                  </a:lnTo>
                  <a:lnTo>
                    <a:pt x="534" y="60"/>
                  </a:lnTo>
                  <a:lnTo>
                    <a:pt x="538" y="66"/>
                  </a:lnTo>
                  <a:lnTo>
                    <a:pt x="538" y="66"/>
                  </a:lnTo>
                  <a:lnTo>
                    <a:pt x="542" y="72"/>
                  </a:lnTo>
                  <a:lnTo>
                    <a:pt x="544" y="82"/>
                  </a:lnTo>
                  <a:lnTo>
                    <a:pt x="544" y="82"/>
                  </a:lnTo>
                  <a:lnTo>
                    <a:pt x="542" y="92"/>
                  </a:lnTo>
                  <a:lnTo>
                    <a:pt x="540" y="98"/>
                  </a:lnTo>
                  <a:lnTo>
                    <a:pt x="536" y="102"/>
                  </a:lnTo>
                  <a:lnTo>
                    <a:pt x="536" y="102"/>
                  </a:lnTo>
                  <a:lnTo>
                    <a:pt x="530" y="104"/>
                  </a:lnTo>
                  <a:lnTo>
                    <a:pt x="524" y="106"/>
                  </a:lnTo>
                  <a:lnTo>
                    <a:pt x="508" y="108"/>
                  </a:lnTo>
                  <a:lnTo>
                    <a:pt x="470" y="108"/>
                  </a:lnTo>
                  <a:lnTo>
                    <a:pt x="470" y="56"/>
                  </a:lnTo>
                  <a:close/>
                  <a:moveTo>
                    <a:pt x="470" y="186"/>
                  </a:moveTo>
                  <a:lnTo>
                    <a:pt x="470" y="126"/>
                  </a:lnTo>
                  <a:lnTo>
                    <a:pt x="508" y="126"/>
                  </a:lnTo>
                  <a:lnTo>
                    <a:pt x="508" y="126"/>
                  </a:lnTo>
                  <a:lnTo>
                    <a:pt x="522" y="126"/>
                  </a:lnTo>
                  <a:lnTo>
                    <a:pt x="534" y="122"/>
                  </a:lnTo>
                  <a:lnTo>
                    <a:pt x="544" y="118"/>
                  </a:lnTo>
                  <a:lnTo>
                    <a:pt x="552" y="112"/>
                  </a:lnTo>
                  <a:lnTo>
                    <a:pt x="552" y="112"/>
                  </a:lnTo>
                  <a:lnTo>
                    <a:pt x="558" y="106"/>
                  </a:lnTo>
                  <a:lnTo>
                    <a:pt x="560" y="98"/>
                  </a:lnTo>
                  <a:lnTo>
                    <a:pt x="564" y="90"/>
                  </a:lnTo>
                  <a:lnTo>
                    <a:pt x="564" y="80"/>
                  </a:lnTo>
                  <a:lnTo>
                    <a:pt x="564" y="80"/>
                  </a:lnTo>
                  <a:lnTo>
                    <a:pt x="562" y="70"/>
                  </a:lnTo>
                  <a:lnTo>
                    <a:pt x="560" y="60"/>
                  </a:lnTo>
                  <a:lnTo>
                    <a:pt x="560" y="60"/>
                  </a:lnTo>
                  <a:lnTo>
                    <a:pt x="554" y="52"/>
                  </a:lnTo>
                  <a:lnTo>
                    <a:pt x="548" y="46"/>
                  </a:lnTo>
                  <a:lnTo>
                    <a:pt x="548" y="46"/>
                  </a:lnTo>
                  <a:lnTo>
                    <a:pt x="540" y="42"/>
                  </a:lnTo>
                  <a:lnTo>
                    <a:pt x="530" y="38"/>
                  </a:lnTo>
                  <a:lnTo>
                    <a:pt x="530" y="38"/>
                  </a:lnTo>
                  <a:lnTo>
                    <a:pt x="506" y="38"/>
                  </a:lnTo>
                  <a:lnTo>
                    <a:pt x="450" y="38"/>
                  </a:lnTo>
                  <a:lnTo>
                    <a:pt x="450" y="186"/>
                  </a:lnTo>
                  <a:lnTo>
                    <a:pt x="470" y="186"/>
                  </a:lnTo>
                  <a:close/>
                  <a:moveTo>
                    <a:pt x="318" y="66"/>
                  </a:moveTo>
                  <a:lnTo>
                    <a:pt x="318" y="66"/>
                  </a:lnTo>
                  <a:lnTo>
                    <a:pt x="326" y="60"/>
                  </a:lnTo>
                  <a:lnTo>
                    <a:pt x="334" y="56"/>
                  </a:lnTo>
                  <a:lnTo>
                    <a:pt x="344" y="52"/>
                  </a:lnTo>
                  <a:lnTo>
                    <a:pt x="354" y="52"/>
                  </a:lnTo>
                  <a:lnTo>
                    <a:pt x="354" y="52"/>
                  </a:lnTo>
                  <a:lnTo>
                    <a:pt x="368" y="54"/>
                  </a:lnTo>
                  <a:lnTo>
                    <a:pt x="380" y="60"/>
                  </a:lnTo>
                  <a:lnTo>
                    <a:pt x="380" y="60"/>
                  </a:lnTo>
                  <a:lnTo>
                    <a:pt x="390" y="68"/>
                  </a:lnTo>
                  <a:lnTo>
                    <a:pt x="398" y="80"/>
                  </a:lnTo>
                  <a:lnTo>
                    <a:pt x="398" y="80"/>
                  </a:lnTo>
                  <a:lnTo>
                    <a:pt x="404" y="96"/>
                  </a:lnTo>
                  <a:lnTo>
                    <a:pt x="404" y="112"/>
                  </a:lnTo>
                  <a:lnTo>
                    <a:pt x="404" y="112"/>
                  </a:lnTo>
                  <a:lnTo>
                    <a:pt x="404" y="126"/>
                  </a:lnTo>
                  <a:lnTo>
                    <a:pt x="402" y="138"/>
                  </a:lnTo>
                  <a:lnTo>
                    <a:pt x="396" y="148"/>
                  </a:lnTo>
                  <a:lnTo>
                    <a:pt x="390" y="156"/>
                  </a:lnTo>
                  <a:lnTo>
                    <a:pt x="390" y="156"/>
                  </a:lnTo>
                  <a:lnTo>
                    <a:pt x="382" y="164"/>
                  </a:lnTo>
                  <a:lnTo>
                    <a:pt x="374" y="168"/>
                  </a:lnTo>
                  <a:lnTo>
                    <a:pt x="364" y="172"/>
                  </a:lnTo>
                  <a:lnTo>
                    <a:pt x="354" y="172"/>
                  </a:lnTo>
                  <a:lnTo>
                    <a:pt x="354" y="172"/>
                  </a:lnTo>
                  <a:lnTo>
                    <a:pt x="344" y="172"/>
                  </a:lnTo>
                  <a:lnTo>
                    <a:pt x="334" y="168"/>
                  </a:lnTo>
                  <a:lnTo>
                    <a:pt x="326" y="164"/>
                  </a:lnTo>
                  <a:lnTo>
                    <a:pt x="318" y="156"/>
                  </a:lnTo>
                  <a:lnTo>
                    <a:pt x="318" y="156"/>
                  </a:lnTo>
                  <a:lnTo>
                    <a:pt x="312" y="148"/>
                  </a:lnTo>
                  <a:lnTo>
                    <a:pt x="306" y="138"/>
                  </a:lnTo>
                  <a:lnTo>
                    <a:pt x="304" y="126"/>
                  </a:lnTo>
                  <a:lnTo>
                    <a:pt x="302" y="114"/>
                  </a:lnTo>
                  <a:lnTo>
                    <a:pt x="302" y="114"/>
                  </a:lnTo>
                  <a:lnTo>
                    <a:pt x="304" y="98"/>
                  </a:lnTo>
                  <a:lnTo>
                    <a:pt x="306" y="86"/>
                  </a:lnTo>
                  <a:lnTo>
                    <a:pt x="312" y="74"/>
                  </a:lnTo>
                  <a:lnTo>
                    <a:pt x="318" y="66"/>
                  </a:lnTo>
                  <a:close/>
                  <a:moveTo>
                    <a:pt x="292" y="152"/>
                  </a:moveTo>
                  <a:lnTo>
                    <a:pt x="292" y="152"/>
                  </a:lnTo>
                  <a:lnTo>
                    <a:pt x="296" y="160"/>
                  </a:lnTo>
                  <a:lnTo>
                    <a:pt x="302" y="166"/>
                  </a:lnTo>
                  <a:lnTo>
                    <a:pt x="308" y="174"/>
                  </a:lnTo>
                  <a:lnTo>
                    <a:pt x="316" y="178"/>
                  </a:lnTo>
                  <a:lnTo>
                    <a:pt x="316" y="178"/>
                  </a:lnTo>
                  <a:lnTo>
                    <a:pt x="324" y="184"/>
                  </a:lnTo>
                  <a:lnTo>
                    <a:pt x="334" y="186"/>
                  </a:lnTo>
                  <a:lnTo>
                    <a:pt x="344" y="188"/>
                  </a:lnTo>
                  <a:lnTo>
                    <a:pt x="354" y="188"/>
                  </a:lnTo>
                  <a:lnTo>
                    <a:pt x="354" y="188"/>
                  </a:lnTo>
                  <a:lnTo>
                    <a:pt x="372" y="186"/>
                  </a:lnTo>
                  <a:lnTo>
                    <a:pt x="390" y="180"/>
                  </a:lnTo>
                  <a:lnTo>
                    <a:pt x="390" y="180"/>
                  </a:lnTo>
                  <a:lnTo>
                    <a:pt x="398" y="174"/>
                  </a:lnTo>
                  <a:lnTo>
                    <a:pt x="404" y="168"/>
                  </a:lnTo>
                  <a:lnTo>
                    <a:pt x="410" y="162"/>
                  </a:lnTo>
                  <a:lnTo>
                    <a:pt x="416" y="152"/>
                  </a:lnTo>
                  <a:lnTo>
                    <a:pt x="416" y="152"/>
                  </a:lnTo>
                  <a:lnTo>
                    <a:pt x="420" y="144"/>
                  </a:lnTo>
                  <a:lnTo>
                    <a:pt x="422" y="134"/>
                  </a:lnTo>
                  <a:lnTo>
                    <a:pt x="424" y="112"/>
                  </a:lnTo>
                  <a:lnTo>
                    <a:pt x="424" y="112"/>
                  </a:lnTo>
                  <a:lnTo>
                    <a:pt x="422" y="92"/>
                  </a:lnTo>
                  <a:lnTo>
                    <a:pt x="420" y="82"/>
                  </a:lnTo>
                  <a:lnTo>
                    <a:pt x="416" y="72"/>
                  </a:lnTo>
                  <a:lnTo>
                    <a:pt x="416" y="72"/>
                  </a:lnTo>
                  <a:lnTo>
                    <a:pt x="412" y="64"/>
                  </a:lnTo>
                  <a:lnTo>
                    <a:pt x="406" y="56"/>
                  </a:lnTo>
                  <a:lnTo>
                    <a:pt x="398" y="50"/>
                  </a:lnTo>
                  <a:lnTo>
                    <a:pt x="392" y="44"/>
                  </a:lnTo>
                  <a:lnTo>
                    <a:pt x="392" y="44"/>
                  </a:lnTo>
                  <a:lnTo>
                    <a:pt x="382" y="40"/>
                  </a:lnTo>
                  <a:lnTo>
                    <a:pt x="374" y="38"/>
                  </a:lnTo>
                  <a:lnTo>
                    <a:pt x="364" y="36"/>
                  </a:lnTo>
                  <a:lnTo>
                    <a:pt x="354" y="34"/>
                  </a:lnTo>
                  <a:lnTo>
                    <a:pt x="354" y="34"/>
                  </a:lnTo>
                  <a:lnTo>
                    <a:pt x="338" y="36"/>
                  </a:lnTo>
                  <a:lnTo>
                    <a:pt x="326" y="40"/>
                  </a:lnTo>
                  <a:lnTo>
                    <a:pt x="314" y="46"/>
                  </a:lnTo>
                  <a:lnTo>
                    <a:pt x="302" y="56"/>
                  </a:lnTo>
                  <a:lnTo>
                    <a:pt x="302" y="56"/>
                  </a:lnTo>
                  <a:lnTo>
                    <a:pt x="294" y="68"/>
                  </a:lnTo>
                  <a:lnTo>
                    <a:pt x="288" y="80"/>
                  </a:lnTo>
                  <a:lnTo>
                    <a:pt x="284" y="96"/>
                  </a:lnTo>
                  <a:lnTo>
                    <a:pt x="282" y="114"/>
                  </a:lnTo>
                  <a:lnTo>
                    <a:pt x="282" y="114"/>
                  </a:lnTo>
                  <a:lnTo>
                    <a:pt x="284" y="134"/>
                  </a:lnTo>
                  <a:lnTo>
                    <a:pt x="292" y="152"/>
                  </a:lnTo>
                  <a:close/>
                  <a:moveTo>
                    <a:pt x="158" y="54"/>
                  </a:moveTo>
                  <a:lnTo>
                    <a:pt x="206" y="54"/>
                  </a:lnTo>
                  <a:lnTo>
                    <a:pt x="206" y="54"/>
                  </a:lnTo>
                  <a:lnTo>
                    <a:pt x="220" y="56"/>
                  </a:lnTo>
                  <a:lnTo>
                    <a:pt x="226" y="58"/>
                  </a:lnTo>
                  <a:lnTo>
                    <a:pt x="230" y="60"/>
                  </a:lnTo>
                  <a:lnTo>
                    <a:pt x="230" y="60"/>
                  </a:lnTo>
                  <a:lnTo>
                    <a:pt x="236" y="68"/>
                  </a:lnTo>
                  <a:lnTo>
                    <a:pt x="238" y="78"/>
                  </a:lnTo>
                  <a:lnTo>
                    <a:pt x="238" y="78"/>
                  </a:lnTo>
                  <a:lnTo>
                    <a:pt x="236" y="86"/>
                  </a:lnTo>
                  <a:lnTo>
                    <a:pt x="234" y="92"/>
                  </a:lnTo>
                  <a:lnTo>
                    <a:pt x="234" y="92"/>
                  </a:lnTo>
                  <a:lnTo>
                    <a:pt x="228" y="96"/>
                  </a:lnTo>
                  <a:lnTo>
                    <a:pt x="222" y="100"/>
                  </a:lnTo>
                  <a:lnTo>
                    <a:pt x="222" y="100"/>
                  </a:lnTo>
                  <a:lnTo>
                    <a:pt x="212" y="102"/>
                  </a:lnTo>
                  <a:lnTo>
                    <a:pt x="200" y="104"/>
                  </a:lnTo>
                  <a:lnTo>
                    <a:pt x="158" y="104"/>
                  </a:lnTo>
                  <a:lnTo>
                    <a:pt x="158" y="54"/>
                  </a:lnTo>
                  <a:close/>
                  <a:moveTo>
                    <a:pt x="158" y="186"/>
                  </a:moveTo>
                  <a:lnTo>
                    <a:pt x="158" y="120"/>
                  </a:lnTo>
                  <a:lnTo>
                    <a:pt x="182" y="120"/>
                  </a:lnTo>
                  <a:lnTo>
                    <a:pt x="182" y="120"/>
                  </a:lnTo>
                  <a:lnTo>
                    <a:pt x="192" y="122"/>
                  </a:lnTo>
                  <a:lnTo>
                    <a:pt x="192" y="122"/>
                  </a:lnTo>
                  <a:lnTo>
                    <a:pt x="202" y="124"/>
                  </a:lnTo>
                  <a:lnTo>
                    <a:pt x="202" y="124"/>
                  </a:lnTo>
                  <a:lnTo>
                    <a:pt x="212" y="134"/>
                  </a:lnTo>
                  <a:lnTo>
                    <a:pt x="212" y="134"/>
                  </a:lnTo>
                  <a:lnTo>
                    <a:pt x="226" y="156"/>
                  </a:lnTo>
                  <a:lnTo>
                    <a:pt x="246" y="186"/>
                  </a:lnTo>
                  <a:lnTo>
                    <a:pt x="270" y="186"/>
                  </a:lnTo>
                  <a:lnTo>
                    <a:pt x="244" y="146"/>
                  </a:lnTo>
                  <a:lnTo>
                    <a:pt x="244" y="146"/>
                  </a:lnTo>
                  <a:lnTo>
                    <a:pt x="236" y="136"/>
                  </a:lnTo>
                  <a:lnTo>
                    <a:pt x="228" y="126"/>
                  </a:lnTo>
                  <a:lnTo>
                    <a:pt x="228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26" y="116"/>
                  </a:lnTo>
                  <a:lnTo>
                    <a:pt x="234" y="114"/>
                  </a:lnTo>
                  <a:lnTo>
                    <a:pt x="242" y="110"/>
                  </a:lnTo>
                  <a:lnTo>
                    <a:pt x="248" y="104"/>
                  </a:lnTo>
                  <a:lnTo>
                    <a:pt x="248" y="104"/>
                  </a:lnTo>
                  <a:lnTo>
                    <a:pt x="252" y="100"/>
                  </a:lnTo>
                  <a:lnTo>
                    <a:pt x="256" y="92"/>
                  </a:lnTo>
                  <a:lnTo>
                    <a:pt x="258" y="86"/>
                  </a:lnTo>
                  <a:lnTo>
                    <a:pt x="258" y="78"/>
                  </a:lnTo>
                  <a:lnTo>
                    <a:pt x="258" y="78"/>
                  </a:lnTo>
                  <a:lnTo>
                    <a:pt x="256" y="66"/>
                  </a:lnTo>
                  <a:lnTo>
                    <a:pt x="252" y="56"/>
                  </a:lnTo>
                  <a:lnTo>
                    <a:pt x="252" y="56"/>
                  </a:lnTo>
                  <a:lnTo>
                    <a:pt x="244" y="48"/>
                  </a:lnTo>
                  <a:lnTo>
                    <a:pt x="234" y="42"/>
                  </a:lnTo>
                  <a:lnTo>
                    <a:pt x="234" y="42"/>
                  </a:lnTo>
                  <a:lnTo>
                    <a:pt x="222" y="38"/>
                  </a:lnTo>
                  <a:lnTo>
                    <a:pt x="204" y="38"/>
                  </a:lnTo>
                  <a:lnTo>
                    <a:pt x="138" y="38"/>
                  </a:lnTo>
                  <a:lnTo>
                    <a:pt x="138" y="186"/>
                  </a:lnTo>
                  <a:lnTo>
                    <a:pt x="158" y="186"/>
                  </a:lnTo>
                  <a:close/>
                  <a:moveTo>
                    <a:pt x="20" y="56"/>
                  </a:moveTo>
                  <a:lnTo>
                    <a:pt x="58" y="56"/>
                  </a:lnTo>
                  <a:lnTo>
                    <a:pt x="58" y="56"/>
                  </a:lnTo>
                  <a:lnTo>
                    <a:pt x="76" y="56"/>
                  </a:lnTo>
                  <a:lnTo>
                    <a:pt x="76" y="56"/>
                  </a:lnTo>
                  <a:lnTo>
                    <a:pt x="82" y="60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2" y="72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92" y="92"/>
                  </a:lnTo>
                  <a:lnTo>
                    <a:pt x="88" y="98"/>
                  </a:lnTo>
                  <a:lnTo>
                    <a:pt x="84" y="102"/>
                  </a:lnTo>
                  <a:lnTo>
                    <a:pt x="84" y="102"/>
                  </a:lnTo>
                  <a:lnTo>
                    <a:pt x="80" y="104"/>
                  </a:lnTo>
                  <a:lnTo>
                    <a:pt x="74" y="106"/>
                  </a:lnTo>
                  <a:lnTo>
                    <a:pt x="58" y="108"/>
                  </a:lnTo>
                  <a:lnTo>
                    <a:pt x="20" y="108"/>
                  </a:lnTo>
                  <a:lnTo>
                    <a:pt x="20" y="56"/>
                  </a:lnTo>
                  <a:close/>
                  <a:moveTo>
                    <a:pt x="20" y="186"/>
                  </a:moveTo>
                  <a:lnTo>
                    <a:pt x="20" y="126"/>
                  </a:lnTo>
                  <a:lnTo>
                    <a:pt x="58" y="126"/>
                  </a:lnTo>
                  <a:lnTo>
                    <a:pt x="58" y="126"/>
                  </a:lnTo>
                  <a:lnTo>
                    <a:pt x="72" y="126"/>
                  </a:lnTo>
                  <a:lnTo>
                    <a:pt x="84" y="122"/>
                  </a:lnTo>
                  <a:lnTo>
                    <a:pt x="94" y="118"/>
                  </a:lnTo>
                  <a:lnTo>
                    <a:pt x="102" y="112"/>
                  </a:lnTo>
                  <a:lnTo>
                    <a:pt x="102" y="112"/>
                  </a:lnTo>
                  <a:lnTo>
                    <a:pt x="106" y="106"/>
                  </a:lnTo>
                  <a:lnTo>
                    <a:pt x="110" y="98"/>
                  </a:lnTo>
                  <a:lnTo>
                    <a:pt x="112" y="90"/>
                  </a:lnTo>
                  <a:lnTo>
                    <a:pt x="114" y="80"/>
                  </a:lnTo>
                  <a:lnTo>
                    <a:pt x="114" y="80"/>
                  </a:lnTo>
                  <a:lnTo>
                    <a:pt x="112" y="70"/>
                  </a:lnTo>
                  <a:lnTo>
                    <a:pt x="108" y="60"/>
                  </a:lnTo>
                  <a:lnTo>
                    <a:pt x="108" y="60"/>
                  </a:lnTo>
                  <a:lnTo>
                    <a:pt x="104" y="52"/>
                  </a:lnTo>
                  <a:lnTo>
                    <a:pt x="96" y="46"/>
                  </a:lnTo>
                  <a:lnTo>
                    <a:pt x="96" y="46"/>
                  </a:lnTo>
                  <a:lnTo>
                    <a:pt x="88" y="42"/>
                  </a:lnTo>
                  <a:lnTo>
                    <a:pt x="78" y="38"/>
                  </a:lnTo>
                  <a:lnTo>
                    <a:pt x="78" y="38"/>
                  </a:lnTo>
                  <a:lnTo>
                    <a:pt x="56" y="38"/>
                  </a:lnTo>
                  <a:lnTo>
                    <a:pt x="0" y="38"/>
                  </a:lnTo>
                  <a:lnTo>
                    <a:pt x="0" y="186"/>
                  </a:lnTo>
                  <a:lnTo>
                    <a:pt x="20" y="186"/>
                  </a:lnTo>
                  <a:close/>
                </a:path>
              </a:pathLst>
            </a:custGeom>
            <a:solidFill>
              <a:srgbClr val="1F1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auto">
            <a:xfrm>
              <a:off x="7894638" y="2652713"/>
              <a:ext cx="215900" cy="234950"/>
            </a:xfrm>
            <a:custGeom>
              <a:avLst/>
              <a:gdLst>
                <a:gd name="T0" fmla="*/ 78 w 136"/>
                <a:gd name="T1" fmla="*/ 148 h 148"/>
                <a:gd name="T2" fmla="*/ 78 w 136"/>
                <a:gd name="T3" fmla="*/ 86 h 148"/>
                <a:gd name="T4" fmla="*/ 136 w 136"/>
                <a:gd name="T5" fmla="*/ 0 h 148"/>
                <a:gd name="T6" fmla="*/ 114 w 136"/>
                <a:gd name="T7" fmla="*/ 0 h 148"/>
                <a:gd name="T8" fmla="*/ 84 w 136"/>
                <a:gd name="T9" fmla="*/ 44 h 148"/>
                <a:gd name="T10" fmla="*/ 84 w 136"/>
                <a:gd name="T11" fmla="*/ 44 h 148"/>
                <a:gd name="T12" fmla="*/ 68 w 136"/>
                <a:gd name="T13" fmla="*/ 70 h 148"/>
                <a:gd name="T14" fmla="*/ 68 w 136"/>
                <a:gd name="T15" fmla="*/ 70 h 148"/>
                <a:gd name="T16" fmla="*/ 54 w 136"/>
                <a:gd name="T17" fmla="*/ 44 h 148"/>
                <a:gd name="T18" fmla="*/ 24 w 136"/>
                <a:gd name="T19" fmla="*/ 0 h 148"/>
                <a:gd name="T20" fmla="*/ 0 w 136"/>
                <a:gd name="T21" fmla="*/ 0 h 148"/>
                <a:gd name="T22" fmla="*/ 58 w 136"/>
                <a:gd name="T23" fmla="*/ 86 h 148"/>
                <a:gd name="T24" fmla="*/ 58 w 136"/>
                <a:gd name="T25" fmla="*/ 148 h 148"/>
                <a:gd name="T26" fmla="*/ 78 w 136"/>
                <a:gd name="T2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6" h="148">
                  <a:moveTo>
                    <a:pt x="78" y="148"/>
                  </a:moveTo>
                  <a:lnTo>
                    <a:pt x="78" y="86"/>
                  </a:lnTo>
                  <a:lnTo>
                    <a:pt x="136" y="0"/>
                  </a:lnTo>
                  <a:lnTo>
                    <a:pt x="114" y="0"/>
                  </a:lnTo>
                  <a:lnTo>
                    <a:pt x="84" y="44"/>
                  </a:lnTo>
                  <a:lnTo>
                    <a:pt x="84" y="44"/>
                  </a:lnTo>
                  <a:lnTo>
                    <a:pt x="68" y="70"/>
                  </a:lnTo>
                  <a:lnTo>
                    <a:pt x="68" y="70"/>
                  </a:lnTo>
                  <a:lnTo>
                    <a:pt x="54" y="44"/>
                  </a:lnTo>
                  <a:lnTo>
                    <a:pt x="24" y="0"/>
                  </a:lnTo>
                  <a:lnTo>
                    <a:pt x="0" y="0"/>
                  </a:lnTo>
                  <a:lnTo>
                    <a:pt x="58" y="86"/>
                  </a:lnTo>
                  <a:lnTo>
                    <a:pt x="58" y="148"/>
                  </a:lnTo>
                  <a:lnTo>
                    <a:pt x="7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5" name="Freeform 8"/>
            <p:cNvSpPr>
              <a:spLocks/>
            </p:cNvSpPr>
            <p:nvPr userDrawn="1"/>
          </p:nvSpPr>
          <p:spPr bwMode="auto">
            <a:xfrm>
              <a:off x="7700963" y="2652713"/>
              <a:ext cx="187325" cy="234950"/>
            </a:xfrm>
            <a:custGeom>
              <a:avLst/>
              <a:gdLst>
                <a:gd name="T0" fmla="*/ 68 w 118"/>
                <a:gd name="T1" fmla="*/ 148 h 148"/>
                <a:gd name="T2" fmla="*/ 68 w 118"/>
                <a:gd name="T3" fmla="*/ 18 h 148"/>
                <a:gd name="T4" fmla="*/ 118 w 118"/>
                <a:gd name="T5" fmla="*/ 18 h 148"/>
                <a:gd name="T6" fmla="*/ 118 w 118"/>
                <a:gd name="T7" fmla="*/ 0 h 148"/>
                <a:gd name="T8" fmla="*/ 0 w 118"/>
                <a:gd name="T9" fmla="*/ 0 h 148"/>
                <a:gd name="T10" fmla="*/ 0 w 118"/>
                <a:gd name="T11" fmla="*/ 18 h 148"/>
                <a:gd name="T12" fmla="*/ 48 w 118"/>
                <a:gd name="T13" fmla="*/ 18 h 148"/>
                <a:gd name="T14" fmla="*/ 48 w 118"/>
                <a:gd name="T15" fmla="*/ 148 h 148"/>
                <a:gd name="T16" fmla="*/ 68 w 11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8">
                  <a:moveTo>
                    <a:pt x="68" y="148"/>
                  </a:moveTo>
                  <a:lnTo>
                    <a:pt x="68" y="18"/>
                  </a:lnTo>
                  <a:lnTo>
                    <a:pt x="118" y="18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48" y="18"/>
                  </a:lnTo>
                  <a:lnTo>
                    <a:pt x="48" y="148"/>
                  </a:lnTo>
                  <a:lnTo>
                    <a:pt x="6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6" name="Freeform 9"/>
            <p:cNvSpPr>
              <a:spLocks/>
            </p:cNvSpPr>
            <p:nvPr userDrawn="1"/>
          </p:nvSpPr>
          <p:spPr bwMode="auto">
            <a:xfrm>
              <a:off x="7516813" y="2678113"/>
              <a:ext cx="127000" cy="79375"/>
            </a:xfrm>
            <a:custGeom>
              <a:avLst/>
              <a:gdLst>
                <a:gd name="T0" fmla="*/ 0 w 80"/>
                <a:gd name="T1" fmla="*/ 0 h 50"/>
                <a:gd name="T2" fmla="*/ 48 w 80"/>
                <a:gd name="T3" fmla="*/ 0 h 50"/>
                <a:gd name="T4" fmla="*/ 48 w 80"/>
                <a:gd name="T5" fmla="*/ 0 h 50"/>
                <a:gd name="T6" fmla="*/ 62 w 80"/>
                <a:gd name="T7" fmla="*/ 2 h 50"/>
                <a:gd name="T8" fmla="*/ 68 w 80"/>
                <a:gd name="T9" fmla="*/ 4 h 50"/>
                <a:gd name="T10" fmla="*/ 72 w 80"/>
                <a:gd name="T11" fmla="*/ 6 h 50"/>
                <a:gd name="T12" fmla="*/ 72 w 80"/>
                <a:gd name="T13" fmla="*/ 6 h 50"/>
                <a:gd name="T14" fmla="*/ 78 w 80"/>
                <a:gd name="T15" fmla="*/ 14 h 50"/>
                <a:gd name="T16" fmla="*/ 80 w 80"/>
                <a:gd name="T17" fmla="*/ 24 h 50"/>
                <a:gd name="T18" fmla="*/ 80 w 80"/>
                <a:gd name="T19" fmla="*/ 24 h 50"/>
                <a:gd name="T20" fmla="*/ 78 w 80"/>
                <a:gd name="T21" fmla="*/ 32 h 50"/>
                <a:gd name="T22" fmla="*/ 76 w 80"/>
                <a:gd name="T23" fmla="*/ 38 h 50"/>
                <a:gd name="T24" fmla="*/ 76 w 80"/>
                <a:gd name="T25" fmla="*/ 38 h 50"/>
                <a:gd name="T26" fmla="*/ 70 w 80"/>
                <a:gd name="T27" fmla="*/ 42 h 50"/>
                <a:gd name="T28" fmla="*/ 64 w 80"/>
                <a:gd name="T29" fmla="*/ 46 h 50"/>
                <a:gd name="T30" fmla="*/ 64 w 80"/>
                <a:gd name="T31" fmla="*/ 46 h 50"/>
                <a:gd name="T32" fmla="*/ 54 w 80"/>
                <a:gd name="T33" fmla="*/ 48 h 50"/>
                <a:gd name="T34" fmla="*/ 42 w 80"/>
                <a:gd name="T35" fmla="*/ 50 h 50"/>
                <a:gd name="T36" fmla="*/ 0 w 80"/>
                <a:gd name="T37" fmla="*/ 50 h 50"/>
                <a:gd name="T38" fmla="*/ 0 w 80"/>
                <a:gd name="T3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" h="50">
                  <a:moveTo>
                    <a:pt x="0" y="0"/>
                  </a:moveTo>
                  <a:lnTo>
                    <a:pt x="48" y="0"/>
                  </a:lnTo>
                  <a:lnTo>
                    <a:pt x="48" y="0"/>
                  </a:lnTo>
                  <a:lnTo>
                    <a:pt x="62" y="2"/>
                  </a:lnTo>
                  <a:lnTo>
                    <a:pt x="68" y="4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78" y="14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8" y="32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70" y="42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54" y="48"/>
                  </a:lnTo>
                  <a:lnTo>
                    <a:pt x="42" y="50"/>
                  </a:ln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7" name="Freeform 10"/>
            <p:cNvSpPr>
              <a:spLocks/>
            </p:cNvSpPr>
            <p:nvPr userDrawn="1"/>
          </p:nvSpPr>
          <p:spPr bwMode="auto">
            <a:xfrm>
              <a:off x="7485063" y="2652713"/>
              <a:ext cx="209550" cy="234950"/>
            </a:xfrm>
            <a:custGeom>
              <a:avLst/>
              <a:gdLst>
                <a:gd name="T0" fmla="*/ 20 w 132"/>
                <a:gd name="T1" fmla="*/ 148 h 148"/>
                <a:gd name="T2" fmla="*/ 20 w 132"/>
                <a:gd name="T3" fmla="*/ 82 h 148"/>
                <a:gd name="T4" fmla="*/ 42 w 132"/>
                <a:gd name="T5" fmla="*/ 82 h 148"/>
                <a:gd name="T6" fmla="*/ 42 w 132"/>
                <a:gd name="T7" fmla="*/ 82 h 148"/>
                <a:gd name="T8" fmla="*/ 54 w 132"/>
                <a:gd name="T9" fmla="*/ 84 h 148"/>
                <a:gd name="T10" fmla="*/ 54 w 132"/>
                <a:gd name="T11" fmla="*/ 84 h 148"/>
                <a:gd name="T12" fmla="*/ 62 w 132"/>
                <a:gd name="T13" fmla="*/ 86 h 148"/>
                <a:gd name="T14" fmla="*/ 62 w 132"/>
                <a:gd name="T15" fmla="*/ 86 h 148"/>
                <a:gd name="T16" fmla="*/ 72 w 132"/>
                <a:gd name="T17" fmla="*/ 96 h 148"/>
                <a:gd name="T18" fmla="*/ 72 w 132"/>
                <a:gd name="T19" fmla="*/ 96 h 148"/>
                <a:gd name="T20" fmla="*/ 88 w 132"/>
                <a:gd name="T21" fmla="*/ 118 h 148"/>
                <a:gd name="T22" fmla="*/ 106 w 132"/>
                <a:gd name="T23" fmla="*/ 148 h 148"/>
                <a:gd name="T24" fmla="*/ 132 w 132"/>
                <a:gd name="T25" fmla="*/ 148 h 148"/>
                <a:gd name="T26" fmla="*/ 106 w 132"/>
                <a:gd name="T27" fmla="*/ 108 h 148"/>
                <a:gd name="T28" fmla="*/ 106 w 132"/>
                <a:gd name="T29" fmla="*/ 108 h 148"/>
                <a:gd name="T30" fmla="*/ 98 w 132"/>
                <a:gd name="T31" fmla="*/ 98 h 148"/>
                <a:gd name="T32" fmla="*/ 90 w 132"/>
                <a:gd name="T33" fmla="*/ 88 h 148"/>
                <a:gd name="T34" fmla="*/ 90 w 132"/>
                <a:gd name="T35" fmla="*/ 88 h 148"/>
                <a:gd name="T36" fmla="*/ 78 w 132"/>
                <a:gd name="T37" fmla="*/ 80 h 148"/>
                <a:gd name="T38" fmla="*/ 78 w 132"/>
                <a:gd name="T39" fmla="*/ 80 h 148"/>
                <a:gd name="T40" fmla="*/ 88 w 132"/>
                <a:gd name="T41" fmla="*/ 78 h 148"/>
                <a:gd name="T42" fmla="*/ 96 w 132"/>
                <a:gd name="T43" fmla="*/ 76 h 148"/>
                <a:gd name="T44" fmla="*/ 104 w 132"/>
                <a:gd name="T45" fmla="*/ 72 h 148"/>
                <a:gd name="T46" fmla="*/ 110 w 132"/>
                <a:gd name="T47" fmla="*/ 66 h 148"/>
                <a:gd name="T48" fmla="*/ 110 w 132"/>
                <a:gd name="T49" fmla="*/ 66 h 148"/>
                <a:gd name="T50" fmla="*/ 114 w 132"/>
                <a:gd name="T51" fmla="*/ 62 h 148"/>
                <a:gd name="T52" fmla="*/ 116 w 132"/>
                <a:gd name="T53" fmla="*/ 54 h 148"/>
                <a:gd name="T54" fmla="*/ 118 w 132"/>
                <a:gd name="T55" fmla="*/ 48 h 148"/>
                <a:gd name="T56" fmla="*/ 120 w 132"/>
                <a:gd name="T57" fmla="*/ 40 h 148"/>
                <a:gd name="T58" fmla="*/ 120 w 132"/>
                <a:gd name="T59" fmla="*/ 40 h 148"/>
                <a:gd name="T60" fmla="*/ 118 w 132"/>
                <a:gd name="T61" fmla="*/ 28 h 148"/>
                <a:gd name="T62" fmla="*/ 114 w 132"/>
                <a:gd name="T63" fmla="*/ 18 h 148"/>
                <a:gd name="T64" fmla="*/ 114 w 132"/>
                <a:gd name="T65" fmla="*/ 18 h 148"/>
                <a:gd name="T66" fmla="*/ 106 w 132"/>
                <a:gd name="T67" fmla="*/ 10 h 148"/>
                <a:gd name="T68" fmla="*/ 96 w 132"/>
                <a:gd name="T69" fmla="*/ 4 h 148"/>
                <a:gd name="T70" fmla="*/ 96 w 132"/>
                <a:gd name="T71" fmla="*/ 4 h 148"/>
                <a:gd name="T72" fmla="*/ 84 w 132"/>
                <a:gd name="T73" fmla="*/ 0 h 148"/>
                <a:gd name="T74" fmla="*/ 66 w 132"/>
                <a:gd name="T75" fmla="*/ 0 h 148"/>
                <a:gd name="T76" fmla="*/ 0 w 132"/>
                <a:gd name="T77" fmla="*/ 0 h 148"/>
                <a:gd name="T78" fmla="*/ 0 w 132"/>
                <a:gd name="T79" fmla="*/ 148 h 148"/>
                <a:gd name="T80" fmla="*/ 20 w 132"/>
                <a:gd name="T8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2" h="148">
                  <a:moveTo>
                    <a:pt x="20" y="148"/>
                  </a:moveTo>
                  <a:lnTo>
                    <a:pt x="20" y="8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62" y="86"/>
                  </a:lnTo>
                  <a:lnTo>
                    <a:pt x="62" y="86"/>
                  </a:lnTo>
                  <a:lnTo>
                    <a:pt x="72" y="96"/>
                  </a:lnTo>
                  <a:lnTo>
                    <a:pt x="72" y="96"/>
                  </a:lnTo>
                  <a:lnTo>
                    <a:pt x="88" y="118"/>
                  </a:lnTo>
                  <a:lnTo>
                    <a:pt x="106" y="148"/>
                  </a:lnTo>
                  <a:lnTo>
                    <a:pt x="132" y="148"/>
                  </a:lnTo>
                  <a:lnTo>
                    <a:pt x="106" y="108"/>
                  </a:lnTo>
                  <a:lnTo>
                    <a:pt x="106" y="108"/>
                  </a:lnTo>
                  <a:lnTo>
                    <a:pt x="98" y="98"/>
                  </a:lnTo>
                  <a:lnTo>
                    <a:pt x="90" y="88"/>
                  </a:lnTo>
                  <a:lnTo>
                    <a:pt x="90" y="88"/>
                  </a:lnTo>
                  <a:lnTo>
                    <a:pt x="78" y="80"/>
                  </a:lnTo>
                  <a:lnTo>
                    <a:pt x="78" y="80"/>
                  </a:lnTo>
                  <a:lnTo>
                    <a:pt x="88" y="78"/>
                  </a:lnTo>
                  <a:lnTo>
                    <a:pt x="96" y="76"/>
                  </a:lnTo>
                  <a:lnTo>
                    <a:pt x="104" y="72"/>
                  </a:lnTo>
                  <a:lnTo>
                    <a:pt x="110" y="66"/>
                  </a:lnTo>
                  <a:lnTo>
                    <a:pt x="110" y="66"/>
                  </a:lnTo>
                  <a:lnTo>
                    <a:pt x="114" y="62"/>
                  </a:lnTo>
                  <a:lnTo>
                    <a:pt x="116" y="54"/>
                  </a:lnTo>
                  <a:lnTo>
                    <a:pt x="118" y="48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18" y="28"/>
                  </a:lnTo>
                  <a:lnTo>
                    <a:pt x="114" y="18"/>
                  </a:lnTo>
                  <a:lnTo>
                    <a:pt x="114" y="18"/>
                  </a:lnTo>
                  <a:lnTo>
                    <a:pt x="106" y="10"/>
                  </a:lnTo>
                  <a:lnTo>
                    <a:pt x="96" y="4"/>
                  </a:lnTo>
                  <a:lnTo>
                    <a:pt x="96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8" name="Freeform 11"/>
            <p:cNvSpPr>
              <a:spLocks/>
            </p:cNvSpPr>
            <p:nvPr userDrawn="1"/>
          </p:nvSpPr>
          <p:spPr bwMode="auto">
            <a:xfrm>
              <a:off x="7265988" y="2652713"/>
              <a:ext cx="174625" cy="234950"/>
            </a:xfrm>
            <a:custGeom>
              <a:avLst/>
              <a:gdLst>
                <a:gd name="T0" fmla="*/ 110 w 110"/>
                <a:gd name="T1" fmla="*/ 148 h 148"/>
                <a:gd name="T2" fmla="*/ 110 w 110"/>
                <a:gd name="T3" fmla="*/ 130 h 148"/>
                <a:gd name="T4" fmla="*/ 20 w 110"/>
                <a:gd name="T5" fmla="*/ 130 h 148"/>
                <a:gd name="T6" fmla="*/ 20 w 110"/>
                <a:gd name="T7" fmla="*/ 80 h 148"/>
                <a:gd name="T8" fmla="*/ 102 w 110"/>
                <a:gd name="T9" fmla="*/ 80 h 148"/>
                <a:gd name="T10" fmla="*/ 102 w 110"/>
                <a:gd name="T11" fmla="*/ 62 h 148"/>
                <a:gd name="T12" fmla="*/ 20 w 110"/>
                <a:gd name="T13" fmla="*/ 62 h 148"/>
                <a:gd name="T14" fmla="*/ 20 w 110"/>
                <a:gd name="T15" fmla="*/ 18 h 148"/>
                <a:gd name="T16" fmla="*/ 108 w 110"/>
                <a:gd name="T17" fmla="*/ 18 h 148"/>
                <a:gd name="T18" fmla="*/ 108 w 110"/>
                <a:gd name="T19" fmla="*/ 0 h 148"/>
                <a:gd name="T20" fmla="*/ 0 w 110"/>
                <a:gd name="T21" fmla="*/ 0 h 148"/>
                <a:gd name="T22" fmla="*/ 0 w 110"/>
                <a:gd name="T23" fmla="*/ 148 h 148"/>
                <a:gd name="T24" fmla="*/ 110 w 110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48">
                  <a:moveTo>
                    <a:pt x="110" y="148"/>
                  </a:moveTo>
                  <a:lnTo>
                    <a:pt x="110" y="130"/>
                  </a:lnTo>
                  <a:lnTo>
                    <a:pt x="20" y="130"/>
                  </a:lnTo>
                  <a:lnTo>
                    <a:pt x="20" y="80"/>
                  </a:lnTo>
                  <a:lnTo>
                    <a:pt x="102" y="80"/>
                  </a:lnTo>
                  <a:lnTo>
                    <a:pt x="102" y="62"/>
                  </a:lnTo>
                  <a:lnTo>
                    <a:pt x="20" y="62"/>
                  </a:lnTo>
                  <a:lnTo>
                    <a:pt x="20" y="18"/>
                  </a:lnTo>
                  <a:lnTo>
                    <a:pt x="108" y="18"/>
                  </a:lnTo>
                  <a:lnTo>
                    <a:pt x="108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9" name="Freeform 12"/>
            <p:cNvSpPr>
              <a:spLocks/>
            </p:cNvSpPr>
            <p:nvPr userDrawn="1"/>
          </p:nvSpPr>
          <p:spPr bwMode="auto">
            <a:xfrm>
              <a:off x="7075488" y="2681288"/>
              <a:ext cx="117475" cy="82550"/>
            </a:xfrm>
            <a:custGeom>
              <a:avLst/>
              <a:gdLst>
                <a:gd name="T0" fmla="*/ 0 w 74"/>
                <a:gd name="T1" fmla="*/ 0 h 52"/>
                <a:gd name="T2" fmla="*/ 38 w 74"/>
                <a:gd name="T3" fmla="*/ 0 h 52"/>
                <a:gd name="T4" fmla="*/ 38 w 74"/>
                <a:gd name="T5" fmla="*/ 0 h 52"/>
                <a:gd name="T6" fmla="*/ 56 w 74"/>
                <a:gd name="T7" fmla="*/ 0 h 52"/>
                <a:gd name="T8" fmla="*/ 56 w 74"/>
                <a:gd name="T9" fmla="*/ 0 h 52"/>
                <a:gd name="T10" fmla="*/ 64 w 74"/>
                <a:gd name="T11" fmla="*/ 4 h 52"/>
                <a:gd name="T12" fmla="*/ 70 w 74"/>
                <a:gd name="T13" fmla="*/ 10 h 52"/>
                <a:gd name="T14" fmla="*/ 70 w 74"/>
                <a:gd name="T15" fmla="*/ 10 h 52"/>
                <a:gd name="T16" fmla="*/ 72 w 74"/>
                <a:gd name="T17" fmla="*/ 16 h 52"/>
                <a:gd name="T18" fmla="*/ 74 w 74"/>
                <a:gd name="T19" fmla="*/ 26 h 52"/>
                <a:gd name="T20" fmla="*/ 74 w 74"/>
                <a:gd name="T21" fmla="*/ 26 h 52"/>
                <a:gd name="T22" fmla="*/ 72 w 74"/>
                <a:gd name="T23" fmla="*/ 36 h 52"/>
                <a:gd name="T24" fmla="*/ 70 w 74"/>
                <a:gd name="T25" fmla="*/ 42 h 52"/>
                <a:gd name="T26" fmla="*/ 66 w 74"/>
                <a:gd name="T27" fmla="*/ 46 h 52"/>
                <a:gd name="T28" fmla="*/ 66 w 74"/>
                <a:gd name="T29" fmla="*/ 46 h 52"/>
                <a:gd name="T30" fmla="*/ 62 w 74"/>
                <a:gd name="T31" fmla="*/ 48 h 52"/>
                <a:gd name="T32" fmla="*/ 56 w 74"/>
                <a:gd name="T33" fmla="*/ 50 h 52"/>
                <a:gd name="T34" fmla="*/ 38 w 74"/>
                <a:gd name="T35" fmla="*/ 52 h 52"/>
                <a:gd name="T36" fmla="*/ 0 w 74"/>
                <a:gd name="T37" fmla="*/ 52 h 52"/>
                <a:gd name="T38" fmla="*/ 0 w 74"/>
                <a:gd name="T3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4" h="52">
                  <a:moveTo>
                    <a:pt x="0" y="0"/>
                  </a:moveTo>
                  <a:lnTo>
                    <a:pt x="38" y="0"/>
                  </a:lnTo>
                  <a:lnTo>
                    <a:pt x="3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4" y="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72" y="16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72" y="36"/>
                  </a:lnTo>
                  <a:lnTo>
                    <a:pt x="70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62" y="48"/>
                  </a:lnTo>
                  <a:lnTo>
                    <a:pt x="56" y="50"/>
                  </a:lnTo>
                  <a:lnTo>
                    <a:pt x="3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0" name="Freeform 13"/>
            <p:cNvSpPr>
              <a:spLocks/>
            </p:cNvSpPr>
            <p:nvPr userDrawn="1"/>
          </p:nvSpPr>
          <p:spPr bwMode="auto">
            <a:xfrm>
              <a:off x="7043738" y="2652713"/>
              <a:ext cx="180975" cy="234950"/>
            </a:xfrm>
            <a:custGeom>
              <a:avLst/>
              <a:gdLst>
                <a:gd name="T0" fmla="*/ 20 w 114"/>
                <a:gd name="T1" fmla="*/ 148 h 148"/>
                <a:gd name="T2" fmla="*/ 20 w 114"/>
                <a:gd name="T3" fmla="*/ 88 h 148"/>
                <a:gd name="T4" fmla="*/ 58 w 114"/>
                <a:gd name="T5" fmla="*/ 88 h 148"/>
                <a:gd name="T6" fmla="*/ 58 w 114"/>
                <a:gd name="T7" fmla="*/ 88 h 148"/>
                <a:gd name="T8" fmla="*/ 74 w 114"/>
                <a:gd name="T9" fmla="*/ 88 h 148"/>
                <a:gd name="T10" fmla="*/ 86 w 114"/>
                <a:gd name="T11" fmla="*/ 84 h 148"/>
                <a:gd name="T12" fmla="*/ 94 w 114"/>
                <a:gd name="T13" fmla="*/ 80 h 148"/>
                <a:gd name="T14" fmla="*/ 102 w 114"/>
                <a:gd name="T15" fmla="*/ 74 h 148"/>
                <a:gd name="T16" fmla="*/ 102 w 114"/>
                <a:gd name="T17" fmla="*/ 74 h 148"/>
                <a:gd name="T18" fmla="*/ 108 w 114"/>
                <a:gd name="T19" fmla="*/ 68 h 148"/>
                <a:gd name="T20" fmla="*/ 112 w 114"/>
                <a:gd name="T21" fmla="*/ 60 h 148"/>
                <a:gd name="T22" fmla="*/ 114 w 114"/>
                <a:gd name="T23" fmla="*/ 52 h 148"/>
                <a:gd name="T24" fmla="*/ 114 w 114"/>
                <a:gd name="T25" fmla="*/ 42 h 148"/>
                <a:gd name="T26" fmla="*/ 114 w 114"/>
                <a:gd name="T27" fmla="*/ 42 h 148"/>
                <a:gd name="T28" fmla="*/ 114 w 114"/>
                <a:gd name="T29" fmla="*/ 32 h 148"/>
                <a:gd name="T30" fmla="*/ 110 w 114"/>
                <a:gd name="T31" fmla="*/ 22 h 148"/>
                <a:gd name="T32" fmla="*/ 110 w 114"/>
                <a:gd name="T33" fmla="*/ 22 h 148"/>
                <a:gd name="T34" fmla="*/ 104 w 114"/>
                <a:gd name="T35" fmla="*/ 14 h 148"/>
                <a:gd name="T36" fmla="*/ 98 w 114"/>
                <a:gd name="T37" fmla="*/ 8 h 148"/>
                <a:gd name="T38" fmla="*/ 98 w 114"/>
                <a:gd name="T39" fmla="*/ 8 h 148"/>
                <a:gd name="T40" fmla="*/ 90 w 114"/>
                <a:gd name="T41" fmla="*/ 4 h 148"/>
                <a:gd name="T42" fmla="*/ 80 w 114"/>
                <a:gd name="T43" fmla="*/ 0 h 148"/>
                <a:gd name="T44" fmla="*/ 80 w 114"/>
                <a:gd name="T45" fmla="*/ 0 h 148"/>
                <a:gd name="T46" fmla="*/ 56 w 114"/>
                <a:gd name="T47" fmla="*/ 0 h 148"/>
                <a:gd name="T48" fmla="*/ 0 w 114"/>
                <a:gd name="T49" fmla="*/ 0 h 148"/>
                <a:gd name="T50" fmla="*/ 0 w 114"/>
                <a:gd name="T51" fmla="*/ 148 h 148"/>
                <a:gd name="T52" fmla="*/ 20 w 114"/>
                <a:gd name="T5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4" h="148">
                  <a:moveTo>
                    <a:pt x="20" y="148"/>
                  </a:moveTo>
                  <a:lnTo>
                    <a:pt x="20" y="88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74" y="88"/>
                  </a:lnTo>
                  <a:lnTo>
                    <a:pt x="86" y="84"/>
                  </a:lnTo>
                  <a:lnTo>
                    <a:pt x="94" y="80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108" y="68"/>
                  </a:lnTo>
                  <a:lnTo>
                    <a:pt x="112" y="60"/>
                  </a:lnTo>
                  <a:lnTo>
                    <a:pt x="114" y="52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14" y="32"/>
                  </a:lnTo>
                  <a:lnTo>
                    <a:pt x="110" y="22"/>
                  </a:lnTo>
                  <a:lnTo>
                    <a:pt x="110" y="22"/>
                  </a:lnTo>
                  <a:lnTo>
                    <a:pt x="104" y="14"/>
                  </a:lnTo>
                  <a:lnTo>
                    <a:pt x="98" y="8"/>
                  </a:lnTo>
                  <a:lnTo>
                    <a:pt x="98" y="8"/>
                  </a:lnTo>
                  <a:lnTo>
                    <a:pt x="90" y="4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5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1" name="Freeform 14"/>
            <p:cNvSpPr>
              <a:spLocks/>
            </p:cNvSpPr>
            <p:nvPr userDrawn="1"/>
          </p:nvSpPr>
          <p:spPr bwMode="auto">
            <a:xfrm>
              <a:off x="6811963" y="2674938"/>
              <a:ext cx="158750" cy="190500"/>
            </a:xfrm>
            <a:custGeom>
              <a:avLst/>
              <a:gdLst>
                <a:gd name="T0" fmla="*/ 14 w 100"/>
                <a:gd name="T1" fmla="*/ 14 h 120"/>
                <a:gd name="T2" fmla="*/ 14 w 100"/>
                <a:gd name="T3" fmla="*/ 14 h 120"/>
                <a:gd name="T4" fmla="*/ 22 w 100"/>
                <a:gd name="T5" fmla="*/ 8 h 120"/>
                <a:gd name="T6" fmla="*/ 30 w 100"/>
                <a:gd name="T7" fmla="*/ 4 h 120"/>
                <a:gd name="T8" fmla="*/ 40 w 100"/>
                <a:gd name="T9" fmla="*/ 0 h 120"/>
                <a:gd name="T10" fmla="*/ 50 w 100"/>
                <a:gd name="T11" fmla="*/ 0 h 120"/>
                <a:gd name="T12" fmla="*/ 50 w 100"/>
                <a:gd name="T13" fmla="*/ 0 h 120"/>
                <a:gd name="T14" fmla="*/ 64 w 100"/>
                <a:gd name="T15" fmla="*/ 2 h 120"/>
                <a:gd name="T16" fmla="*/ 76 w 100"/>
                <a:gd name="T17" fmla="*/ 8 h 120"/>
                <a:gd name="T18" fmla="*/ 76 w 100"/>
                <a:gd name="T19" fmla="*/ 8 h 120"/>
                <a:gd name="T20" fmla="*/ 88 w 100"/>
                <a:gd name="T21" fmla="*/ 16 h 120"/>
                <a:gd name="T22" fmla="*/ 94 w 100"/>
                <a:gd name="T23" fmla="*/ 28 h 120"/>
                <a:gd name="T24" fmla="*/ 94 w 100"/>
                <a:gd name="T25" fmla="*/ 28 h 120"/>
                <a:gd name="T26" fmla="*/ 100 w 100"/>
                <a:gd name="T27" fmla="*/ 44 h 120"/>
                <a:gd name="T28" fmla="*/ 100 w 100"/>
                <a:gd name="T29" fmla="*/ 60 h 120"/>
                <a:gd name="T30" fmla="*/ 100 w 100"/>
                <a:gd name="T31" fmla="*/ 60 h 120"/>
                <a:gd name="T32" fmla="*/ 100 w 100"/>
                <a:gd name="T33" fmla="*/ 74 h 120"/>
                <a:gd name="T34" fmla="*/ 98 w 100"/>
                <a:gd name="T35" fmla="*/ 86 h 120"/>
                <a:gd name="T36" fmla="*/ 92 w 100"/>
                <a:gd name="T37" fmla="*/ 96 h 120"/>
                <a:gd name="T38" fmla="*/ 86 w 100"/>
                <a:gd name="T39" fmla="*/ 104 h 120"/>
                <a:gd name="T40" fmla="*/ 86 w 100"/>
                <a:gd name="T41" fmla="*/ 104 h 120"/>
                <a:gd name="T42" fmla="*/ 78 w 100"/>
                <a:gd name="T43" fmla="*/ 112 h 120"/>
                <a:gd name="T44" fmla="*/ 70 w 100"/>
                <a:gd name="T45" fmla="*/ 116 h 120"/>
                <a:gd name="T46" fmla="*/ 60 w 100"/>
                <a:gd name="T47" fmla="*/ 120 h 120"/>
                <a:gd name="T48" fmla="*/ 50 w 100"/>
                <a:gd name="T49" fmla="*/ 120 h 120"/>
                <a:gd name="T50" fmla="*/ 50 w 100"/>
                <a:gd name="T51" fmla="*/ 120 h 120"/>
                <a:gd name="T52" fmla="*/ 40 w 100"/>
                <a:gd name="T53" fmla="*/ 120 h 120"/>
                <a:gd name="T54" fmla="*/ 30 w 100"/>
                <a:gd name="T55" fmla="*/ 116 h 120"/>
                <a:gd name="T56" fmla="*/ 22 w 100"/>
                <a:gd name="T57" fmla="*/ 112 h 120"/>
                <a:gd name="T58" fmla="*/ 14 w 100"/>
                <a:gd name="T59" fmla="*/ 104 h 120"/>
                <a:gd name="T60" fmla="*/ 14 w 100"/>
                <a:gd name="T61" fmla="*/ 104 h 120"/>
                <a:gd name="T62" fmla="*/ 8 w 100"/>
                <a:gd name="T63" fmla="*/ 96 h 120"/>
                <a:gd name="T64" fmla="*/ 2 w 100"/>
                <a:gd name="T65" fmla="*/ 86 h 120"/>
                <a:gd name="T66" fmla="*/ 0 w 100"/>
                <a:gd name="T67" fmla="*/ 74 h 120"/>
                <a:gd name="T68" fmla="*/ 0 w 100"/>
                <a:gd name="T69" fmla="*/ 62 h 120"/>
                <a:gd name="T70" fmla="*/ 0 w 100"/>
                <a:gd name="T71" fmla="*/ 62 h 120"/>
                <a:gd name="T72" fmla="*/ 0 w 100"/>
                <a:gd name="T73" fmla="*/ 46 h 120"/>
                <a:gd name="T74" fmla="*/ 4 w 100"/>
                <a:gd name="T75" fmla="*/ 34 h 120"/>
                <a:gd name="T76" fmla="*/ 8 w 100"/>
                <a:gd name="T77" fmla="*/ 22 h 120"/>
                <a:gd name="T78" fmla="*/ 14 w 100"/>
                <a:gd name="T79" fmla="*/ 1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0" h="120">
                  <a:moveTo>
                    <a:pt x="14" y="14"/>
                  </a:moveTo>
                  <a:lnTo>
                    <a:pt x="14" y="14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64" y="2"/>
                  </a:lnTo>
                  <a:lnTo>
                    <a:pt x="76" y="8"/>
                  </a:lnTo>
                  <a:lnTo>
                    <a:pt x="76" y="8"/>
                  </a:lnTo>
                  <a:lnTo>
                    <a:pt x="88" y="16"/>
                  </a:lnTo>
                  <a:lnTo>
                    <a:pt x="94" y="28"/>
                  </a:lnTo>
                  <a:lnTo>
                    <a:pt x="94" y="28"/>
                  </a:lnTo>
                  <a:lnTo>
                    <a:pt x="100" y="44"/>
                  </a:lnTo>
                  <a:lnTo>
                    <a:pt x="100" y="60"/>
                  </a:lnTo>
                  <a:lnTo>
                    <a:pt x="100" y="60"/>
                  </a:lnTo>
                  <a:lnTo>
                    <a:pt x="100" y="74"/>
                  </a:lnTo>
                  <a:lnTo>
                    <a:pt x="98" y="86"/>
                  </a:lnTo>
                  <a:lnTo>
                    <a:pt x="92" y="96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78" y="112"/>
                  </a:lnTo>
                  <a:lnTo>
                    <a:pt x="70" y="116"/>
                  </a:lnTo>
                  <a:lnTo>
                    <a:pt x="60" y="120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40" y="120"/>
                  </a:lnTo>
                  <a:lnTo>
                    <a:pt x="30" y="116"/>
                  </a:lnTo>
                  <a:lnTo>
                    <a:pt x="22" y="112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8" y="96"/>
                  </a:lnTo>
                  <a:lnTo>
                    <a:pt x="2" y="86"/>
                  </a:lnTo>
                  <a:lnTo>
                    <a:pt x="0" y="7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46"/>
                  </a:lnTo>
                  <a:lnTo>
                    <a:pt x="4" y="34"/>
                  </a:lnTo>
                  <a:lnTo>
                    <a:pt x="8" y="22"/>
                  </a:lnTo>
                  <a:lnTo>
                    <a:pt x="14" y="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2" name="Freeform 15"/>
            <p:cNvSpPr>
              <a:spLocks/>
            </p:cNvSpPr>
            <p:nvPr userDrawn="1"/>
          </p:nvSpPr>
          <p:spPr bwMode="auto">
            <a:xfrm>
              <a:off x="6777038" y="2646363"/>
              <a:ext cx="228600" cy="244475"/>
            </a:xfrm>
            <a:custGeom>
              <a:avLst/>
              <a:gdLst>
                <a:gd name="T0" fmla="*/ 10 w 144"/>
                <a:gd name="T1" fmla="*/ 118 h 154"/>
                <a:gd name="T2" fmla="*/ 10 w 144"/>
                <a:gd name="T3" fmla="*/ 118 h 154"/>
                <a:gd name="T4" fmla="*/ 14 w 144"/>
                <a:gd name="T5" fmla="*/ 126 h 154"/>
                <a:gd name="T6" fmla="*/ 20 w 144"/>
                <a:gd name="T7" fmla="*/ 132 h 154"/>
                <a:gd name="T8" fmla="*/ 26 w 144"/>
                <a:gd name="T9" fmla="*/ 140 h 154"/>
                <a:gd name="T10" fmla="*/ 34 w 144"/>
                <a:gd name="T11" fmla="*/ 144 h 154"/>
                <a:gd name="T12" fmla="*/ 34 w 144"/>
                <a:gd name="T13" fmla="*/ 144 h 154"/>
                <a:gd name="T14" fmla="*/ 44 w 144"/>
                <a:gd name="T15" fmla="*/ 150 h 154"/>
                <a:gd name="T16" fmla="*/ 52 w 144"/>
                <a:gd name="T17" fmla="*/ 152 h 154"/>
                <a:gd name="T18" fmla="*/ 62 w 144"/>
                <a:gd name="T19" fmla="*/ 154 h 154"/>
                <a:gd name="T20" fmla="*/ 72 w 144"/>
                <a:gd name="T21" fmla="*/ 154 h 154"/>
                <a:gd name="T22" fmla="*/ 72 w 144"/>
                <a:gd name="T23" fmla="*/ 154 h 154"/>
                <a:gd name="T24" fmla="*/ 90 w 144"/>
                <a:gd name="T25" fmla="*/ 152 h 154"/>
                <a:gd name="T26" fmla="*/ 108 w 144"/>
                <a:gd name="T27" fmla="*/ 146 h 154"/>
                <a:gd name="T28" fmla="*/ 108 w 144"/>
                <a:gd name="T29" fmla="*/ 146 h 154"/>
                <a:gd name="T30" fmla="*/ 116 w 144"/>
                <a:gd name="T31" fmla="*/ 140 h 154"/>
                <a:gd name="T32" fmla="*/ 124 w 144"/>
                <a:gd name="T33" fmla="*/ 134 h 154"/>
                <a:gd name="T34" fmla="*/ 130 w 144"/>
                <a:gd name="T35" fmla="*/ 128 h 154"/>
                <a:gd name="T36" fmla="*/ 134 w 144"/>
                <a:gd name="T37" fmla="*/ 118 h 154"/>
                <a:gd name="T38" fmla="*/ 134 w 144"/>
                <a:gd name="T39" fmla="*/ 118 h 154"/>
                <a:gd name="T40" fmla="*/ 138 w 144"/>
                <a:gd name="T41" fmla="*/ 110 h 154"/>
                <a:gd name="T42" fmla="*/ 142 w 144"/>
                <a:gd name="T43" fmla="*/ 100 h 154"/>
                <a:gd name="T44" fmla="*/ 142 w 144"/>
                <a:gd name="T45" fmla="*/ 90 h 154"/>
                <a:gd name="T46" fmla="*/ 144 w 144"/>
                <a:gd name="T47" fmla="*/ 78 h 154"/>
                <a:gd name="T48" fmla="*/ 144 w 144"/>
                <a:gd name="T49" fmla="*/ 78 h 154"/>
                <a:gd name="T50" fmla="*/ 142 w 144"/>
                <a:gd name="T51" fmla="*/ 58 h 154"/>
                <a:gd name="T52" fmla="*/ 138 w 144"/>
                <a:gd name="T53" fmla="*/ 48 h 154"/>
                <a:gd name="T54" fmla="*/ 134 w 144"/>
                <a:gd name="T55" fmla="*/ 38 h 154"/>
                <a:gd name="T56" fmla="*/ 134 w 144"/>
                <a:gd name="T57" fmla="*/ 38 h 154"/>
                <a:gd name="T58" fmla="*/ 130 w 144"/>
                <a:gd name="T59" fmla="*/ 30 h 154"/>
                <a:gd name="T60" fmla="*/ 124 w 144"/>
                <a:gd name="T61" fmla="*/ 22 h 154"/>
                <a:gd name="T62" fmla="*/ 118 w 144"/>
                <a:gd name="T63" fmla="*/ 16 h 154"/>
                <a:gd name="T64" fmla="*/ 110 w 144"/>
                <a:gd name="T65" fmla="*/ 10 h 154"/>
                <a:gd name="T66" fmla="*/ 110 w 144"/>
                <a:gd name="T67" fmla="*/ 10 h 154"/>
                <a:gd name="T68" fmla="*/ 100 w 144"/>
                <a:gd name="T69" fmla="*/ 6 h 154"/>
                <a:gd name="T70" fmla="*/ 92 w 144"/>
                <a:gd name="T71" fmla="*/ 4 h 154"/>
                <a:gd name="T72" fmla="*/ 82 w 144"/>
                <a:gd name="T73" fmla="*/ 2 h 154"/>
                <a:gd name="T74" fmla="*/ 72 w 144"/>
                <a:gd name="T75" fmla="*/ 0 h 154"/>
                <a:gd name="T76" fmla="*/ 72 w 144"/>
                <a:gd name="T77" fmla="*/ 0 h 154"/>
                <a:gd name="T78" fmla="*/ 58 w 144"/>
                <a:gd name="T79" fmla="*/ 2 h 154"/>
                <a:gd name="T80" fmla="*/ 44 w 144"/>
                <a:gd name="T81" fmla="*/ 6 h 154"/>
                <a:gd name="T82" fmla="*/ 32 w 144"/>
                <a:gd name="T83" fmla="*/ 12 h 154"/>
                <a:gd name="T84" fmla="*/ 20 w 144"/>
                <a:gd name="T85" fmla="*/ 22 h 154"/>
                <a:gd name="T86" fmla="*/ 20 w 144"/>
                <a:gd name="T87" fmla="*/ 22 h 154"/>
                <a:gd name="T88" fmla="*/ 12 w 144"/>
                <a:gd name="T89" fmla="*/ 34 h 154"/>
                <a:gd name="T90" fmla="*/ 6 w 144"/>
                <a:gd name="T91" fmla="*/ 46 h 154"/>
                <a:gd name="T92" fmla="*/ 2 w 144"/>
                <a:gd name="T93" fmla="*/ 62 h 154"/>
                <a:gd name="T94" fmla="*/ 0 w 144"/>
                <a:gd name="T95" fmla="*/ 80 h 154"/>
                <a:gd name="T96" fmla="*/ 0 w 144"/>
                <a:gd name="T97" fmla="*/ 80 h 154"/>
                <a:gd name="T98" fmla="*/ 4 w 144"/>
                <a:gd name="T99" fmla="*/ 100 h 154"/>
                <a:gd name="T100" fmla="*/ 10 w 144"/>
                <a:gd name="T101" fmla="*/ 11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4" h="154">
                  <a:moveTo>
                    <a:pt x="10" y="118"/>
                  </a:moveTo>
                  <a:lnTo>
                    <a:pt x="10" y="118"/>
                  </a:lnTo>
                  <a:lnTo>
                    <a:pt x="14" y="126"/>
                  </a:lnTo>
                  <a:lnTo>
                    <a:pt x="20" y="132"/>
                  </a:lnTo>
                  <a:lnTo>
                    <a:pt x="26" y="140"/>
                  </a:lnTo>
                  <a:lnTo>
                    <a:pt x="34" y="144"/>
                  </a:lnTo>
                  <a:lnTo>
                    <a:pt x="34" y="144"/>
                  </a:lnTo>
                  <a:lnTo>
                    <a:pt x="44" y="150"/>
                  </a:lnTo>
                  <a:lnTo>
                    <a:pt x="52" y="152"/>
                  </a:lnTo>
                  <a:lnTo>
                    <a:pt x="62" y="154"/>
                  </a:lnTo>
                  <a:lnTo>
                    <a:pt x="72" y="154"/>
                  </a:lnTo>
                  <a:lnTo>
                    <a:pt x="72" y="154"/>
                  </a:lnTo>
                  <a:lnTo>
                    <a:pt x="90" y="152"/>
                  </a:lnTo>
                  <a:lnTo>
                    <a:pt x="108" y="146"/>
                  </a:lnTo>
                  <a:lnTo>
                    <a:pt x="108" y="146"/>
                  </a:lnTo>
                  <a:lnTo>
                    <a:pt x="116" y="140"/>
                  </a:lnTo>
                  <a:lnTo>
                    <a:pt x="124" y="134"/>
                  </a:lnTo>
                  <a:lnTo>
                    <a:pt x="130" y="128"/>
                  </a:lnTo>
                  <a:lnTo>
                    <a:pt x="134" y="118"/>
                  </a:lnTo>
                  <a:lnTo>
                    <a:pt x="134" y="118"/>
                  </a:lnTo>
                  <a:lnTo>
                    <a:pt x="138" y="110"/>
                  </a:lnTo>
                  <a:lnTo>
                    <a:pt x="142" y="100"/>
                  </a:lnTo>
                  <a:lnTo>
                    <a:pt x="142" y="90"/>
                  </a:lnTo>
                  <a:lnTo>
                    <a:pt x="144" y="78"/>
                  </a:lnTo>
                  <a:lnTo>
                    <a:pt x="144" y="78"/>
                  </a:lnTo>
                  <a:lnTo>
                    <a:pt x="142" y="58"/>
                  </a:lnTo>
                  <a:lnTo>
                    <a:pt x="138" y="48"/>
                  </a:lnTo>
                  <a:lnTo>
                    <a:pt x="134" y="38"/>
                  </a:lnTo>
                  <a:lnTo>
                    <a:pt x="134" y="38"/>
                  </a:lnTo>
                  <a:lnTo>
                    <a:pt x="130" y="30"/>
                  </a:lnTo>
                  <a:lnTo>
                    <a:pt x="124" y="22"/>
                  </a:lnTo>
                  <a:lnTo>
                    <a:pt x="118" y="16"/>
                  </a:lnTo>
                  <a:lnTo>
                    <a:pt x="110" y="10"/>
                  </a:lnTo>
                  <a:lnTo>
                    <a:pt x="110" y="10"/>
                  </a:lnTo>
                  <a:lnTo>
                    <a:pt x="100" y="6"/>
                  </a:lnTo>
                  <a:lnTo>
                    <a:pt x="92" y="4"/>
                  </a:lnTo>
                  <a:lnTo>
                    <a:pt x="82" y="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8" y="2"/>
                  </a:lnTo>
                  <a:lnTo>
                    <a:pt x="44" y="6"/>
                  </a:lnTo>
                  <a:lnTo>
                    <a:pt x="32" y="1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2" y="34"/>
                  </a:lnTo>
                  <a:lnTo>
                    <a:pt x="6" y="46"/>
                  </a:lnTo>
                  <a:lnTo>
                    <a:pt x="2" y="62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4" y="100"/>
                  </a:lnTo>
                  <a:lnTo>
                    <a:pt x="10" y="1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3" name="Freeform 16"/>
            <p:cNvSpPr>
              <a:spLocks/>
            </p:cNvSpPr>
            <p:nvPr userDrawn="1"/>
          </p:nvSpPr>
          <p:spPr bwMode="auto">
            <a:xfrm>
              <a:off x="6580188" y="2678113"/>
              <a:ext cx="127000" cy="79375"/>
            </a:xfrm>
            <a:custGeom>
              <a:avLst/>
              <a:gdLst>
                <a:gd name="T0" fmla="*/ 0 w 80"/>
                <a:gd name="T1" fmla="*/ 0 h 50"/>
                <a:gd name="T2" fmla="*/ 48 w 80"/>
                <a:gd name="T3" fmla="*/ 0 h 50"/>
                <a:gd name="T4" fmla="*/ 48 w 80"/>
                <a:gd name="T5" fmla="*/ 0 h 50"/>
                <a:gd name="T6" fmla="*/ 62 w 80"/>
                <a:gd name="T7" fmla="*/ 2 h 50"/>
                <a:gd name="T8" fmla="*/ 68 w 80"/>
                <a:gd name="T9" fmla="*/ 4 h 50"/>
                <a:gd name="T10" fmla="*/ 72 w 80"/>
                <a:gd name="T11" fmla="*/ 6 h 50"/>
                <a:gd name="T12" fmla="*/ 72 w 80"/>
                <a:gd name="T13" fmla="*/ 6 h 50"/>
                <a:gd name="T14" fmla="*/ 78 w 80"/>
                <a:gd name="T15" fmla="*/ 14 h 50"/>
                <a:gd name="T16" fmla="*/ 80 w 80"/>
                <a:gd name="T17" fmla="*/ 24 h 50"/>
                <a:gd name="T18" fmla="*/ 80 w 80"/>
                <a:gd name="T19" fmla="*/ 24 h 50"/>
                <a:gd name="T20" fmla="*/ 78 w 80"/>
                <a:gd name="T21" fmla="*/ 32 h 50"/>
                <a:gd name="T22" fmla="*/ 76 w 80"/>
                <a:gd name="T23" fmla="*/ 38 h 50"/>
                <a:gd name="T24" fmla="*/ 76 w 80"/>
                <a:gd name="T25" fmla="*/ 38 h 50"/>
                <a:gd name="T26" fmla="*/ 70 w 80"/>
                <a:gd name="T27" fmla="*/ 42 h 50"/>
                <a:gd name="T28" fmla="*/ 64 w 80"/>
                <a:gd name="T29" fmla="*/ 46 h 50"/>
                <a:gd name="T30" fmla="*/ 64 w 80"/>
                <a:gd name="T31" fmla="*/ 46 h 50"/>
                <a:gd name="T32" fmla="*/ 56 w 80"/>
                <a:gd name="T33" fmla="*/ 48 h 50"/>
                <a:gd name="T34" fmla="*/ 44 w 80"/>
                <a:gd name="T35" fmla="*/ 50 h 50"/>
                <a:gd name="T36" fmla="*/ 0 w 80"/>
                <a:gd name="T37" fmla="*/ 50 h 50"/>
                <a:gd name="T38" fmla="*/ 0 w 80"/>
                <a:gd name="T3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" h="50">
                  <a:moveTo>
                    <a:pt x="0" y="0"/>
                  </a:moveTo>
                  <a:lnTo>
                    <a:pt x="48" y="0"/>
                  </a:lnTo>
                  <a:lnTo>
                    <a:pt x="48" y="0"/>
                  </a:lnTo>
                  <a:lnTo>
                    <a:pt x="62" y="2"/>
                  </a:lnTo>
                  <a:lnTo>
                    <a:pt x="68" y="4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78" y="14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8" y="32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70" y="42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56" y="48"/>
                  </a:lnTo>
                  <a:lnTo>
                    <a:pt x="44" y="50"/>
                  </a:ln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4" name="Freeform 17"/>
            <p:cNvSpPr>
              <a:spLocks/>
            </p:cNvSpPr>
            <p:nvPr userDrawn="1"/>
          </p:nvSpPr>
          <p:spPr bwMode="auto">
            <a:xfrm>
              <a:off x="6551613" y="2652713"/>
              <a:ext cx="206375" cy="234950"/>
            </a:xfrm>
            <a:custGeom>
              <a:avLst/>
              <a:gdLst>
                <a:gd name="T0" fmla="*/ 18 w 130"/>
                <a:gd name="T1" fmla="*/ 148 h 148"/>
                <a:gd name="T2" fmla="*/ 18 w 130"/>
                <a:gd name="T3" fmla="*/ 82 h 148"/>
                <a:gd name="T4" fmla="*/ 42 w 130"/>
                <a:gd name="T5" fmla="*/ 82 h 148"/>
                <a:gd name="T6" fmla="*/ 42 w 130"/>
                <a:gd name="T7" fmla="*/ 82 h 148"/>
                <a:gd name="T8" fmla="*/ 52 w 130"/>
                <a:gd name="T9" fmla="*/ 84 h 148"/>
                <a:gd name="T10" fmla="*/ 52 w 130"/>
                <a:gd name="T11" fmla="*/ 84 h 148"/>
                <a:gd name="T12" fmla="*/ 62 w 130"/>
                <a:gd name="T13" fmla="*/ 86 h 148"/>
                <a:gd name="T14" fmla="*/ 62 w 130"/>
                <a:gd name="T15" fmla="*/ 86 h 148"/>
                <a:gd name="T16" fmla="*/ 72 w 130"/>
                <a:gd name="T17" fmla="*/ 96 h 148"/>
                <a:gd name="T18" fmla="*/ 72 w 130"/>
                <a:gd name="T19" fmla="*/ 96 h 148"/>
                <a:gd name="T20" fmla="*/ 86 w 130"/>
                <a:gd name="T21" fmla="*/ 118 h 148"/>
                <a:gd name="T22" fmla="*/ 106 w 130"/>
                <a:gd name="T23" fmla="*/ 148 h 148"/>
                <a:gd name="T24" fmla="*/ 130 w 130"/>
                <a:gd name="T25" fmla="*/ 148 h 148"/>
                <a:gd name="T26" fmla="*/ 104 w 130"/>
                <a:gd name="T27" fmla="*/ 108 h 148"/>
                <a:gd name="T28" fmla="*/ 104 w 130"/>
                <a:gd name="T29" fmla="*/ 108 h 148"/>
                <a:gd name="T30" fmla="*/ 96 w 130"/>
                <a:gd name="T31" fmla="*/ 98 h 148"/>
                <a:gd name="T32" fmla="*/ 88 w 130"/>
                <a:gd name="T33" fmla="*/ 88 h 148"/>
                <a:gd name="T34" fmla="*/ 88 w 130"/>
                <a:gd name="T35" fmla="*/ 88 h 148"/>
                <a:gd name="T36" fmla="*/ 76 w 130"/>
                <a:gd name="T37" fmla="*/ 80 h 148"/>
                <a:gd name="T38" fmla="*/ 76 w 130"/>
                <a:gd name="T39" fmla="*/ 80 h 148"/>
                <a:gd name="T40" fmla="*/ 86 w 130"/>
                <a:gd name="T41" fmla="*/ 78 h 148"/>
                <a:gd name="T42" fmla="*/ 94 w 130"/>
                <a:gd name="T43" fmla="*/ 76 h 148"/>
                <a:gd name="T44" fmla="*/ 102 w 130"/>
                <a:gd name="T45" fmla="*/ 72 h 148"/>
                <a:gd name="T46" fmla="*/ 108 w 130"/>
                <a:gd name="T47" fmla="*/ 66 h 148"/>
                <a:gd name="T48" fmla="*/ 108 w 130"/>
                <a:gd name="T49" fmla="*/ 66 h 148"/>
                <a:gd name="T50" fmla="*/ 112 w 130"/>
                <a:gd name="T51" fmla="*/ 62 h 148"/>
                <a:gd name="T52" fmla="*/ 116 w 130"/>
                <a:gd name="T53" fmla="*/ 54 h 148"/>
                <a:gd name="T54" fmla="*/ 118 w 130"/>
                <a:gd name="T55" fmla="*/ 48 h 148"/>
                <a:gd name="T56" fmla="*/ 118 w 130"/>
                <a:gd name="T57" fmla="*/ 40 h 148"/>
                <a:gd name="T58" fmla="*/ 118 w 130"/>
                <a:gd name="T59" fmla="*/ 40 h 148"/>
                <a:gd name="T60" fmla="*/ 116 w 130"/>
                <a:gd name="T61" fmla="*/ 28 h 148"/>
                <a:gd name="T62" fmla="*/ 112 w 130"/>
                <a:gd name="T63" fmla="*/ 18 h 148"/>
                <a:gd name="T64" fmla="*/ 112 w 130"/>
                <a:gd name="T65" fmla="*/ 18 h 148"/>
                <a:gd name="T66" fmla="*/ 104 w 130"/>
                <a:gd name="T67" fmla="*/ 10 h 148"/>
                <a:gd name="T68" fmla="*/ 96 w 130"/>
                <a:gd name="T69" fmla="*/ 4 h 148"/>
                <a:gd name="T70" fmla="*/ 96 w 130"/>
                <a:gd name="T71" fmla="*/ 4 h 148"/>
                <a:gd name="T72" fmla="*/ 82 w 130"/>
                <a:gd name="T73" fmla="*/ 0 h 148"/>
                <a:gd name="T74" fmla="*/ 66 w 130"/>
                <a:gd name="T75" fmla="*/ 0 h 148"/>
                <a:gd name="T76" fmla="*/ 0 w 130"/>
                <a:gd name="T77" fmla="*/ 0 h 148"/>
                <a:gd name="T78" fmla="*/ 0 w 130"/>
                <a:gd name="T79" fmla="*/ 148 h 148"/>
                <a:gd name="T80" fmla="*/ 18 w 130"/>
                <a:gd name="T8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" h="148">
                  <a:moveTo>
                    <a:pt x="18" y="148"/>
                  </a:moveTo>
                  <a:lnTo>
                    <a:pt x="18" y="8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62" y="86"/>
                  </a:lnTo>
                  <a:lnTo>
                    <a:pt x="62" y="86"/>
                  </a:lnTo>
                  <a:lnTo>
                    <a:pt x="72" y="96"/>
                  </a:lnTo>
                  <a:lnTo>
                    <a:pt x="72" y="96"/>
                  </a:lnTo>
                  <a:lnTo>
                    <a:pt x="86" y="118"/>
                  </a:lnTo>
                  <a:lnTo>
                    <a:pt x="106" y="148"/>
                  </a:lnTo>
                  <a:lnTo>
                    <a:pt x="130" y="148"/>
                  </a:lnTo>
                  <a:lnTo>
                    <a:pt x="104" y="108"/>
                  </a:lnTo>
                  <a:lnTo>
                    <a:pt x="104" y="108"/>
                  </a:lnTo>
                  <a:lnTo>
                    <a:pt x="96" y="98"/>
                  </a:lnTo>
                  <a:lnTo>
                    <a:pt x="88" y="88"/>
                  </a:lnTo>
                  <a:lnTo>
                    <a:pt x="88" y="88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86" y="78"/>
                  </a:lnTo>
                  <a:lnTo>
                    <a:pt x="94" y="76"/>
                  </a:lnTo>
                  <a:lnTo>
                    <a:pt x="102" y="72"/>
                  </a:lnTo>
                  <a:lnTo>
                    <a:pt x="108" y="66"/>
                  </a:lnTo>
                  <a:lnTo>
                    <a:pt x="108" y="66"/>
                  </a:lnTo>
                  <a:lnTo>
                    <a:pt x="112" y="62"/>
                  </a:lnTo>
                  <a:lnTo>
                    <a:pt x="116" y="54"/>
                  </a:lnTo>
                  <a:lnTo>
                    <a:pt x="118" y="48"/>
                  </a:lnTo>
                  <a:lnTo>
                    <a:pt x="118" y="40"/>
                  </a:lnTo>
                  <a:lnTo>
                    <a:pt x="118" y="40"/>
                  </a:lnTo>
                  <a:lnTo>
                    <a:pt x="116" y="28"/>
                  </a:lnTo>
                  <a:lnTo>
                    <a:pt x="112" y="18"/>
                  </a:lnTo>
                  <a:lnTo>
                    <a:pt x="112" y="18"/>
                  </a:lnTo>
                  <a:lnTo>
                    <a:pt x="104" y="10"/>
                  </a:lnTo>
                  <a:lnTo>
                    <a:pt x="96" y="4"/>
                  </a:lnTo>
                  <a:lnTo>
                    <a:pt x="96" y="4"/>
                  </a:lnTo>
                  <a:lnTo>
                    <a:pt x="82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5" name="Freeform 18"/>
            <p:cNvSpPr>
              <a:spLocks/>
            </p:cNvSpPr>
            <p:nvPr userDrawn="1"/>
          </p:nvSpPr>
          <p:spPr bwMode="auto">
            <a:xfrm>
              <a:off x="6361113" y="2681288"/>
              <a:ext cx="117475" cy="82550"/>
            </a:xfrm>
            <a:custGeom>
              <a:avLst/>
              <a:gdLst>
                <a:gd name="T0" fmla="*/ 0 w 74"/>
                <a:gd name="T1" fmla="*/ 0 h 52"/>
                <a:gd name="T2" fmla="*/ 38 w 74"/>
                <a:gd name="T3" fmla="*/ 0 h 52"/>
                <a:gd name="T4" fmla="*/ 38 w 74"/>
                <a:gd name="T5" fmla="*/ 0 h 52"/>
                <a:gd name="T6" fmla="*/ 56 w 74"/>
                <a:gd name="T7" fmla="*/ 0 h 52"/>
                <a:gd name="T8" fmla="*/ 56 w 74"/>
                <a:gd name="T9" fmla="*/ 0 h 52"/>
                <a:gd name="T10" fmla="*/ 64 w 74"/>
                <a:gd name="T11" fmla="*/ 4 h 52"/>
                <a:gd name="T12" fmla="*/ 68 w 74"/>
                <a:gd name="T13" fmla="*/ 10 h 52"/>
                <a:gd name="T14" fmla="*/ 68 w 74"/>
                <a:gd name="T15" fmla="*/ 10 h 52"/>
                <a:gd name="T16" fmla="*/ 72 w 74"/>
                <a:gd name="T17" fmla="*/ 16 h 52"/>
                <a:gd name="T18" fmla="*/ 74 w 74"/>
                <a:gd name="T19" fmla="*/ 26 h 52"/>
                <a:gd name="T20" fmla="*/ 74 w 74"/>
                <a:gd name="T21" fmla="*/ 26 h 52"/>
                <a:gd name="T22" fmla="*/ 72 w 74"/>
                <a:gd name="T23" fmla="*/ 36 h 52"/>
                <a:gd name="T24" fmla="*/ 68 w 74"/>
                <a:gd name="T25" fmla="*/ 42 h 52"/>
                <a:gd name="T26" fmla="*/ 66 w 74"/>
                <a:gd name="T27" fmla="*/ 46 h 52"/>
                <a:gd name="T28" fmla="*/ 66 w 74"/>
                <a:gd name="T29" fmla="*/ 46 h 52"/>
                <a:gd name="T30" fmla="*/ 60 w 74"/>
                <a:gd name="T31" fmla="*/ 48 h 52"/>
                <a:gd name="T32" fmla="*/ 54 w 74"/>
                <a:gd name="T33" fmla="*/ 50 h 52"/>
                <a:gd name="T34" fmla="*/ 38 w 74"/>
                <a:gd name="T35" fmla="*/ 52 h 52"/>
                <a:gd name="T36" fmla="*/ 0 w 74"/>
                <a:gd name="T37" fmla="*/ 52 h 52"/>
                <a:gd name="T38" fmla="*/ 0 w 74"/>
                <a:gd name="T3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4" h="52">
                  <a:moveTo>
                    <a:pt x="0" y="0"/>
                  </a:moveTo>
                  <a:lnTo>
                    <a:pt x="38" y="0"/>
                  </a:lnTo>
                  <a:lnTo>
                    <a:pt x="3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4" y="4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72" y="16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72" y="36"/>
                  </a:lnTo>
                  <a:lnTo>
                    <a:pt x="68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60" y="48"/>
                  </a:lnTo>
                  <a:lnTo>
                    <a:pt x="54" y="50"/>
                  </a:lnTo>
                  <a:lnTo>
                    <a:pt x="3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6" name="Freeform 19"/>
            <p:cNvSpPr>
              <a:spLocks/>
            </p:cNvSpPr>
            <p:nvPr userDrawn="1"/>
          </p:nvSpPr>
          <p:spPr bwMode="auto">
            <a:xfrm>
              <a:off x="6329363" y="2652713"/>
              <a:ext cx="180975" cy="234950"/>
            </a:xfrm>
            <a:custGeom>
              <a:avLst/>
              <a:gdLst>
                <a:gd name="T0" fmla="*/ 20 w 114"/>
                <a:gd name="T1" fmla="*/ 148 h 148"/>
                <a:gd name="T2" fmla="*/ 20 w 114"/>
                <a:gd name="T3" fmla="*/ 88 h 148"/>
                <a:gd name="T4" fmla="*/ 58 w 114"/>
                <a:gd name="T5" fmla="*/ 88 h 148"/>
                <a:gd name="T6" fmla="*/ 58 w 114"/>
                <a:gd name="T7" fmla="*/ 88 h 148"/>
                <a:gd name="T8" fmla="*/ 72 w 114"/>
                <a:gd name="T9" fmla="*/ 88 h 148"/>
                <a:gd name="T10" fmla="*/ 84 w 114"/>
                <a:gd name="T11" fmla="*/ 84 h 148"/>
                <a:gd name="T12" fmla="*/ 94 w 114"/>
                <a:gd name="T13" fmla="*/ 80 h 148"/>
                <a:gd name="T14" fmla="*/ 102 w 114"/>
                <a:gd name="T15" fmla="*/ 74 h 148"/>
                <a:gd name="T16" fmla="*/ 102 w 114"/>
                <a:gd name="T17" fmla="*/ 74 h 148"/>
                <a:gd name="T18" fmla="*/ 106 w 114"/>
                <a:gd name="T19" fmla="*/ 68 h 148"/>
                <a:gd name="T20" fmla="*/ 110 w 114"/>
                <a:gd name="T21" fmla="*/ 60 h 148"/>
                <a:gd name="T22" fmla="*/ 112 w 114"/>
                <a:gd name="T23" fmla="*/ 52 h 148"/>
                <a:gd name="T24" fmla="*/ 114 w 114"/>
                <a:gd name="T25" fmla="*/ 42 h 148"/>
                <a:gd name="T26" fmla="*/ 114 w 114"/>
                <a:gd name="T27" fmla="*/ 42 h 148"/>
                <a:gd name="T28" fmla="*/ 112 w 114"/>
                <a:gd name="T29" fmla="*/ 32 h 148"/>
                <a:gd name="T30" fmla="*/ 110 w 114"/>
                <a:gd name="T31" fmla="*/ 22 h 148"/>
                <a:gd name="T32" fmla="*/ 110 w 114"/>
                <a:gd name="T33" fmla="*/ 22 h 148"/>
                <a:gd name="T34" fmla="*/ 104 w 114"/>
                <a:gd name="T35" fmla="*/ 14 h 148"/>
                <a:gd name="T36" fmla="*/ 98 w 114"/>
                <a:gd name="T37" fmla="*/ 8 h 148"/>
                <a:gd name="T38" fmla="*/ 98 w 114"/>
                <a:gd name="T39" fmla="*/ 8 h 148"/>
                <a:gd name="T40" fmla="*/ 88 w 114"/>
                <a:gd name="T41" fmla="*/ 4 h 148"/>
                <a:gd name="T42" fmla="*/ 78 w 114"/>
                <a:gd name="T43" fmla="*/ 0 h 148"/>
                <a:gd name="T44" fmla="*/ 78 w 114"/>
                <a:gd name="T45" fmla="*/ 0 h 148"/>
                <a:gd name="T46" fmla="*/ 56 w 114"/>
                <a:gd name="T47" fmla="*/ 0 h 148"/>
                <a:gd name="T48" fmla="*/ 0 w 114"/>
                <a:gd name="T49" fmla="*/ 0 h 148"/>
                <a:gd name="T50" fmla="*/ 0 w 114"/>
                <a:gd name="T51" fmla="*/ 148 h 148"/>
                <a:gd name="T52" fmla="*/ 20 w 114"/>
                <a:gd name="T5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4" h="148">
                  <a:moveTo>
                    <a:pt x="20" y="148"/>
                  </a:moveTo>
                  <a:lnTo>
                    <a:pt x="20" y="88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72" y="88"/>
                  </a:lnTo>
                  <a:lnTo>
                    <a:pt x="84" y="84"/>
                  </a:lnTo>
                  <a:lnTo>
                    <a:pt x="94" y="80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106" y="68"/>
                  </a:lnTo>
                  <a:lnTo>
                    <a:pt x="110" y="60"/>
                  </a:lnTo>
                  <a:lnTo>
                    <a:pt x="112" y="52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12" y="32"/>
                  </a:lnTo>
                  <a:lnTo>
                    <a:pt x="110" y="22"/>
                  </a:lnTo>
                  <a:lnTo>
                    <a:pt x="110" y="22"/>
                  </a:lnTo>
                  <a:lnTo>
                    <a:pt x="104" y="14"/>
                  </a:lnTo>
                  <a:lnTo>
                    <a:pt x="98" y="8"/>
                  </a:lnTo>
                  <a:lnTo>
                    <a:pt x="98" y="8"/>
                  </a:lnTo>
                  <a:lnTo>
                    <a:pt x="88" y="4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auto">
            <a:xfrm>
              <a:off x="6024563" y="2652713"/>
              <a:ext cx="187325" cy="234950"/>
            </a:xfrm>
            <a:custGeom>
              <a:avLst/>
              <a:gdLst>
                <a:gd name="T0" fmla="*/ 68 w 118"/>
                <a:gd name="T1" fmla="*/ 148 h 148"/>
                <a:gd name="T2" fmla="*/ 68 w 118"/>
                <a:gd name="T3" fmla="*/ 18 h 148"/>
                <a:gd name="T4" fmla="*/ 118 w 118"/>
                <a:gd name="T5" fmla="*/ 18 h 148"/>
                <a:gd name="T6" fmla="*/ 118 w 118"/>
                <a:gd name="T7" fmla="*/ 0 h 148"/>
                <a:gd name="T8" fmla="*/ 0 w 118"/>
                <a:gd name="T9" fmla="*/ 0 h 148"/>
                <a:gd name="T10" fmla="*/ 0 w 118"/>
                <a:gd name="T11" fmla="*/ 18 h 148"/>
                <a:gd name="T12" fmla="*/ 48 w 118"/>
                <a:gd name="T13" fmla="*/ 18 h 148"/>
                <a:gd name="T14" fmla="*/ 48 w 118"/>
                <a:gd name="T15" fmla="*/ 148 h 148"/>
                <a:gd name="T16" fmla="*/ 68 w 11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8">
                  <a:moveTo>
                    <a:pt x="68" y="148"/>
                  </a:moveTo>
                  <a:lnTo>
                    <a:pt x="68" y="18"/>
                  </a:lnTo>
                  <a:lnTo>
                    <a:pt x="118" y="18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48" y="18"/>
                  </a:lnTo>
                  <a:lnTo>
                    <a:pt x="48" y="148"/>
                  </a:lnTo>
                  <a:lnTo>
                    <a:pt x="6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8" name="Freeform 21"/>
            <p:cNvSpPr>
              <a:spLocks/>
            </p:cNvSpPr>
            <p:nvPr userDrawn="1"/>
          </p:nvSpPr>
          <p:spPr bwMode="auto">
            <a:xfrm>
              <a:off x="5881688" y="2652713"/>
              <a:ext cx="146050" cy="234950"/>
            </a:xfrm>
            <a:custGeom>
              <a:avLst/>
              <a:gdLst>
                <a:gd name="T0" fmla="*/ 92 w 92"/>
                <a:gd name="T1" fmla="*/ 148 h 148"/>
                <a:gd name="T2" fmla="*/ 92 w 92"/>
                <a:gd name="T3" fmla="*/ 130 h 148"/>
                <a:gd name="T4" fmla="*/ 20 w 92"/>
                <a:gd name="T5" fmla="*/ 130 h 148"/>
                <a:gd name="T6" fmla="*/ 20 w 92"/>
                <a:gd name="T7" fmla="*/ 0 h 148"/>
                <a:gd name="T8" fmla="*/ 0 w 92"/>
                <a:gd name="T9" fmla="*/ 0 h 148"/>
                <a:gd name="T10" fmla="*/ 0 w 92"/>
                <a:gd name="T11" fmla="*/ 148 h 148"/>
                <a:gd name="T12" fmla="*/ 92 w 92"/>
                <a:gd name="T1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48">
                  <a:moveTo>
                    <a:pt x="92" y="148"/>
                  </a:moveTo>
                  <a:lnTo>
                    <a:pt x="92" y="130"/>
                  </a:lnTo>
                  <a:lnTo>
                    <a:pt x="20" y="13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92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59" name="Freeform 22"/>
            <p:cNvSpPr>
              <a:spLocks/>
            </p:cNvSpPr>
            <p:nvPr userDrawn="1"/>
          </p:nvSpPr>
          <p:spPr bwMode="auto">
            <a:xfrm>
              <a:off x="5643563" y="2652713"/>
              <a:ext cx="187325" cy="238125"/>
            </a:xfrm>
            <a:custGeom>
              <a:avLst/>
              <a:gdLst>
                <a:gd name="T0" fmla="*/ 98 w 118"/>
                <a:gd name="T1" fmla="*/ 86 h 150"/>
                <a:gd name="T2" fmla="*/ 98 w 118"/>
                <a:gd name="T3" fmla="*/ 86 h 150"/>
                <a:gd name="T4" fmla="*/ 98 w 118"/>
                <a:gd name="T5" fmla="*/ 98 h 150"/>
                <a:gd name="T6" fmla="*/ 96 w 118"/>
                <a:gd name="T7" fmla="*/ 108 h 150"/>
                <a:gd name="T8" fmla="*/ 94 w 118"/>
                <a:gd name="T9" fmla="*/ 118 h 150"/>
                <a:gd name="T10" fmla="*/ 88 w 118"/>
                <a:gd name="T11" fmla="*/ 124 h 150"/>
                <a:gd name="T12" fmla="*/ 88 w 118"/>
                <a:gd name="T13" fmla="*/ 124 h 150"/>
                <a:gd name="T14" fmla="*/ 84 w 118"/>
                <a:gd name="T15" fmla="*/ 128 h 150"/>
                <a:gd name="T16" fmla="*/ 76 w 118"/>
                <a:gd name="T17" fmla="*/ 130 h 150"/>
                <a:gd name="T18" fmla="*/ 68 w 118"/>
                <a:gd name="T19" fmla="*/ 132 h 150"/>
                <a:gd name="T20" fmla="*/ 58 w 118"/>
                <a:gd name="T21" fmla="*/ 134 h 150"/>
                <a:gd name="T22" fmla="*/ 58 w 118"/>
                <a:gd name="T23" fmla="*/ 134 h 150"/>
                <a:gd name="T24" fmla="*/ 46 w 118"/>
                <a:gd name="T25" fmla="*/ 132 h 150"/>
                <a:gd name="T26" fmla="*/ 36 w 118"/>
                <a:gd name="T27" fmla="*/ 128 h 150"/>
                <a:gd name="T28" fmla="*/ 36 w 118"/>
                <a:gd name="T29" fmla="*/ 128 h 150"/>
                <a:gd name="T30" fmla="*/ 30 w 118"/>
                <a:gd name="T31" fmla="*/ 122 h 150"/>
                <a:gd name="T32" fmla="*/ 24 w 118"/>
                <a:gd name="T33" fmla="*/ 114 h 150"/>
                <a:gd name="T34" fmla="*/ 24 w 118"/>
                <a:gd name="T35" fmla="*/ 114 h 150"/>
                <a:gd name="T36" fmla="*/ 22 w 118"/>
                <a:gd name="T37" fmla="*/ 102 h 150"/>
                <a:gd name="T38" fmla="*/ 20 w 118"/>
                <a:gd name="T39" fmla="*/ 86 h 150"/>
                <a:gd name="T40" fmla="*/ 20 w 118"/>
                <a:gd name="T41" fmla="*/ 0 h 150"/>
                <a:gd name="T42" fmla="*/ 0 w 118"/>
                <a:gd name="T43" fmla="*/ 0 h 150"/>
                <a:gd name="T44" fmla="*/ 0 w 118"/>
                <a:gd name="T45" fmla="*/ 86 h 150"/>
                <a:gd name="T46" fmla="*/ 0 w 118"/>
                <a:gd name="T47" fmla="*/ 86 h 150"/>
                <a:gd name="T48" fmla="*/ 2 w 118"/>
                <a:gd name="T49" fmla="*/ 106 h 150"/>
                <a:gd name="T50" fmla="*/ 6 w 118"/>
                <a:gd name="T51" fmla="*/ 122 h 150"/>
                <a:gd name="T52" fmla="*/ 6 w 118"/>
                <a:gd name="T53" fmla="*/ 122 h 150"/>
                <a:gd name="T54" fmla="*/ 10 w 118"/>
                <a:gd name="T55" fmla="*/ 130 h 150"/>
                <a:gd name="T56" fmla="*/ 14 w 118"/>
                <a:gd name="T57" fmla="*/ 134 h 150"/>
                <a:gd name="T58" fmla="*/ 20 w 118"/>
                <a:gd name="T59" fmla="*/ 140 h 150"/>
                <a:gd name="T60" fmla="*/ 26 w 118"/>
                <a:gd name="T61" fmla="*/ 144 h 150"/>
                <a:gd name="T62" fmla="*/ 26 w 118"/>
                <a:gd name="T63" fmla="*/ 144 h 150"/>
                <a:gd name="T64" fmla="*/ 40 w 118"/>
                <a:gd name="T65" fmla="*/ 150 h 150"/>
                <a:gd name="T66" fmla="*/ 60 w 118"/>
                <a:gd name="T67" fmla="*/ 150 h 150"/>
                <a:gd name="T68" fmla="*/ 60 w 118"/>
                <a:gd name="T69" fmla="*/ 150 h 150"/>
                <a:gd name="T70" fmla="*/ 80 w 118"/>
                <a:gd name="T71" fmla="*/ 148 h 150"/>
                <a:gd name="T72" fmla="*/ 88 w 118"/>
                <a:gd name="T73" fmla="*/ 146 h 150"/>
                <a:gd name="T74" fmla="*/ 94 w 118"/>
                <a:gd name="T75" fmla="*/ 142 h 150"/>
                <a:gd name="T76" fmla="*/ 94 w 118"/>
                <a:gd name="T77" fmla="*/ 142 h 150"/>
                <a:gd name="T78" fmla="*/ 106 w 118"/>
                <a:gd name="T79" fmla="*/ 134 h 150"/>
                <a:gd name="T80" fmla="*/ 112 w 118"/>
                <a:gd name="T81" fmla="*/ 122 h 150"/>
                <a:gd name="T82" fmla="*/ 112 w 118"/>
                <a:gd name="T83" fmla="*/ 122 h 150"/>
                <a:gd name="T84" fmla="*/ 116 w 118"/>
                <a:gd name="T85" fmla="*/ 106 h 150"/>
                <a:gd name="T86" fmla="*/ 118 w 118"/>
                <a:gd name="T87" fmla="*/ 86 h 150"/>
                <a:gd name="T88" fmla="*/ 118 w 118"/>
                <a:gd name="T89" fmla="*/ 0 h 150"/>
                <a:gd name="T90" fmla="*/ 98 w 118"/>
                <a:gd name="T91" fmla="*/ 0 h 150"/>
                <a:gd name="T92" fmla="*/ 98 w 118"/>
                <a:gd name="T93" fmla="*/ 86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8" h="150">
                  <a:moveTo>
                    <a:pt x="98" y="86"/>
                  </a:moveTo>
                  <a:lnTo>
                    <a:pt x="98" y="86"/>
                  </a:lnTo>
                  <a:lnTo>
                    <a:pt x="98" y="98"/>
                  </a:lnTo>
                  <a:lnTo>
                    <a:pt x="96" y="108"/>
                  </a:lnTo>
                  <a:lnTo>
                    <a:pt x="94" y="118"/>
                  </a:lnTo>
                  <a:lnTo>
                    <a:pt x="88" y="124"/>
                  </a:lnTo>
                  <a:lnTo>
                    <a:pt x="88" y="124"/>
                  </a:lnTo>
                  <a:lnTo>
                    <a:pt x="84" y="128"/>
                  </a:lnTo>
                  <a:lnTo>
                    <a:pt x="76" y="130"/>
                  </a:lnTo>
                  <a:lnTo>
                    <a:pt x="68" y="132"/>
                  </a:lnTo>
                  <a:lnTo>
                    <a:pt x="58" y="134"/>
                  </a:lnTo>
                  <a:lnTo>
                    <a:pt x="58" y="134"/>
                  </a:lnTo>
                  <a:lnTo>
                    <a:pt x="46" y="132"/>
                  </a:lnTo>
                  <a:lnTo>
                    <a:pt x="36" y="128"/>
                  </a:lnTo>
                  <a:lnTo>
                    <a:pt x="36" y="128"/>
                  </a:lnTo>
                  <a:lnTo>
                    <a:pt x="30" y="122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22" y="102"/>
                  </a:lnTo>
                  <a:lnTo>
                    <a:pt x="20" y="8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2" y="106"/>
                  </a:lnTo>
                  <a:lnTo>
                    <a:pt x="6" y="122"/>
                  </a:lnTo>
                  <a:lnTo>
                    <a:pt x="6" y="122"/>
                  </a:lnTo>
                  <a:lnTo>
                    <a:pt x="10" y="130"/>
                  </a:lnTo>
                  <a:lnTo>
                    <a:pt x="14" y="134"/>
                  </a:lnTo>
                  <a:lnTo>
                    <a:pt x="20" y="140"/>
                  </a:lnTo>
                  <a:lnTo>
                    <a:pt x="26" y="144"/>
                  </a:lnTo>
                  <a:lnTo>
                    <a:pt x="26" y="144"/>
                  </a:lnTo>
                  <a:lnTo>
                    <a:pt x="40" y="150"/>
                  </a:lnTo>
                  <a:lnTo>
                    <a:pt x="60" y="150"/>
                  </a:lnTo>
                  <a:lnTo>
                    <a:pt x="60" y="150"/>
                  </a:lnTo>
                  <a:lnTo>
                    <a:pt x="80" y="148"/>
                  </a:lnTo>
                  <a:lnTo>
                    <a:pt x="88" y="146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106" y="134"/>
                  </a:lnTo>
                  <a:lnTo>
                    <a:pt x="112" y="122"/>
                  </a:lnTo>
                  <a:lnTo>
                    <a:pt x="112" y="122"/>
                  </a:lnTo>
                  <a:lnTo>
                    <a:pt x="116" y="106"/>
                  </a:lnTo>
                  <a:lnTo>
                    <a:pt x="118" y="86"/>
                  </a:lnTo>
                  <a:lnTo>
                    <a:pt x="118" y="0"/>
                  </a:lnTo>
                  <a:lnTo>
                    <a:pt x="98" y="0"/>
                  </a:lnTo>
                  <a:lnTo>
                    <a:pt x="98" y="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0" name="Freeform 23"/>
            <p:cNvSpPr>
              <a:spLocks/>
            </p:cNvSpPr>
            <p:nvPr userDrawn="1"/>
          </p:nvSpPr>
          <p:spPr bwMode="auto">
            <a:xfrm>
              <a:off x="5465763" y="2678113"/>
              <a:ext cx="79375" cy="114300"/>
            </a:xfrm>
            <a:custGeom>
              <a:avLst/>
              <a:gdLst>
                <a:gd name="T0" fmla="*/ 16 w 50"/>
                <a:gd name="T1" fmla="*/ 28 h 72"/>
                <a:gd name="T2" fmla="*/ 16 w 50"/>
                <a:gd name="T3" fmla="*/ 28 h 72"/>
                <a:gd name="T4" fmla="*/ 24 w 50"/>
                <a:gd name="T5" fmla="*/ 0 h 72"/>
                <a:gd name="T6" fmla="*/ 24 w 50"/>
                <a:gd name="T7" fmla="*/ 0 h 72"/>
                <a:gd name="T8" fmla="*/ 36 w 50"/>
                <a:gd name="T9" fmla="*/ 30 h 72"/>
                <a:gd name="T10" fmla="*/ 50 w 50"/>
                <a:gd name="T11" fmla="*/ 72 h 72"/>
                <a:gd name="T12" fmla="*/ 0 w 50"/>
                <a:gd name="T13" fmla="*/ 72 h 72"/>
                <a:gd name="T14" fmla="*/ 16 w 50"/>
                <a:gd name="T15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72">
                  <a:moveTo>
                    <a:pt x="16" y="28"/>
                  </a:moveTo>
                  <a:lnTo>
                    <a:pt x="16" y="2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6" y="30"/>
                  </a:lnTo>
                  <a:lnTo>
                    <a:pt x="50" y="72"/>
                  </a:lnTo>
                  <a:lnTo>
                    <a:pt x="0" y="72"/>
                  </a:lnTo>
                  <a:lnTo>
                    <a:pt x="16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1" name="Freeform 24"/>
            <p:cNvSpPr>
              <a:spLocks/>
            </p:cNvSpPr>
            <p:nvPr userDrawn="1"/>
          </p:nvSpPr>
          <p:spPr bwMode="auto">
            <a:xfrm>
              <a:off x="5399088" y="2652713"/>
              <a:ext cx="219075" cy="234950"/>
            </a:xfrm>
            <a:custGeom>
              <a:avLst/>
              <a:gdLst>
                <a:gd name="T0" fmla="*/ 20 w 138"/>
                <a:gd name="T1" fmla="*/ 148 h 148"/>
                <a:gd name="T2" fmla="*/ 36 w 138"/>
                <a:gd name="T3" fmla="*/ 104 h 148"/>
                <a:gd name="T4" fmla="*/ 98 w 138"/>
                <a:gd name="T5" fmla="*/ 104 h 148"/>
                <a:gd name="T6" fmla="*/ 116 w 138"/>
                <a:gd name="T7" fmla="*/ 148 h 148"/>
                <a:gd name="T8" fmla="*/ 138 w 138"/>
                <a:gd name="T9" fmla="*/ 148 h 148"/>
                <a:gd name="T10" fmla="*/ 78 w 138"/>
                <a:gd name="T11" fmla="*/ 0 h 148"/>
                <a:gd name="T12" fmla="*/ 56 w 138"/>
                <a:gd name="T13" fmla="*/ 0 h 148"/>
                <a:gd name="T14" fmla="*/ 0 w 138"/>
                <a:gd name="T15" fmla="*/ 148 h 148"/>
                <a:gd name="T16" fmla="*/ 20 w 13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148">
                  <a:moveTo>
                    <a:pt x="20" y="148"/>
                  </a:moveTo>
                  <a:lnTo>
                    <a:pt x="36" y="104"/>
                  </a:lnTo>
                  <a:lnTo>
                    <a:pt x="98" y="104"/>
                  </a:lnTo>
                  <a:lnTo>
                    <a:pt x="116" y="148"/>
                  </a:lnTo>
                  <a:lnTo>
                    <a:pt x="138" y="148"/>
                  </a:lnTo>
                  <a:lnTo>
                    <a:pt x="78" y="0"/>
                  </a:lnTo>
                  <a:lnTo>
                    <a:pt x="56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2" name="Freeform 25"/>
            <p:cNvSpPr>
              <a:spLocks/>
            </p:cNvSpPr>
            <p:nvPr userDrawn="1"/>
          </p:nvSpPr>
          <p:spPr bwMode="auto">
            <a:xfrm>
              <a:off x="5186363" y="2652713"/>
              <a:ext cx="184150" cy="234950"/>
            </a:xfrm>
            <a:custGeom>
              <a:avLst/>
              <a:gdLst>
                <a:gd name="T0" fmla="*/ 18 w 116"/>
                <a:gd name="T1" fmla="*/ 148 h 148"/>
                <a:gd name="T2" fmla="*/ 18 w 116"/>
                <a:gd name="T3" fmla="*/ 32 h 148"/>
                <a:gd name="T4" fmla="*/ 96 w 116"/>
                <a:gd name="T5" fmla="*/ 148 h 148"/>
                <a:gd name="T6" fmla="*/ 116 w 116"/>
                <a:gd name="T7" fmla="*/ 148 h 148"/>
                <a:gd name="T8" fmla="*/ 116 w 116"/>
                <a:gd name="T9" fmla="*/ 0 h 148"/>
                <a:gd name="T10" fmla="*/ 98 w 116"/>
                <a:gd name="T11" fmla="*/ 0 h 148"/>
                <a:gd name="T12" fmla="*/ 98 w 116"/>
                <a:gd name="T13" fmla="*/ 116 h 148"/>
                <a:gd name="T14" fmla="*/ 20 w 116"/>
                <a:gd name="T15" fmla="*/ 0 h 148"/>
                <a:gd name="T16" fmla="*/ 0 w 116"/>
                <a:gd name="T17" fmla="*/ 0 h 148"/>
                <a:gd name="T18" fmla="*/ 0 w 116"/>
                <a:gd name="T19" fmla="*/ 148 h 148"/>
                <a:gd name="T20" fmla="*/ 18 w 116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148">
                  <a:moveTo>
                    <a:pt x="18" y="148"/>
                  </a:moveTo>
                  <a:lnTo>
                    <a:pt x="18" y="32"/>
                  </a:lnTo>
                  <a:lnTo>
                    <a:pt x="96" y="148"/>
                  </a:lnTo>
                  <a:lnTo>
                    <a:pt x="116" y="148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98" y="11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3" name="Freeform 26"/>
            <p:cNvSpPr>
              <a:spLocks/>
            </p:cNvSpPr>
            <p:nvPr userDrawn="1"/>
          </p:nvSpPr>
          <p:spPr bwMode="auto">
            <a:xfrm>
              <a:off x="4967288" y="2652713"/>
              <a:ext cx="174625" cy="234950"/>
            </a:xfrm>
            <a:custGeom>
              <a:avLst/>
              <a:gdLst>
                <a:gd name="T0" fmla="*/ 110 w 110"/>
                <a:gd name="T1" fmla="*/ 148 h 148"/>
                <a:gd name="T2" fmla="*/ 110 w 110"/>
                <a:gd name="T3" fmla="*/ 130 h 148"/>
                <a:gd name="T4" fmla="*/ 18 w 110"/>
                <a:gd name="T5" fmla="*/ 130 h 148"/>
                <a:gd name="T6" fmla="*/ 18 w 110"/>
                <a:gd name="T7" fmla="*/ 80 h 148"/>
                <a:gd name="T8" fmla="*/ 102 w 110"/>
                <a:gd name="T9" fmla="*/ 80 h 148"/>
                <a:gd name="T10" fmla="*/ 102 w 110"/>
                <a:gd name="T11" fmla="*/ 62 h 148"/>
                <a:gd name="T12" fmla="*/ 18 w 110"/>
                <a:gd name="T13" fmla="*/ 62 h 148"/>
                <a:gd name="T14" fmla="*/ 18 w 110"/>
                <a:gd name="T15" fmla="*/ 18 h 148"/>
                <a:gd name="T16" fmla="*/ 106 w 110"/>
                <a:gd name="T17" fmla="*/ 18 h 148"/>
                <a:gd name="T18" fmla="*/ 106 w 110"/>
                <a:gd name="T19" fmla="*/ 0 h 148"/>
                <a:gd name="T20" fmla="*/ 0 w 110"/>
                <a:gd name="T21" fmla="*/ 0 h 148"/>
                <a:gd name="T22" fmla="*/ 0 w 110"/>
                <a:gd name="T23" fmla="*/ 148 h 148"/>
                <a:gd name="T24" fmla="*/ 110 w 110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48">
                  <a:moveTo>
                    <a:pt x="110" y="148"/>
                  </a:moveTo>
                  <a:lnTo>
                    <a:pt x="110" y="130"/>
                  </a:lnTo>
                  <a:lnTo>
                    <a:pt x="18" y="130"/>
                  </a:lnTo>
                  <a:lnTo>
                    <a:pt x="18" y="80"/>
                  </a:lnTo>
                  <a:lnTo>
                    <a:pt x="102" y="80"/>
                  </a:lnTo>
                  <a:lnTo>
                    <a:pt x="102" y="62"/>
                  </a:lnTo>
                  <a:lnTo>
                    <a:pt x="18" y="62"/>
                  </a:lnTo>
                  <a:lnTo>
                    <a:pt x="18" y="18"/>
                  </a:lnTo>
                  <a:lnTo>
                    <a:pt x="106" y="18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4" name="Freeform 27"/>
            <p:cNvSpPr>
              <a:spLocks/>
            </p:cNvSpPr>
            <p:nvPr userDrawn="1"/>
          </p:nvSpPr>
          <p:spPr bwMode="auto">
            <a:xfrm>
              <a:off x="4757738" y="2678113"/>
              <a:ext cx="127000" cy="79375"/>
            </a:xfrm>
            <a:custGeom>
              <a:avLst/>
              <a:gdLst>
                <a:gd name="T0" fmla="*/ 0 w 80"/>
                <a:gd name="T1" fmla="*/ 0 h 50"/>
                <a:gd name="T2" fmla="*/ 48 w 80"/>
                <a:gd name="T3" fmla="*/ 0 h 50"/>
                <a:gd name="T4" fmla="*/ 48 w 80"/>
                <a:gd name="T5" fmla="*/ 0 h 50"/>
                <a:gd name="T6" fmla="*/ 62 w 80"/>
                <a:gd name="T7" fmla="*/ 2 h 50"/>
                <a:gd name="T8" fmla="*/ 68 w 80"/>
                <a:gd name="T9" fmla="*/ 4 h 50"/>
                <a:gd name="T10" fmla="*/ 72 w 80"/>
                <a:gd name="T11" fmla="*/ 6 h 50"/>
                <a:gd name="T12" fmla="*/ 72 w 80"/>
                <a:gd name="T13" fmla="*/ 6 h 50"/>
                <a:gd name="T14" fmla="*/ 78 w 80"/>
                <a:gd name="T15" fmla="*/ 14 h 50"/>
                <a:gd name="T16" fmla="*/ 80 w 80"/>
                <a:gd name="T17" fmla="*/ 24 h 50"/>
                <a:gd name="T18" fmla="*/ 80 w 80"/>
                <a:gd name="T19" fmla="*/ 24 h 50"/>
                <a:gd name="T20" fmla="*/ 78 w 80"/>
                <a:gd name="T21" fmla="*/ 32 h 50"/>
                <a:gd name="T22" fmla="*/ 76 w 80"/>
                <a:gd name="T23" fmla="*/ 38 h 50"/>
                <a:gd name="T24" fmla="*/ 76 w 80"/>
                <a:gd name="T25" fmla="*/ 38 h 50"/>
                <a:gd name="T26" fmla="*/ 70 w 80"/>
                <a:gd name="T27" fmla="*/ 42 h 50"/>
                <a:gd name="T28" fmla="*/ 64 w 80"/>
                <a:gd name="T29" fmla="*/ 46 h 50"/>
                <a:gd name="T30" fmla="*/ 64 w 80"/>
                <a:gd name="T31" fmla="*/ 46 h 50"/>
                <a:gd name="T32" fmla="*/ 56 w 80"/>
                <a:gd name="T33" fmla="*/ 48 h 50"/>
                <a:gd name="T34" fmla="*/ 44 w 80"/>
                <a:gd name="T35" fmla="*/ 50 h 50"/>
                <a:gd name="T36" fmla="*/ 0 w 80"/>
                <a:gd name="T37" fmla="*/ 50 h 50"/>
                <a:gd name="T38" fmla="*/ 0 w 80"/>
                <a:gd name="T3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" h="50">
                  <a:moveTo>
                    <a:pt x="0" y="0"/>
                  </a:moveTo>
                  <a:lnTo>
                    <a:pt x="48" y="0"/>
                  </a:lnTo>
                  <a:lnTo>
                    <a:pt x="48" y="0"/>
                  </a:lnTo>
                  <a:lnTo>
                    <a:pt x="62" y="2"/>
                  </a:lnTo>
                  <a:lnTo>
                    <a:pt x="68" y="4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78" y="14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8" y="32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70" y="42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56" y="48"/>
                  </a:lnTo>
                  <a:lnTo>
                    <a:pt x="44" y="50"/>
                  </a:ln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5" name="Freeform 28"/>
            <p:cNvSpPr>
              <a:spLocks/>
            </p:cNvSpPr>
            <p:nvPr userDrawn="1"/>
          </p:nvSpPr>
          <p:spPr bwMode="auto">
            <a:xfrm>
              <a:off x="4725988" y="2652713"/>
              <a:ext cx="209550" cy="234950"/>
            </a:xfrm>
            <a:custGeom>
              <a:avLst/>
              <a:gdLst>
                <a:gd name="T0" fmla="*/ 20 w 132"/>
                <a:gd name="T1" fmla="*/ 148 h 148"/>
                <a:gd name="T2" fmla="*/ 20 w 132"/>
                <a:gd name="T3" fmla="*/ 82 h 148"/>
                <a:gd name="T4" fmla="*/ 44 w 132"/>
                <a:gd name="T5" fmla="*/ 82 h 148"/>
                <a:gd name="T6" fmla="*/ 44 w 132"/>
                <a:gd name="T7" fmla="*/ 82 h 148"/>
                <a:gd name="T8" fmla="*/ 54 w 132"/>
                <a:gd name="T9" fmla="*/ 84 h 148"/>
                <a:gd name="T10" fmla="*/ 54 w 132"/>
                <a:gd name="T11" fmla="*/ 84 h 148"/>
                <a:gd name="T12" fmla="*/ 64 w 132"/>
                <a:gd name="T13" fmla="*/ 86 h 148"/>
                <a:gd name="T14" fmla="*/ 64 w 132"/>
                <a:gd name="T15" fmla="*/ 86 h 148"/>
                <a:gd name="T16" fmla="*/ 74 w 132"/>
                <a:gd name="T17" fmla="*/ 96 h 148"/>
                <a:gd name="T18" fmla="*/ 74 w 132"/>
                <a:gd name="T19" fmla="*/ 96 h 148"/>
                <a:gd name="T20" fmla="*/ 88 w 132"/>
                <a:gd name="T21" fmla="*/ 118 h 148"/>
                <a:gd name="T22" fmla="*/ 108 w 132"/>
                <a:gd name="T23" fmla="*/ 148 h 148"/>
                <a:gd name="T24" fmla="*/ 132 w 132"/>
                <a:gd name="T25" fmla="*/ 148 h 148"/>
                <a:gd name="T26" fmla="*/ 106 w 132"/>
                <a:gd name="T27" fmla="*/ 108 h 148"/>
                <a:gd name="T28" fmla="*/ 106 w 132"/>
                <a:gd name="T29" fmla="*/ 108 h 148"/>
                <a:gd name="T30" fmla="*/ 98 w 132"/>
                <a:gd name="T31" fmla="*/ 98 h 148"/>
                <a:gd name="T32" fmla="*/ 90 w 132"/>
                <a:gd name="T33" fmla="*/ 88 h 148"/>
                <a:gd name="T34" fmla="*/ 90 w 132"/>
                <a:gd name="T35" fmla="*/ 88 h 148"/>
                <a:gd name="T36" fmla="*/ 78 w 132"/>
                <a:gd name="T37" fmla="*/ 80 h 148"/>
                <a:gd name="T38" fmla="*/ 78 w 132"/>
                <a:gd name="T39" fmla="*/ 80 h 148"/>
                <a:gd name="T40" fmla="*/ 88 w 132"/>
                <a:gd name="T41" fmla="*/ 78 h 148"/>
                <a:gd name="T42" fmla="*/ 96 w 132"/>
                <a:gd name="T43" fmla="*/ 76 h 148"/>
                <a:gd name="T44" fmla="*/ 104 w 132"/>
                <a:gd name="T45" fmla="*/ 72 h 148"/>
                <a:gd name="T46" fmla="*/ 110 w 132"/>
                <a:gd name="T47" fmla="*/ 66 h 148"/>
                <a:gd name="T48" fmla="*/ 110 w 132"/>
                <a:gd name="T49" fmla="*/ 66 h 148"/>
                <a:gd name="T50" fmla="*/ 114 w 132"/>
                <a:gd name="T51" fmla="*/ 62 h 148"/>
                <a:gd name="T52" fmla="*/ 118 w 132"/>
                <a:gd name="T53" fmla="*/ 54 h 148"/>
                <a:gd name="T54" fmla="*/ 120 w 132"/>
                <a:gd name="T55" fmla="*/ 48 h 148"/>
                <a:gd name="T56" fmla="*/ 120 w 132"/>
                <a:gd name="T57" fmla="*/ 40 h 148"/>
                <a:gd name="T58" fmla="*/ 120 w 132"/>
                <a:gd name="T59" fmla="*/ 40 h 148"/>
                <a:gd name="T60" fmla="*/ 118 w 132"/>
                <a:gd name="T61" fmla="*/ 28 h 148"/>
                <a:gd name="T62" fmla="*/ 114 w 132"/>
                <a:gd name="T63" fmla="*/ 18 h 148"/>
                <a:gd name="T64" fmla="*/ 114 w 132"/>
                <a:gd name="T65" fmla="*/ 18 h 148"/>
                <a:gd name="T66" fmla="*/ 106 w 132"/>
                <a:gd name="T67" fmla="*/ 10 h 148"/>
                <a:gd name="T68" fmla="*/ 98 w 132"/>
                <a:gd name="T69" fmla="*/ 4 h 148"/>
                <a:gd name="T70" fmla="*/ 98 w 132"/>
                <a:gd name="T71" fmla="*/ 4 h 148"/>
                <a:gd name="T72" fmla="*/ 84 w 132"/>
                <a:gd name="T73" fmla="*/ 0 h 148"/>
                <a:gd name="T74" fmla="*/ 66 w 132"/>
                <a:gd name="T75" fmla="*/ 0 h 148"/>
                <a:gd name="T76" fmla="*/ 0 w 132"/>
                <a:gd name="T77" fmla="*/ 0 h 148"/>
                <a:gd name="T78" fmla="*/ 0 w 132"/>
                <a:gd name="T79" fmla="*/ 148 h 148"/>
                <a:gd name="T80" fmla="*/ 20 w 132"/>
                <a:gd name="T8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2" h="148">
                  <a:moveTo>
                    <a:pt x="20" y="148"/>
                  </a:moveTo>
                  <a:lnTo>
                    <a:pt x="20" y="82"/>
                  </a:lnTo>
                  <a:lnTo>
                    <a:pt x="44" y="82"/>
                  </a:lnTo>
                  <a:lnTo>
                    <a:pt x="44" y="82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88" y="118"/>
                  </a:lnTo>
                  <a:lnTo>
                    <a:pt x="108" y="148"/>
                  </a:lnTo>
                  <a:lnTo>
                    <a:pt x="132" y="148"/>
                  </a:lnTo>
                  <a:lnTo>
                    <a:pt x="106" y="108"/>
                  </a:lnTo>
                  <a:lnTo>
                    <a:pt x="106" y="108"/>
                  </a:lnTo>
                  <a:lnTo>
                    <a:pt x="98" y="98"/>
                  </a:lnTo>
                  <a:lnTo>
                    <a:pt x="90" y="88"/>
                  </a:lnTo>
                  <a:lnTo>
                    <a:pt x="90" y="88"/>
                  </a:lnTo>
                  <a:lnTo>
                    <a:pt x="78" y="80"/>
                  </a:lnTo>
                  <a:lnTo>
                    <a:pt x="78" y="80"/>
                  </a:lnTo>
                  <a:lnTo>
                    <a:pt x="88" y="78"/>
                  </a:lnTo>
                  <a:lnTo>
                    <a:pt x="96" y="76"/>
                  </a:lnTo>
                  <a:lnTo>
                    <a:pt x="104" y="72"/>
                  </a:lnTo>
                  <a:lnTo>
                    <a:pt x="110" y="66"/>
                  </a:lnTo>
                  <a:lnTo>
                    <a:pt x="110" y="66"/>
                  </a:lnTo>
                  <a:lnTo>
                    <a:pt x="114" y="62"/>
                  </a:lnTo>
                  <a:lnTo>
                    <a:pt x="118" y="54"/>
                  </a:lnTo>
                  <a:lnTo>
                    <a:pt x="120" y="48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18" y="28"/>
                  </a:lnTo>
                  <a:lnTo>
                    <a:pt x="114" y="18"/>
                  </a:lnTo>
                  <a:lnTo>
                    <a:pt x="114" y="18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98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6" name="Freeform 29"/>
            <p:cNvSpPr>
              <a:spLocks/>
            </p:cNvSpPr>
            <p:nvPr userDrawn="1"/>
          </p:nvSpPr>
          <p:spPr bwMode="auto">
            <a:xfrm>
              <a:off x="4567238" y="2649538"/>
              <a:ext cx="92075" cy="241300"/>
            </a:xfrm>
            <a:custGeom>
              <a:avLst/>
              <a:gdLst>
                <a:gd name="T0" fmla="*/ 16 w 58"/>
                <a:gd name="T1" fmla="*/ 152 h 152"/>
                <a:gd name="T2" fmla="*/ 58 w 58"/>
                <a:gd name="T3" fmla="*/ 0 h 152"/>
                <a:gd name="T4" fmla="*/ 44 w 58"/>
                <a:gd name="T5" fmla="*/ 0 h 152"/>
                <a:gd name="T6" fmla="*/ 0 w 58"/>
                <a:gd name="T7" fmla="*/ 152 h 152"/>
                <a:gd name="T8" fmla="*/ 16 w 58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52">
                  <a:moveTo>
                    <a:pt x="16" y="152"/>
                  </a:moveTo>
                  <a:lnTo>
                    <a:pt x="58" y="0"/>
                  </a:lnTo>
                  <a:lnTo>
                    <a:pt x="44" y="0"/>
                  </a:lnTo>
                  <a:lnTo>
                    <a:pt x="0" y="152"/>
                  </a:lnTo>
                  <a:lnTo>
                    <a:pt x="16" y="1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7" name="Freeform 30"/>
            <p:cNvSpPr>
              <a:spLocks/>
            </p:cNvSpPr>
            <p:nvPr userDrawn="1"/>
          </p:nvSpPr>
          <p:spPr bwMode="auto">
            <a:xfrm>
              <a:off x="4338638" y="2652713"/>
              <a:ext cx="187325" cy="234950"/>
            </a:xfrm>
            <a:custGeom>
              <a:avLst/>
              <a:gdLst>
                <a:gd name="T0" fmla="*/ 70 w 118"/>
                <a:gd name="T1" fmla="*/ 148 h 148"/>
                <a:gd name="T2" fmla="*/ 70 w 118"/>
                <a:gd name="T3" fmla="*/ 18 h 148"/>
                <a:gd name="T4" fmla="*/ 118 w 118"/>
                <a:gd name="T5" fmla="*/ 18 h 148"/>
                <a:gd name="T6" fmla="*/ 118 w 118"/>
                <a:gd name="T7" fmla="*/ 0 h 148"/>
                <a:gd name="T8" fmla="*/ 0 w 118"/>
                <a:gd name="T9" fmla="*/ 0 h 148"/>
                <a:gd name="T10" fmla="*/ 0 w 118"/>
                <a:gd name="T11" fmla="*/ 18 h 148"/>
                <a:gd name="T12" fmla="*/ 50 w 118"/>
                <a:gd name="T13" fmla="*/ 18 h 148"/>
                <a:gd name="T14" fmla="*/ 50 w 118"/>
                <a:gd name="T15" fmla="*/ 148 h 148"/>
                <a:gd name="T16" fmla="*/ 70 w 11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8">
                  <a:moveTo>
                    <a:pt x="70" y="148"/>
                  </a:moveTo>
                  <a:lnTo>
                    <a:pt x="70" y="18"/>
                  </a:lnTo>
                  <a:lnTo>
                    <a:pt x="118" y="18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50" y="18"/>
                  </a:lnTo>
                  <a:lnTo>
                    <a:pt x="50" y="148"/>
                  </a:lnTo>
                  <a:lnTo>
                    <a:pt x="7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8" name="Freeform 31"/>
            <p:cNvSpPr>
              <a:spLocks/>
            </p:cNvSpPr>
            <p:nvPr userDrawn="1"/>
          </p:nvSpPr>
          <p:spPr bwMode="auto">
            <a:xfrm>
              <a:off x="4195763" y="2652713"/>
              <a:ext cx="149225" cy="234950"/>
            </a:xfrm>
            <a:custGeom>
              <a:avLst/>
              <a:gdLst>
                <a:gd name="T0" fmla="*/ 94 w 94"/>
                <a:gd name="T1" fmla="*/ 148 h 148"/>
                <a:gd name="T2" fmla="*/ 94 w 94"/>
                <a:gd name="T3" fmla="*/ 130 h 148"/>
                <a:gd name="T4" fmla="*/ 20 w 94"/>
                <a:gd name="T5" fmla="*/ 130 h 148"/>
                <a:gd name="T6" fmla="*/ 20 w 94"/>
                <a:gd name="T7" fmla="*/ 0 h 148"/>
                <a:gd name="T8" fmla="*/ 0 w 94"/>
                <a:gd name="T9" fmla="*/ 0 h 148"/>
                <a:gd name="T10" fmla="*/ 0 w 94"/>
                <a:gd name="T11" fmla="*/ 148 h 148"/>
                <a:gd name="T12" fmla="*/ 94 w 94"/>
                <a:gd name="T1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148">
                  <a:moveTo>
                    <a:pt x="94" y="148"/>
                  </a:moveTo>
                  <a:lnTo>
                    <a:pt x="94" y="130"/>
                  </a:lnTo>
                  <a:lnTo>
                    <a:pt x="20" y="13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94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69" name="Freeform 32"/>
            <p:cNvSpPr>
              <a:spLocks/>
            </p:cNvSpPr>
            <p:nvPr userDrawn="1"/>
          </p:nvSpPr>
          <p:spPr bwMode="auto">
            <a:xfrm>
              <a:off x="3960813" y="2652713"/>
              <a:ext cx="184150" cy="238125"/>
            </a:xfrm>
            <a:custGeom>
              <a:avLst/>
              <a:gdLst>
                <a:gd name="T0" fmla="*/ 96 w 116"/>
                <a:gd name="T1" fmla="*/ 86 h 150"/>
                <a:gd name="T2" fmla="*/ 96 w 116"/>
                <a:gd name="T3" fmla="*/ 86 h 150"/>
                <a:gd name="T4" fmla="*/ 96 w 116"/>
                <a:gd name="T5" fmla="*/ 98 h 150"/>
                <a:gd name="T6" fmla="*/ 94 w 116"/>
                <a:gd name="T7" fmla="*/ 108 h 150"/>
                <a:gd name="T8" fmla="*/ 92 w 116"/>
                <a:gd name="T9" fmla="*/ 118 h 150"/>
                <a:gd name="T10" fmla="*/ 88 w 116"/>
                <a:gd name="T11" fmla="*/ 124 h 150"/>
                <a:gd name="T12" fmla="*/ 88 w 116"/>
                <a:gd name="T13" fmla="*/ 124 h 150"/>
                <a:gd name="T14" fmla="*/ 82 w 116"/>
                <a:gd name="T15" fmla="*/ 128 h 150"/>
                <a:gd name="T16" fmla="*/ 76 w 116"/>
                <a:gd name="T17" fmla="*/ 130 h 150"/>
                <a:gd name="T18" fmla="*/ 66 w 116"/>
                <a:gd name="T19" fmla="*/ 132 h 150"/>
                <a:gd name="T20" fmla="*/ 56 w 116"/>
                <a:gd name="T21" fmla="*/ 134 h 150"/>
                <a:gd name="T22" fmla="*/ 56 w 116"/>
                <a:gd name="T23" fmla="*/ 134 h 150"/>
                <a:gd name="T24" fmla="*/ 44 w 116"/>
                <a:gd name="T25" fmla="*/ 132 h 150"/>
                <a:gd name="T26" fmla="*/ 36 w 116"/>
                <a:gd name="T27" fmla="*/ 128 h 150"/>
                <a:gd name="T28" fmla="*/ 36 w 116"/>
                <a:gd name="T29" fmla="*/ 128 h 150"/>
                <a:gd name="T30" fmla="*/ 28 w 116"/>
                <a:gd name="T31" fmla="*/ 122 h 150"/>
                <a:gd name="T32" fmla="*/ 22 w 116"/>
                <a:gd name="T33" fmla="*/ 114 h 150"/>
                <a:gd name="T34" fmla="*/ 22 w 116"/>
                <a:gd name="T35" fmla="*/ 114 h 150"/>
                <a:gd name="T36" fmla="*/ 20 w 116"/>
                <a:gd name="T37" fmla="*/ 102 h 150"/>
                <a:gd name="T38" fmla="*/ 20 w 116"/>
                <a:gd name="T39" fmla="*/ 86 h 150"/>
                <a:gd name="T40" fmla="*/ 20 w 116"/>
                <a:gd name="T41" fmla="*/ 0 h 150"/>
                <a:gd name="T42" fmla="*/ 0 w 116"/>
                <a:gd name="T43" fmla="*/ 0 h 150"/>
                <a:gd name="T44" fmla="*/ 0 w 116"/>
                <a:gd name="T45" fmla="*/ 86 h 150"/>
                <a:gd name="T46" fmla="*/ 0 w 116"/>
                <a:gd name="T47" fmla="*/ 86 h 150"/>
                <a:gd name="T48" fmla="*/ 0 w 116"/>
                <a:gd name="T49" fmla="*/ 106 h 150"/>
                <a:gd name="T50" fmla="*/ 6 w 116"/>
                <a:gd name="T51" fmla="*/ 122 h 150"/>
                <a:gd name="T52" fmla="*/ 6 w 116"/>
                <a:gd name="T53" fmla="*/ 122 h 150"/>
                <a:gd name="T54" fmla="*/ 8 w 116"/>
                <a:gd name="T55" fmla="*/ 130 h 150"/>
                <a:gd name="T56" fmla="*/ 12 w 116"/>
                <a:gd name="T57" fmla="*/ 134 h 150"/>
                <a:gd name="T58" fmla="*/ 18 w 116"/>
                <a:gd name="T59" fmla="*/ 140 h 150"/>
                <a:gd name="T60" fmla="*/ 24 w 116"/>
                <a:gd name="T61" fmla="*/ 144 h 150"/>
                <a:gd name="T62" fmla="*/ 24 w 116"/>
                <a:gd name="T63" fmla="*/ 144 h 150"/>
                <a:gd name="T64" fmla="*/ 40 w 116"/>
                <a:gd name="T65" fmla="*/ 150 h 150"/>
                <a:gd name="T66" fmla="*/ 58 w 116"/>
                <a:gd name="T67" fmla="*/ 150 h 150"/>
                <a:gd name="T68" fmla="*/ 58 w 116"/>
                <a:gd name="T69" fmla="*/ 150 h 150"/>
                <a:gd name="T70" fmla="*/ 78 w 116"/>
                <a:gd name="T71" fmla="*/ 148 h 150"/>
                <a:gd name="T72" fmla="*/ 86 w 116"/>
                <a:gd name="T73" fmla="*/ 146 h 150"/>
                <a:gd name="T74" fmla="*/ 94 w 116"/>
                <a:gd name="T75" fmla="*/ 142 h 150"/>
                <a:gd name="T76" fmla="*/ 94 w 116"/>
                <a:gd name="T77" fmla="*/ 142 h 150"/>
                <a:gd name="T78" fmla="*/ 104 w 116"/>
                <a:gd name="T79" fmla="*/ 134 h 150"/>
                <a:gd name="T80" fmla="*/ 112 w 116"/>
                <a:gd name="T81" fmla="*/ 122 h 150"/>
                <a:gd name="T82" fmla="*/ 112 w 116"/>
                <a:gd name="T83" fmla="*/ 122 h 150"/>
                <a:gd name="T84" fmla="*/ 116 w 116"/>
                <a:gd name="T85" fmla="*/ 106 h 150"/>
                <a:gd name="T86" fmla="*/ 116 w 116"/>
                <a:gd name="T87" fmla="*/ 86 h 150"/>
                <a:gd name="T88" fmla="*/ 116 w 116"/>
                <a:gd name="T89" fmla="*/ 0 h 150"/>
                <a:gd name="T90" fmla="*/ 96 w 116"/>
                <a:gd name="T91" fmla="*/ 0 h 150"/>
                <a:gd name="T92" fmla="*/ 96 w 116"/>
                <a:gd name="T93" fmla="*/ 86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6" h="150">
                  <a:moveTo>
                    <a:pt x="96" y="86"/>
                  </a:moveTo>
                  <a:lnTo>
                    <a:pt x="96" y="86"/>
                  </a:lnTo>
                  <a:lnTo>
                    <a:pt x="96" y="98"/>
                  </a:lnTo>
                  <a:lnTo>
                    <a:pt x="94" y="108"/>
                  </a:lnTo>
                  <a:lnTo>
                    <a:pt x="92" y="118"/>
                  </a:lnTo>
                  <a:lnTo>
                    <a:pt x="88" y="124"/>
                  </a:lnTo>
                  <a:lnTo>
                    <a:pt x="88" y="124"/>
                  </a:lnTo>
                  <a:lnTo>
                    <a:pt x="82" y="128"/>
                  </a:lnTo>
                  <a:lnTo>
                    <a:pt x="76" y="130"/>
                  </a:lnTo>
                  <a:lnTo>
                    <a:pt x="66" y="132"/>
                  </a:lnTo>
                  <a:lnTo>
                    <a:pt x="56" y="134"/>
                  </a:lnTo>
                  <a:lnTo>
                    <a:pt x="56" y="134"/>
                  </a:lnTo>
                  <a:lnTo>
                    <a:pt x="44" y="132"/>
                  </a:lnTo>
                  <a:lnTo>
                    <a:pt x="36" y="128"/>
                  </a:lnTo>
                  <a:lnTo>
                    <a:pt x="36" y="128"/>
                  </a:lnTo>
                  <a:lnTo>
                    <a:pt x="28" y="122"/>
                  </a:lnTo>
                  <a:lnTo>
                    <a:pt x="22" y="114"/>
                  </a:lnTo>
                  <a:lnTo>
                    <a:pt x="22" y="114"/>
                  </a:lnTo>
                  <a:lnTo>
                    <a:pt x="20" y="102"/>
                  </a:lnTo>
                  <a:lnTo>
                    <a:pt x="20" y="8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0" y="106"/>
                  </a:lnTo>
                  <a:lnTo>
                    <a:pt x="6" y="122"/>
                  </a:lnTo>
                  <a:lnTo>
                    <a:pt x="6" y="122"/>
                  </a:lnTo>
                  <a:lnTo>
                    <a:pt x="8" y="130"/>
                  </a:lnTo>
                  <a:lnTo>
                    <a:pt x="12" y="134"/>
                  </a:lnTo>
                  <a:lnTo>
                    <a:pt x="18" y="140"/>
                  </a:lnTo>
                  <a:lnTo>
                    <a:pt x="24" y="144"/>
                  </a:lnTo>
                  <a:lnTo>
                    <a:pt x="24" y="144"/>
                  </a:lnTo>
                  <a:lnTo>
                    <a:pt x="40" y="150"/>
                  </a:lnTo>
                  <a:lnTo>
                    <a:pt x="58" y="150"/>
                  </a:lnTo>
                  <a:lnTo>
                    <a:pt x="58" y="150"/>
                  </a:lnTo>
                  <a:lnTo>
                    <a:pt x="78" y="148"/>
                  </a:lnTo>
                  <a:lnTo>
                    <a:pt x="86" y="146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104" y="134"/>
                  </a:lnTo>
                  <a:lnTo>
                    <a:pt x="112" y="122"/>
                  </a:lnTo>
                  <a:lnTo>
                    <a:pt x="112" y="122"/>
                  </a:lnTo>
                  <a:lnTo>
                    <a:pt x="116" y="106"/>
                  </a:lnTo>
                  <a:lnTo>
                    <a:pt x="116" y="86"/>
                  </a:lnTo>
                  <a:lnTo>
                    <a:pt x="116" y="0"/>
                  </a:lnTo>
                  <a:lnTo>
                    <a:pt x="96" y="0"/>
                  </a:lnTo>
                  <a:lnTo>
                    <a:pt x="96" y="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0" name="Freeform 33"/>
            <p:cNvSpPr>
              <a:spLocks/>
            </p:cNvSpPr>
            <p:nvPr userDrawn="1"/>
          </p:nvSpPr>
          <p:spPr bwMode="auto">
            <a:xfrm>
              <a:off x="3783013" y="2678113"/>
              <a:ext cx="79375" cy="114300"/>
            </a:xfrm>
            <a:custGeom>
              <a:avLst/>
              <a:gdLst>
                <a:gd name="T0" fmla="*/ 16 w 50"/>
                <a:gd name="T1" fmla="*/ 28 h 72"/>
                <a:gd name="T2" fmla="*/ 16 w 50"/>
                <a:gd name="T3" fmla="*/ 28 h 72"/>
                <a:gd name="T4" fmla="*/ 24 w 50"/>
                <a:gd name="T5" fmla="*/ 0 h 72"/>
                <a:gd name="T6" fmla="*/ 24 w 50"/>
                <a:gd name="T7" fmla="*/ 0 h 72"/>
                <a:gd name="T8" fmla="*/ 34 w 50"/>
                <a:gd name="T9" fmla="*/ 30 h 72"/>
                <a:gd name="T10" fmla="*/ 50 w 50"/>
                <a:gd name="T11" fmla="*/ 72 h 72"/>
                <a:gd name="T12" fmla="*/ 0 w 50"/>
                <a:gd name="T13" fmla="*/ 72 h 72"/>
                <a:gd name="T14" fmla="*/ 16 w 50"/>
                <a:gd name="T15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72">
                  <a:moveTo>
                    <a:pt x="16" y="28"/>
                  </a:moveTo>
                  <a:lnTo>
                    <a:pt x="16" y="2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4" y="30"/>
                  </a:lnTo>
                  <a:lnTo>
                    <a:pt x="50" y="72"/>
                  </a:lnTo>
                  <a:lnTo>
                    <a:pt x="0" y="72"/>
                  </a:lnTo>
                  <a:lnTo>
                    <a:pt x="16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1" name="Freeform 34"/>
            <p:cNvSpPr>
              <a:spLocks/>
            </p:cNvSpPr>
            <p:nvPr userDrawn="1"/>
          </p:nvSpPr>
          <p:spPr bwMode="auto">
            <a:xfrm>
              <a:off x="3713163" y="2652713"/>
              <a:ext cx="222250" cy="234950"/>
            </a:xfrm>
            <a:custGeom>
              <a:avLst/>
              <a:gdLst>
                <a:gd name="T0" fmla="*/ 22 w 140"/>
                <a:gd name="T1" fmla="*/ 148 h 148"/>
                <a:gd name="T2" fmla="*/ 38 w 140"/>
                <a:gd name="T3" fmla="*/ 104 h 148"/>
                <a:gd name="T4" fmla="*/ 100 w 140"/>
                <a:gd name="T5" fmla="*/ 104 h 148"/>
                <a:gd name="T6" fmla="*/ 116 w 140"/>
                <a:gd name="T7" fmla="*/ 148 h 148"/>
                <a:gd name="T8" fmla="*/ 140 w 140"/>
                <a:gd name="T9" fmla="*/ 148 h 148"/>
                <a:gd name="T10" fmla="*/ 78 w 140"/>
                <a:gd name="T11" fmla="*/ 0 h 148"/>
                <a:gd name="T12" fmla="*/ 58 w 140"/>
                <a:gd name="T13" fmla="*/ 0 h 148"/>
                <a:gd name="T14" fmla="*/ 0 w 140"/>
                <a:gd name="T15" fmla="*/ 148 h 148"/>
                <a:gd name="T16" fmla="*/ 22 w 140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148">
                  <a:moveTo>
                    <a:pt x="22" y="148"/>
                  </a:moveTo>
                  <a:lnTo>
                    <a:pt x="38" y="104"/>
                  </a:lnTo>
                  <a:lnTo>
                    <a:pt x="100" y="104"/>
                  </a:lnTo>
                  <a:lnTo>
                    <a:pt x="116" y="148"/>
                  </a:lnTo>
                  <a:lnTo>
                    <a:pt x="140" y="148"/>
                  </a:lnTo>
                  <a:lnTo>
                    <a:pt x="78" y="0"/>
                  </a:lnTo>
                  <a:lnTo>
                    <a:pt x="58" y="0"/>
                  </a:lnTo>
                  <a:lnTo>
                    <a:pt x="0" y="148"/>
                  </a:lnTo>
                  <a:lnTo>
                    <a:pt x="22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2" name="Freeform 35"/>
            <p:cNvSpPr>
              <a:spLocks/>
            </p:cNvSpPr>
            <p:nvPr userDrawn="1"/>
          </p:nvSpPr>
          <p:spPr bwMode="auto">
            <a:xfrm>
              <a:off x="3500438" y="2652713"/>
              <a:ext cx="187325" cy="234950"/>
            </a:xfrm>
            <a:custGeom>
              <a:avLst/>
              <a:gdLst>
                <a:gd name="T0" fmla="*/ 18 w 118"/>
                <a:gd name="T1" fmla="*/ 148 h 148"/>
                <a:gd name="T2" fmla="*/ 18 w 118"/>
                <a:gd name="T3" fmla="*/ 32 h 148"/>
                <a:gd name="T4" fmla="*/ 98 w 118"/>
                <a:gd name="T5" fmla="*/ 148 h 148"/>
                <a:gd name="T6" fmla="*/ 118 w 118"/>
                <a:gd name="T7" fmla="*/ 148 h 148"/>
                <a:gd name="T8" fmla="*/ 118 w 118"/>
                <a:gd name="T9" fmla="*/ 0 h 148"/>
                <a:gd name="T10" fmla="*/ 98 w 118"/>
                <a:gd name="T11" fmla="*/ 0 h 148"/>
                <a:gd name="T12" fmla="*/ 98 w 118"/>
                <a:gd name="T13" fmla="*/ 116 h 148"/>
                <a:gd name="T14" fmla="*/ 20 w 118"/>
                <a:gd name="T15" fmla="*/ 0 h 148"/>
                <a:gd name="T16" fmla="*/ 0 w 118"/>
                <a:gd name="T17" fmla="*/ 0 h 148"/>
                <a:gd name="T18" fmla="*/ 0 w 118"/>
                <a:gd name="T19" fmla="*/ 148 h 148"/>
                <a:gd name="T20" fmla="*/ 18 w 118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48">
                  <a:moveTo>
                    <a:pt x="18" y="148"/>
                  </a:moveTo>
                  <a:lnTo>
                    <a:pt x="18" y="32"/>
                  </a:lnTo>
                  <a:lnTo>
                    <a:pt x="98" y="148"/>
                  </a:lnTo>
                  <a:lnTo>
                    <a:pt x="118" y="148"/>
                  </a:lnTo>
                  <a:lnTo>
                    <a:pt x="118" y="0"/>
                  </a:lnTo>
                  <a:lnTo>
                    <a:pt x="98" y="0"/>
                  </a:lnTo>
                  <a:lnTo>
                    <a:pt x="98" y="11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3" name="Freeform 36"/>
            <p:cNvSpPr>
              <a:spLocks/>
            </p:cNvSpPr>
            <p:nvPr userDrawn="1"/>
          </p:nvSpPr>
          <p:spPr bwMode="auto">
            <a:xfrm>
              <a:off x="3281363" y="2652713"/>
              <a:ext cx="177800" cy="234950"/>
            </a:xfrm>
            <a:custGeom>
              <a:avLst/>
              <a:gdLst>
                <a:gd name="T0" fmla="*/ 112 w 112"/>
                <a:gd name="T1" fmla="*/ 148 h 148"/>
                <a:gd name="T2" fmla="*/ 112 w 112"/>
                <a:gd name="T3" fmla="*/ 130 h 148"/>
                <a:gd name="T4" fmla="*/ 20 w 112"/>
                <a:gd name="T5" fmla="*/ 130 h 148"/>
                <a:gd name="T6" fmla="*/ 20 w 112"/>
                <a:gd name="T7" fmla="*/ 80 h 148"/>
                <a:gd name="T8" fmla="*/ 102 w 112"/>
                <a:gd name="T9" fmla="*/ 80 h 148"/>
                <a:gd name="T10" fmla="*/ 102 w 112"/>
                <a:gd name="T11" fmla="*/ 62 h 148"/>
                <a:gd name="T12" fmla="*/ 20 w 112"/>
                <a:gd name="T13" fmla="*/ 62 h 148"/>
                <a:gd name="T14" fmla="*/ 20 w 112"/>
                <a:gd name="T15" fmla="*/ 18 h 148"/>
                <a:gd name="T16" fmla="*/ 108 w 112"/>
                <a:gd name="T17" fmla="*/ 18 h 148"/>
                <a:gd name="T18" fmla="*/ 108 w 112"/>
                <a:gd name="T19" fmla="*/ 0 h 148"/>
                <a:gd name="T20" fmla="*/ 0 w 112"/>
                <a:gd name="T21" fmla="*/ 0 h 148"/>
                <a:gd name="T22" fmla="*/ 0 w 112"/>
                <a:gd name="T23" fmla="*/ 148 h 148"/>
                <a:gd name="T24" fmla="*/ 112 w 112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" h="148">
                  <a:moveTo>
                    <a:pt x="112" y="148"/>
                  </a:moveTo>
                  <a:lnTo>
                    <a:pt x="112" y="130"/>
                  </a:lnTo>
                  <a:lnTo>
                    <a:pt x="20" y="130"/>
                  </a:lnTo>
                  <a:lnTo>
                    <a:pt x="20" y="80"/>
                  </a:lnTo>
                  <a:lnTo>
                    <a:pt x="102" y="80"/>
                  </a:lnTo>
                  <a:lnTo>
                    <a:pt x="102" y="62"/>
                  </a:lnTo>
                  <a:lnTo>
                    <a:pt x="20" y="62"/>
                  </a:lnTo>
                  <a:lnTo>
                    <a:pt x="20" y="18"/>
                  </a:lnTo>
                  <a:lnTo>
                    <a:pt x="108" y="18"/>
                  </a:lnTo>
                  <a:lnTo>
                    <a:pt x="108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2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4" name="Freeform 37"/>
            <p:cNvSpPr>
              <a:spLocks/>
            </p:cNvSpPr>
            <p:nvPr userDrawn="1"/>
          </p:nvSpPr>
          <p:spPr bwMode="auto">
            <a:xfrm>
              <a:off x="3074988" y="2678113"/>
              <a:ext cx="123825" cy="79375"/>
            </a:xfrm>
            <a:custGeom>
              <a:avLst/>
              <a:gdLst>
                <a:gd name="T0" fmla="*/ 0 w 78"/>
                <a:gd name="T1" fmla="*/ 0 h 50"/>
                <a:gd name="T2" fmla="*/ 46 w 78"/>
                <a:gd name="T3" fmla="*/ 0 h 50"/>
                <a:gd name="T4" fmla="*/ 46 w 78"/>
                <a:gd name="T5" fmla="*/ 0 h 50"/>
                <a:gd name="T6" fmla="*/ 60 w 78"/>
                <a:gd name="T7" fmla="*/ 2 h 50"/>
                <a:gd name="T8" fmla="*/ 66 w 78"/>
                <a:gd name="T9" fmla="*/ 4 h 50"/>
                <a:gd name="T10" fmla="*/ 70 w 78"/>
                <a:gd name="T11" fmla="*/ 6 h 50"/>
                <a:gd name="T12" fmla="*/ 70 w 78"/>
                <a:gd name="T13" fmla="*/ 6 h 50"/>
                <a:gd name="T14" fmla="*/ 76 w 78"/>
                <a:gd name="T15" fmla="*/ 14 h 50"/>
                <a:gd name="T16" fmla="*/ 78 w 78"/>
                <a:gd name="T17" fmla="*/ 24 h 50"/>
                <a:gd name="T18" fmla="*/ 78 w 78"/>
                <a:gd name="T19" fmla="*/ 24 h 50"/>
                <a:gd name="T20" fmla="*/ 78 w 78"/>
                <a:gd name="T21" fmla="*/ 32 h 50"/>
                <a:gd name="T22" fmla="*/ 74 w 78"/>
                <a:gd name="T23" fmla="*/ 38 h 50"/>
                <a:gd name="T24" fmla="*/ 74 w 78"/>
                <a:gd name="T25" fmla="*/ 38 h 50"/>
                <a:gd name="T26" fmla="*/ 70 w 78"/>
                <a:gd name="T27" fmla="*/ 42 h 50"/>
                <a:gd name="T28" fmla="*/ 62 w 78"/>
                <a:gd name="T29" fmla="*/ 46 h 50"/>
                <a:gd name="T30" fmla="*/ 62 w 78"/>
                <a:gd name="T31" fmla="*/ 46 h 50"/>
                <a:gd name="T32" fmla="*/ 54 w 78"/>
                <a:gd name="T33" fmla="*/ 48 h 50"/>
                <a:gd name="T34" fmla="*/ 42 w 78"/>
                <a:gd name="T35" fmla="*/ 50 h 50"/>
                <a:gd name="T36" fmla="*/ 0 w 78"/>
                <a:gd name="T37" fmla="*/ 50 h 50"/>
                <a:gd name="T38" fmla="*/ 0 w 78"/>
                <a:gd name="T3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8" h="50">
                  <a:moveTo>
                    <a:pt x="0" y="0"/>
                  </a:moveTo>
                  <a:lnTo>
                    <a:pt x="46" y="0"/>
                  </a:lnTo>
                  <a:lnTo>
                    <a:pt x="46" y="0"/>
                  </a:lnTo>
                  <a:lnTo>
                    <a:pt x="60" y="2"/>
                  </a:lnTo>
                  <a:lnTo>
                    <a:pt x="66" y="4"/>
                  </a:lnTo>
                  <a:lnTo>
                    <a:pt x="70" y="6"/>
                  </a:lnTo>
                  <a:lnTo>
                    <a:pt x="70" y="6"/>
                  </a:lnTo>
                  <a:lnTo>
                    <a:pt x="76" y="1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78" y="32"/>
                  </a:lnTo>
                  <a:lnTo>
                    <a:pt x="74" y="38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54" y="48"/>
                  </a:lnTo>
                  <a:lnTo>
                    <a:pt x="42" y="50"/>
                  </a:ln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5" name="Freeform 38"/>
            <p:cNvSpPr>
              <a:spLocks/>
            </p:cNvSpPr>
            <p:nvPr userDrawn="1"/>
          </p:nvSpPr>
          <p:spPr bwMode="auto">
            <a:xfrm>
              <a:off x="3043238" y="2652713"/>
              <a:ext cx="206375" cy="234950"/>
            </a:xfrm>
            <a:custGeom>
              <a:avLst/>
              <a:gdLst>
                <a:gd name="T0" fmla="*/ 20 w 130"/>
                <a:gd name="T1" fmla="*/ 148 h 148"/>
                <a:gd name="T2" fmla="*/ 20 w 130"/>
                <a:gd name="T3" fmla="*/ 82 h 148"/>
                <a:gd name="T4" fmla="*/ 42 w 130"/>
                <a:gd name="T5" fmla="*/ 82 h 148"/>
                <a:gd name="T6" fmla="*/ 42 w 130"/>
                <a:gd name="T7" fmla="*/ 82 h 148"/>
                <a:gd name="T8" fmla="*/ 54 w 130"/>
                <a:gd name="T9" fmla="*/ 84 h 148"/>
                <a:gd name="T10" fmla="*/ 54 w 130"/>
                <a:gd name="T11" fmla="*/ 84 h 148"/>
                <a:gd name="T12" fmla="*/ 62 w 130"/>
                <a:gd name="T13" fmla="*/ 86 h 148"/>
                <a:gd name="T14" fmla="*/ 62 w 130"/>
                <a:gd name="T15" fmla="*/ 86 h 148"/>
                <a:gd name="T16" fmla="*/ 72 w 130"/>
                <a:gd name="T17" fmla="*/ 96 h 148"/>
                <a:gd name="T18" fmla="*/ 72 w 130"/>
                <a:gd name="T19" fmla="*/ 96 h 148"/>
                <a:gd name="T20" fmla="*/ 86 w 130"/>
                <a:gd name="T21" fmla="*/ 118 h 148"/>
                <a:gd name="T22" fmla="*/ 106 w 130"/>
                <a:gd name="T23" fmla="*/ 148 h 148"/>
                <a:gd name="T24" fmla="*/ 130 w 130"/>
                <a:gd name="T25" fmla="*/ 148 h 148"/>
                <a:gd name="T26" fmla="*/ 104 w 130"/>
                <a:gd name="T27" fmla="*/ 108 h 148"/>
                <a:gd name="T28" fmla="*/ 104 w 130"/>
                <a:gd name="T29" fmla="*/ 108 h 148"/>
                <a:gd name="T30" fmla="*/ 98 w 130"/>
                <a:gd name="T31" fmla="*/ 98 h 148"/>
                <a:gd name="T32" fmla="*/ 88 w 130"/>
                <a:gd name="T33" fmla="*/ 88 h 148"/>
                <a:gd name="T34" fmla="*/ 88 w 130"/>
                <a:gd name="T35" fmla="*/ 88 h 148"/>
                <a:gd name="T36" fmla="*/ 76 w 130"/>
                <a:gd name="T37" fmla="*/ 80 h 148"/>
                <a:gd name="T38" fmla="*/ 76 w 130"/>
                <a:gd name="T39" fmla="*/ 80 h 148"/>
                <a:gd name="T40" fmla="*/ 86 w 130"/>
                <a:gd name="T41" fmla="*/ 78 h 148"/>
                <a:gd name="T42" fmla="*/ 96 w 130"/>
                <a:gd name="T43" fmla="*/ 76 h 148"/>
                <a:gd name="T44" fmla="*/ 102 w 130"/>
                <a:gd name="T45" fmla="*/ 72 h 148"/>
                <a:gd name="T46" fmla="*/ 108 w 130"/>
                <a:gd name="T47" fmla="*/ 66 h 148"/>
                <a:gd name="T48" fmla="*/ 108 w 130"/>
                <a:gd name="T49" fmla="*/ 66 h 148"/>
                <a:gd name="T50" fmla="*/ 112 w 130"/>
                <a:gd name="T51" fmla="*/ 62 h 148"/>
                <a:gd name="T52" fmla="*/ 116 w 130"/>
                <a:gd name="T53" fmla="*/ 54 h 148"/>
                <a:gd name="T54" fmla="*/ 118 w 130"/>
                <a:gd name="T55" fmla="*/ 48 h 148"/>
                <a:gd name="T56" fmla="*/ 118 w 130"/>
                <a:gd name="T57" fmla="*/ 40 h 148"/>
                <a:gd name="T58" fmla="*/ 118 w 130"/>
                <a:gd name="T59" fmla="*/ 40 h 148"/>
                <a:gd name="T60" fmla="*/ 118 w 130"/>
                <a:gd name="T61" fmla="*/ 28 h 148"/>
                <a:gd name="T62" fmla="*/ 112 w 130"/>
                <a:gd name="T63" fmla="*/ 18 h 148"/>
                <a:gd name="T64" fmla="*/ 112 w 130"/>
                <a:gd name="T65" fmla="*/ 18 h 148"/>
                <a:gd name="T66" fmla="*/ 106 w 130"/>
                <a:gd name="T67" fmla="*/ 10 h 148"/>
                <a:gd name="T68" fmla="*/ 96 w 130"/>
                <a:gd name="T69" fmla="*/ 4 h 148"/>
                <a:gd name="T70" fmla="*/ 96 w 130"/>
                <a:gd name="T71" fmla="*/ 4 h 148"/>
                <a:gd name="T72" fmla="*/ 84 w 130"/>
                <a:gd name="T73" fmla="*/ 0 h 148"/>
                <a:gd name="T74" fmla="*/ 66 w 130"/>
                <a:gd name="T75" fmla="*/ 0 h 148"/>
                <a:gd name="T76" fmla="*/ 0 w 130"/>
                <a:gd name="T77" fmla="*/ 0 h 148"/>
                <a:gd name="T78" fmla="*/ 0 w 130"/>
                <a:gd name="T79" fmla="*/ 148 h 148"/>
                <a:gd name="T80" fmla="*/ 20 w 130"/>
                <a:gd name="T8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" h="148">
                  <a:moveTo>
                    <a:pt x="20" y="148"/>
                  </a:moveTo>
                  <a:lnTo>
                    <a:pt x="20" y="8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62" y="86"/>
                  </a:lnTo>
                  <a:lnTo>
                    <a:pt x="62" y="86"/>
                  </a:lnTo>
                  <a:lnTo>
                    <a:pt x="72" y="96"/>
                  </a:lnTo>
                  <a:lnTo>
                    <a:pt x="72" y="96"/>
                  </a:lnTo>
                  <a:lnTo>
                    <a:pt x="86" y="118"/>
                  </a:lnTo>
                  <a:lnTo>
                    <a:pt x="106" y="148"/>
                  </a:lnTo>
                  <a:lnTo>
                    <a:pt x="130" y="148"/>
                  </a:lnTo>
                  <a:lnTo>
                    <a:pt x="104" y="108"/>
                  </a:lnTo>
                  <a:lnTo>
                    <a:pt x="104" y="108"/>
                  </a:lnTo>
                  <a:lnTo>
                    <a:pt x="98" y="98"/>
                  </a:lnTo>
                  <a:lnTo>
                    <a:pt x="88" y="88"/>
                  </a:lnTo>
                  <a:lnTo>
                    <a:pt x="88" y="88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86" y="78"/>
                  </a:lnTo>
                  <a:lnTo>
                    <a:pt x="96" y="76"/>
                  </a:lnTo>
                  <a:lnTo>
                    <a:pt x="102" y="72"/>
                  </a:lnTo>
                  <a:lnTo>
                    <a:pt x="108" y="66"/>
                  </a:lnTo>
                  <a:lnTo>
                    <a:pt x="108" y="66"/>
                  </a:lnTo>
                  <a:lnTo>
                    <a:pt x="112" y="62"/>
                  </a:lnTo>
                  <a:lnTo>
                    <a:pt x="116" y="54"/>
                  </a:lnTo>
                  <a:lnTo>
                    <a:pt x="118" y="48"/>
                  </a:lnTo>
                  <a:lnTo>
                    <a:pt x="118" y="40"/>
                  </a:lnTo>
                  <a:lnTo>
                    <a:pt x="118" y="40"/>
                  </a:lnTo>
                  <a:lnTo>
                    <a:pt x="118" y="28"/>
                  </a:lnTo>
                  <a:lnTo>
                    <a:pt x="112" y="18"/>
                  </a:lnTo>
                  <a:lnTo>
                    <a:pt x="112" y="18"/>
                  </a:lnTo>
                  <a:lnTo>
                    <a:pt x="106" y="10"/>
                  </a:lnTo>
                  <a:lnTo>
                    <a:pt x="96" y="4"/>
                  </a:lnTo>
                  <a:lnTo>
                    <a:pt x="96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6" name="Freeform 39"/>
            <p:cNvSpPr>
              <a:spLocks/>
            </p:cNvSpPr>
            <p:nvPr userDrawn="1"/>
          </p:nvSpPr>
          <p:spPr bwMode="auto">
            <a:xfrm>
              <a:off x="2795588" y="2592388"/>
              <a:ext cx="60325" cy="44450"/>
            </a:xfrm>
            <a:custGeom>
              <a:avLst/>
              <a:gdLst>
                <a:gd name="T0" fmla="*/ 14 w 38"/>
                <a:gd name="T1" fmla="*/ 28 h 28"/>
                <a:gd name="T2" fmla="*/ 38 w 38"/>
                <a:gd name="T3" fmla="*/ 0 h 28"/>
                <a:gd name="T4" fmla="*/ 14 w 38"/>
                <a:gd name="T5" fmla="*/ 0 h 28"/>
                <a:gd name="T6" fmla="*/ 0 w 38"/>
                <a:gd name="T7" fmla="*/ 28 h 28"/>
                <a:gd name="T8" fmla="*/ 14 w 3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8">
                  <a:moveTo>
                    <a:pt x="14" y="28"/>
                  </a:moveTo>
                  <a:lnTo>
                    <a:pt x="38" y="0"/>
                  </a:lnTo>
                  <a:lnTo>
                    <a:pt x="14" y="0"/>
                  </a:lnTo>
                  <a:lnTo>
                    <a:pt x="0" y="28"/>
                  </a:lnTo>
                  <a:lnTo>
                    <a:pt x="14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7" name="Freeform 40"/>
            <p:cNvSpPr>
              <a:spLocks/>
            </p:cNvSpPr>
            <p:nvPr userDrawn="1"/>
          </p:nvSpPr>
          <p:spPr bwMode="auto">
            <a:xfrm>
              <a:off x="2732088" y="2652713"/>
              <a:ext cx="174625" cy="234950"/>
            </a:xfrm>
            <a:custGeom>
              <a:avLst/>
              <a:gdLst>
                <a:gd name="T0" fmla="*/ 110 w 110"/>
                <a:gd name="T1" fmla="*/ 148 h 148"/>
                <a:gd name="T2" fmla="*/ 110 w 110"/>
                <a:gd name="T3" fmla="*/ 130 h 148"/>
                <a:gd name="T4" fmla="*/ 18 w 110"/>
                <a:gd name="T5" fmla="*/ 130 h 148"/>
                <a:gd name="T6" fmla="*/ 18 w 110"/>
                <a:gd name="T7" fmla="*/ 80 h 148"/>
                <a:gd name="T8" fmla="*/ 102 w 110"/>
                <a:gd name="T9" fmla="*/ 80 h 148"/>
                <a:gd name="T10" fmla="*/ 102 w 110"/>
                <a:gd name="T11" fmla="*/ 62 h 148"/>
                <a:gd name="T12" fmla="*/ 18 w 110"/>
                <a:gd name="T13" fmla="*/ 62 h 148"/>
                <a:gd name="T14" fmla="*/ 18 w 110"/>
                <a:gd name="T15" fmla="*/ 18 h 148"/>
                <a:gd name="T16" fmla="*/ 106 w 110"/>
                <a:gd name="T17" fmla="*/ 18 h 148"/>
                <a:gd name="T18" fmla="*/ 106 w 110"/>
                <a:gd name="T19" fmla="*/ 0 h 148"/>
                <a:gd name="T20" fmla="*/ 0 w 110"/>
                <a:gd name="T21" fmla="*/ 0 h 148"/>
                <a:gd name="T22" fmla="*/ 0 w 110"/>
                <a:gd name="T23" fmla="*/ 148 h 148"/>
                <a:gd name="T24" fmla="*/ 110 w 110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48">
                  <a:moveTo>
                    <a:pt x="110" y="148"/>
                  </a:moveTo>
                  <a:lnTo>
                    <a:pt x="110" y="130"/>
                  </a:lnTo>
                  <a:lnTo>
                    <a:pt x="18" y="130"/>
                  </a:lnTo>
                  <a:lnTo>
                    <a:pt x="18" y="80"/>
                  </a:lnTo>
                  <a:lnTo>
                    <a:pt x="102" y="80"/>
                  </a:lnTo>
                  <a:lnTo>
                    <a:pt x="102" y="62"/>
                  </a:lnTo>
                  <a:lnTo>
                    <a:pt x="18" y="62"/>
                  </a:lnTo>
                  <a:lnTo>
                    <a:pt x="18" y="18"/>
                  </a:lnTo>
                  <a:lnTo>
                    <a:pt x="106" y="18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8" name="Freeform 41"/>
            <p:cNvSpPr>
              <a:spLocks/>
            </p:cNvSpPr>
            <p:nvPr userDrawn="1"/>
          </p:nvSpPr>
          <p:spPr bwMode="auto">
            <a:xfrm>
              <a:off x="2509838" y="2652713"/>
              <a:ext cx="187325" cy="234950"/>
            </a:xfrm>
            <a:custGeom>
              <a:avLst/>
              <a:gdLst>
                <a:gd name="T0" fmla="*/ 70 w 118"/>
                <a:gd name="T1" fmla="*/ 148 h 148"/>
                <a:gd name="T2" fmla="*/ 70 w 118"/>
                <a:gd name="T3" fmla="*/ 18 h 148"/>
                <a:gd name="T4" fmla="*/ 118 w 118"/>
                <a:gd name="T5" fmla="*/ 18 h 148"/>
                <a:gd name="T6" fmla="*/ 118 w 118"/>
                <a:gd name="T7" fmla="*/ 0 h 148"/>
                <a:gd name="T8" fmla="*/ 0 w 118"/>
                <a:gd name="T9" fmla="*/ 0 h 148"/>
                <a:gd name="T10" fmla="*/ 0 w 118"/>
                <a:gd name="T11" fmla="*/ 18 h 148"/>
                <a:gd name="T12" fmla="*/ 50 w 118"/>
                <a:gd name="T13" fmla="*/ 18 h 148"/>
                <a:gd name="T14" fmla="*/ 50 w 118"/>
                <a:gd name="T15" fmla="*/ 148 h 148"/>
                <a:gd name="T16" fmla="*/ 70 w 11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8">
                  <a:moveTo>
                    <a:pt x="70" y="148"/>
                  </a:moveTo>
                  <a:lnTo>
                    <a:pt x="70" y="18"/>
                  </a:lnTo>
                  <a:lnTo>
                    <a:pt x="118" y="18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50" y="18"/>
                  </a:lnTo>
                  <a:lnTo>
                    <a:pt x="50" y="148"/>
                  </a:lnTo>
                  <a:lnTo>
                    <a:pt x="7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9" name="Freeform 42"/>
            <p:cNvSpPr>
              <a:spLocks/>
            </p:cNvSpPr>
            <p:nvPr userDrawn="1"/>
          </p:nvSpPr>
          <p:spPr bwMode="auto">
            <a:xfrm>
              <a:off x="2373313" y="2592388"/>
              <a:ext cx="60325" cy="44450"/>
            </a:xfrm>
            <a:custGeom>
              <a:avLst/>
              <a:gdLst>
                <a:gd name="T0" fmla="*/ 16 w 38"/>
                <a:gd name="T1" fmla="*/ 28 h 28"/>
                <a:gd name="T2" fmla="*/ 38 w 38"/>
                <a:gd name="T3" fmla="*/ 0 h 28"/>
                <a:gd name="T4" fmla="*/ 14 w 38"/>
                <a:gd name="T5" fmla="*/ 0 h 28"/>
                <a:gd name="T6" fmla="*/ 0 w 38"/>
                <a:gd name="T7" fmla="*/ 28 h 28"/>
                <a:gd name="T8" fmla="*/ 16 w 3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8">
                  <a:moveTo>
                    <a:pt x="16" y="28"/>
                  </a:moveTo>
                  <a:lnTo>
                    <a:pt x="38" y="0"/>
                  </a:lnTo>
                  <a:lnTo>
                    <a:pt x="14" y="0"/>
                  </a:lnTo>
                  <a:lnTo>
                    <a:pt x="0" y="28"/>
                  </a:lnTo>
                  <a:lnTo>
                    <a:pt x="16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0" name="Freeform 43"/>
            <p:cNvSpPr>
              <a:spLocks/>
            </p:cNvSpPr>
            <p:nvPr userDrawn="1"/>
          </p:nvSpPr>
          <p:spPr bwMode="auto">
            <a:xfrm>
              <a:off x="2309813" y="2652713"/>
              <a:ext cx="174625" cy="234950"/>
            </a:xfrm>
            <a:custGeom>
              <a:avLst/>
              <a:gdLst>
                <a:gd name="T0" fmla="*/ 110 w 110"/>
                <a:gd name="T1" fmla="*/ 148 h 148"/>
                <a:gd name="T2" fmla="*/ 110 w 110"/>
                <a:gd name="T3" fmla="*/ 130 h 148"/>
                <a:gd name="T4" fmla="*/ 20 w 110"/>
                <a:gd name="T5" fmla="*/ 130 h 148"/>
                <a:gd name="T6" fmla="*/ 20 w 110"/>
                <a:gd name="T7" fmla="*/ 80 h 148"/>
                <a:gd name="T8" fmla="*/ 102 w 110"/>
                <a:gd name="T9" fmla="*/ 80 h 148"/>
                <a:gd name="T10" fmla="*/ 102 w 110"/>
                <a:gd name="T11" fmla="*/ 62 h 148"/>
                <a:gd name="T12" fmla="*/ 20 w 110"/>
                <a:gd name="T13" fmla="*/ 62 h 148"/>
                <a:gd name="T14" fmla="*/ 20 w 110"/>
                <a:gd name="T15" fmla="*/ 18 h 148"/>
                <a:gd name="T16" fmla="*/ 108 w 110"/>
                <a:gd name="T17" fmla="*/ 18 h 148"/>
                <a:gd name="T18" fmla="*/ 108 w 110"/>
                <a:gd name="T19" fmla="*/ 0 h 148"/>
                <a:gd name="T20" fmla="*/ 0 w 110"/>
                <a:gd name="T21" fmla="*/ 0 h 148"/>
                <a:gd name="T22" fmla="*/ 0 w 110"/>
                <a:gd name="T23" fmla="*/ 148 h 148"/>
                <a:gd name="T24" fmla="*/ 110 w 110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48">
                  <a:moveTo>
                    <a:pt x="110" y="148"/>
                  </a:moveTo>
                  <a:lnTo>
                    <a:pt x="110" y="130"/>
                  </a:lnTo>
                  <a:lnTo>
                    <a:pt x="20" y="130"/>
                  </a:lnTo>
                  <a:lnTo>
                    <a:pt x="20" y="80"/>
                  </a:lnTo>
                  <a:lnTo>
                    <a:pt x="102" y="80"/>
                  </a:lnTo>
                  <a:lnTo>
                    <a:pt x="102" y="62"/>
                  </a:lnTo>
                  <a:lnTo>
                    <a:pt x="20" y="62"/>
                  </a:lnTo>
                  <a:lnTo>
                    <a:pt x="20" y="18"/>
                  </a:lnTo>
                  <a:lnTo>
                    <a:pt x="108" y="18"/>
                  </a:lnTo>
                  <a:lnTo>
                    <a:pt x="108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1" name="Rectangle 44"/>
            <p:cNvSpPr>
              <a:spLocks noChangeArrowheads="1"/>
            </p:cNvSpPr>
            <p:nvPr userDrawn="1"/>
          </p:nvSpPr>
          <p:spPr bwMode="auto">
            <a:xfrm>
              <a:off x="2220913" y="2652713"/>
              <a:ext cx="31750" cy="23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2" name="Freeform 45"/>
            <p:cNvSpPr>
              <a:spLocks/>
            </p:cNvSpPr>
            <p:nvPr userDrawn="1"/>
          </p:nvSpPr>
          <p:spPr bwMode="auto">
            <a:xfrm>
              <a:off x="2011363" y="2678113"/>
              <a:ext cx="123825" cy="79375"/>
            </a:xfrm>
            <a:custGeom>
              <a:avLst/>
              <a:gdLst>
                <a:gd name="T0" fmla="*/ 0 w 78"/>
                <a:gd name="T1" fmla="*/ 0 h 50"/>
                <a:gd name="T2" fmla="*/ 46 w 78"/>
                <a:gd name="T3" fmla="*/ 0 h 50"/>
                <a:gd name="T4" fmla="*/ 46 w 78"/>
                <a:gd name="T5" fmla="*/ 0 h 50"/>
                <a:gd name="T6" fmla="*/ 60 w 78"/>
                <a:gd name="T7" fmla="*/ 2 h 50"/>
                <a:gd name="T8" fmla="*/ 66 w 78"/>
                <a:gd name="T9" fmla="*/ 4 h 50"/>
                <a:gd name="T10" fmla="*/ 70 w 78"/>
                <a:gd name="T11" fmla="*/ 6 h 50"/>
                <a:gd name="T12" fmla="*/ 70 w 78"/>
                <a:gd name="T13" fmla="*/ 6 h 50"/>
                <a:gd name="T14" fmla="*/ 76 w 78"/>
                <a:gd name="T15" fmla="*/ 14 h 50"/>
                <a:gd name="T16" fmla="*/ 78 w 78"/>
                <a:gd name="T17" fmla="*/ 24 h 50"/>
                <a:gd name="T18" fmla="*/ 78 w 78"/>
                <a:gd name="T19" fmla="*/ 24 h 50"/>
                <a:gd name="T20" fmla="*/ 78 w 78"/>
                <a:gd name="T21" fmla="*/ 32 h 50"/>
                <a:gd name="T22" fmla="*/ 74 w 78"/>
                <a:gd name="T23" fmla="*/ 38 h 50"/>
                <a:gd name="T24" fmla="*/ 74 w 78"/>
                <a:gd name="T25" fmla="*/ 38 h 50"/>
                <a:gd name="T26" fmla="*/ 70 w 78"/>
                <a:gd name="T27" fmla="*/ 42 h 50"/>
                <a:gd name="T28" fmla="*/ 62 w 78"/>
                <a:gd name="T29" fmla="*/ 46 h 50"/>
                <a:gd name="T30" fmla="*/ 62 w 78"/>
                <a:gd name="T31" fmla="*/ 46 h 50"/>
                <a:gd name="T32" fmla="*/ 54 w 78"/>
                <a:gd name="T33" fmla="*/ 48 h 50"/>
                <a:gd name="T34" fmla="*/ 42 w 78"/>
                <a:gd name="T35" fmla="*/ 50 h 50"/>
                <a:gd name="T36" fmla="*/ 0 w 78"/>
                <a:gd name="T37" fmla="*/ 50 h 50"/>
                <a:gd name="T38" fmla="*/ 0 w 78"/>
                <a:gd name="T3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8" h="50">
                  <a:moveTo>
                    <a:pt x="0" y="0"/>
                  </a:moveTo>
                  <a:lnTo>
                    <a:pt x="46" y="0"/>
                  </a:lnTo>
                  <a:lnTo>
                    <a:pt x="46" y="0"/>
                  </a:lnTo>
                  <a:lnTo>
                    <a:pt x="60" y="2"/>
                  </a:lnTo>
                  <a:lnTo>
                    <a:pt x="66" y="4"/>
                  </a:lnTo>
                  <a:lnTo>
                    <a:pt x="70" y="6"/>
                  </a:lnTo>
                  <a:lnTo>
                    <a:pt x="70" y="6"/>
                  </a:lnTo>
                  <a:lnTo>
                    <a:pt x="76" y="1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78" y="32"/>
                  </a:lnTo>
                  <a:lnTo>
                    <a:pt x="74" y="38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54" y="48"/>
                  </a:lnTo>
                  <a:lnTo>
                    <a:pt x="42" y="50"/>
                  </a:ln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3" name="Freeform 46"/>
            <p:cNvSpPr>
              <a:spLocks/>
            </p:cNvSpPr>
            <p:nvPr userDrawn="1"/>
          </p:nvSpPr>
          <p:spPr bwMode="auto">
            <a:xfrm>
              <a:off x="1979613" y="2652713"/>
              <a:ext cx="206375" cy="234950"/>
            </a:xfrm>
            <a:custGeom>
              <a:avLst/>
              <a:gdLst>
                <a:gd name="T0" fmla="*/ 20 w 130"/>
                <a:gd name="T1" fmla="*/ 148 h 148"/>
                <a:gd name="T2" fmla="*/ 20 w 130"/>
                <a:gd name="T3" fmla="*/ 82 h 148"/>
                <a:gd name="T4" fmla="*/ 42 w 130"/>
                <a:gd name="T5" fmla="*/ 82 h 148"/>
                <a:gd name="T6" fmla="*/ 42 w 130"/>
                <a:gd name="T7" fmla="*/ 82 h 148"/>
                <a:gd name="T8" fmla="*/ 52 w 130"/>
                <a:gd name="T9" fmla="*/ 84 h 148"/>
                <a:gd name="T10" fmla="*/ 52 w 130"/>
                <a:gd name="T11" fmla="*/ 84 h 148"/>
                <a:gd name="T12" fmla="*/ 62 w 130"/>
                <a:gd name="T13" fmla="*/ 86 h 148"/>
                <a:gd name="T14" fmla="*/ 62 w 130"/>
                <a:gd name="T15" fmla="*/ 86 h 148"/>
                <a:gd name="T16" fmla="*/ 72 w 130"/>
                <a:gd name="T17" fmla="*/ 96 h 148"/>
                <a:gd name="T18" fmla="*/ 72 w 130"/>
                <a:gd name="T19" fmla="*/ 96 h 148"/>
                <a:gd name="T20" fmla="*/ 86 w 130"/>
                <a:gd name="T21" fmla="*/ 118 h 148"/>
                <a:gd name="T22" fmla="*/ 106 w 130"/>
                <a:gd name="T23" fmla="*/ 148 h 148"/>
                <a:gd name="T24" fmla="*/ 130 w 130"/>
                <a:gd name="T25" fmla="*/ 148 h 148"/>
                <a:gd name="T26" fmla="*/ 104 w 130"/>
                <a:gd name="T27" fmla="*/ 108 h 148"/>
                <a:gd name="T28" fmla="*/ 104 w 130"/>
                <a:gd name="T29" fmla="*/ 108 h 148"/>
                <a:gd name="T30" fmla="*/ 96 w 130"/>
                <a:gd name="T31" fmla="*/ 98 h 148"/>
                <a:gd name="T32" fmla="*/ 88 w 130"/>
                <a:gd name="T33" fmla="*/ 88 h 148"/>
                <a:gd name="T34" fmla="*/ 88 w 130"/>
                <a:gd name="T35" fmla="*/ 88 h 148"/>
                <a:gd name="T36" fmla="*/ 76 w 130"/>
                <a:gd name="T37" fmla="*/ 80 h 148"/>
                <a:gd name="T38" fmla="*/ 76 w 130"/>
                <a:gd name="T39" fmla="*/ 80 h 148"/>
                <a:gd name="T40" fmla="*/ 86 w 130"/>
                <a:gd name="T41" fmla="*/ 78 h 148"/>
                <a:gd name="T42" fmla="*/ 96 w 130"/>
                <a:gd name="T43" fmla="*/ 76 h 148"/>
                <a:gd name="T44" fmla="*/ 102 w 130"/>
                <a:gd name="T45" fmla="*/ 72 h 148"/>
                <a:gd name="T46" fmla="*/ 108 w 130"/>
                <a:gd name="T47" fmla="*/ 66 h 148"/>
                <a:gd name="T48" fmla="*/ 108 w 130"/>
                <a:gd name="T49" fmla="*/ 66 h 148"/>
                <a:gd name="T50" fmla="*/ 112 w 130"/>
                <a:gd name="T51" fmla="*/ 62 h 148"/>
                <a:gd name="T52" fmla="*/ 116 w 130"/>
                <a:gd name="T53" fmla="*/ 54 h 148"/>
                <a:gd name="T54" fmla="*/ 118 w 130"/>
                <a:gd name="T55" fmla="*/ 48 h 148"/>
                <a:gd name="T56" fmla="*/ 118 w 130"/>
                <a:gd name="T57" fmla="*/ 40 h 148"/>
                <a:gd name="T58" fmla="*/ 118 w 130"/>
                <a:gd name="T59" fmla="*/ 40 h 148"/>
                <a:gd name="T60" fmla="*/ 116 w 130"/>
                <a:gd name="T61" fmla="*/ 28 h 148"/>
                <a:gd name="T62" fmla="*/ 112 w 130"/>
                <a:gd name="T63" fmla="*/ 18 h 148"/>
                <a:gd name="T64" fmla="*/ 112 w 130"/>
                <a:gd name="T65" fmla="*/ 18 h 148"/>
                <a:gd name="T66" fmla="*/ 104 w 130"/>
                <a:gd name="T67" fmla="*/ 10 h 148"/>
                <a:gd name="T68" fmla="*/ 96 w 130"/>
                <a:gd name="T69" fmla="*/ 4 h 148"/>
                <a:gd name="T70" fmla="*/ 96 w 130"/>
                <a:gd name="T71" fmla="*/ 4 h 148"/>
                <a:gd name="T72" fmla="*/ 82 w 130"/>
                <a:gd name="T73" fmla="*/ 0 h 148"/>
                <a:gd name="T74" fmla="*/ 66 w 130"/>
                <a:gd name="T75" fmla="*/ 0 h 148"/>
                <a:gd name="T76" fmla="*/ 0 w 130"/>
                <a:gd name="T77" fmla="*/ 0 h 148"/>
                <a:gd name="T78" fmla="*/ 0 w 130"/>
                <a:gd name="T79" fmla="*/ 148 h 148"/>
                <a:gd name="T80" fmla="*/ 20 w 130"/>
                <a:gd name="T8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" h="148">
                  <a:moveTo>
                    <a:pt x="20" y="148"/>
                  </a:moveTo>
                  <a:lnTo>
                    <a:pt x="20" y="8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62" y="86"/>
                  </a:lnTo>
                  <a:lnTo>
                    <a:pt x="62" y="86"/>
                  </a:lnTo>
                  <a:lnTo>
                    <a:pt x="72" y="96"/>
                  </a:lnTo>
                  <a:lnTo>
                    <a:pt x="72" y="96"/>
                  </a:lnTo>
                  <a:lnTo>
                    <a:pt x="86" y="118"/>
                  </a:lnTo>
                  <a:lnTo>
                    <a:pt x="106" y="148"/>
                  </a:lnTo>
                  <a:lnTo>
                    <a:pt x="130" y="148"/>
                  </a:lnTo>
                  <a:lnTo>
                    <a:pt x="104" y="108"/>
                  </a:lnTo>
                  <a:lnTo>
                    <a:pt x="104" y="108"/>
                  </a:lnTo>
                  <a:lnTo>
                    <a:pt x="96" y="98"/>
                  </a:lnTo>
                  <a:lnTo>
                    <a:pt x="88" y="88"/>
                  </a:lnTo>
                  <a:lnTo>
                    <a:pt x="88" y="88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86" y="78"/>
                  </a:lnTo>
                  <a:lnTo>
                    <a:pt x="96" y="76"/>
                  </a:lnTo>
                  <a:lnTo>
                    <a:pt x="102" y="72"/>
                  </a:lnTo>
                  <a:lnTo>
                    <a:pt x="108" y="66"/>
                  </a:lnTo>
                  <a:lnTo>
                    <a:pt x="108" y="66"/>
                  </a:lnTo>
                  <a:lnTo>
                    <a:pt x="112" y="62"/>
                  </a:lnTo>
                  <a:lnTo>
                    <a:pt x="116" y="54"/>
                  </a:lnTo>
                  <a:lnTo>
                    <a:pt x="118" y="48"/>
                  </a:lnTo>
                  <a:lnTo>
                    <a:pt x="118" y="40"/>
                  </a:lnTo>
                  <a:lnTo>
                    <a:pt x="118" y="40"/>
                  </a:lnTo>
                  <a:lnTo>
                    <a:pt x="116" y="28"/>
                  </a:lnTo>
                  <a:lnTo>
                    <a:pt x="112" y="18"/>
                  </a:lnTo>
                  <a:lnTo>
                    <a:pt x="112" y="18"/>
                  </a:lnTo>
                  <a:lnTo>
                    <a:pt x="104" y="10"/>
                  </a:lnTo>
                  <a:lnTo>
                    <a:pt x="96" y="4"/>
                  </a:lnTo>
                  <a:lnTo>
                    <a:pt x="96" y="4"/>
                  </a:lnTo>
                  <a:lnTo>
                    <a:pt x="82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4" name="Freeform 47"/>
            <p:cNvSpPr>
              <a:spLocks/>
            </p:cNvSpPr>
            <p:nvPr userDrawn="1"/>
          </p:nvSpPr>
          <p:spPr bwMode="auto">
            <a:xfrm>
              <a:off x="1789113" y="2681288"/>
              <a:ext cx="117475" cy="82550"/>
            </a:xfrm>
            <a:custGeom>
              <a:avLst/>
              <a:gdLst>
                <a:gd name="T0" fmla="*/ 0 w 74"/>
                <a:gd name="T1" fmla="*/ 0 h 52"/>
                <a:gd name="T2" fmla="*/ 38 w 74"/>
                <a:gd name="T3" fmla="*/ 0 h 52"/>
                <a:gd name="T4" fmla="*/ 38 w 74"/>
                <a:gd name="T5" fmla="*/ 0 h 52"/>
                <a:gd name="T6" fmla="*/ 56 w 74"/>
                <a:gd name="T7" fmla="*/ 0 h 52"/>
                <a:gd name="T8" fmla="*/ 56 w 74"/>
                <a:gd name="T9" fmla="*/ 0 h 52"/>
                <a:gd name="T10" fmla="*/ 64 w 74"/>
                <a:gd name="T11" fmla="*/ 4 h 52"/>
                <a:gd name="T12" fmla="*/ 68 w 74"/>
                <a:gd name="T13" fmla="*/ 10 h 52"/>
                <a:gd name="T14" fmla="*/ 68 w 74"/>
                <a:gd name="T15" fmla="*/ 10 h 52"/>
                <a:gd name="T16" fmla="*/ 72 w 74"/>
                <a:gd name="T17" fmla="*/ 16 h 52"/>
                <a:gd name="T18" fmla="*/ 74 w 74"/>
                <a:gd name="T19" fmla="*/ 26 h 52"/>
                <a:gd name="T20" fmla="*/ 74 w 74"/>
                <a:gd name="T21" fmla="*/ 26 h 52"/>
                <a:gd name="T22" fmla="*/ 72 w 74"/>
                <a:gd name="T23" fmla="*/ 36 h 52"/>
                <a:gd name="T24" fmla="*/ 70 w 74"/>
                <a:gd name="T25" fmla="*/ 42 h 52"/>
                <a:gd name="T26" fmla="*/ 66 w 74"/>
                <a:gd name="T27" fmla="*/ 46 h 52"/>
                <a:gd name="T28" fmla="*/ 66 w 74"/>
                <a:gd name="T29" fmla="*/ 46 h 52"/>
                <a:gd name="T30" fmla="*/ 60 w 74"/>
                <a:gd name="T31" fmla="*/ 48 h 52"/>
                <a:gd name="T32" fmla="*/ 54 w 74"/>
                <a:gd name="T33" fmla="*/ 50 h 52"/>
                <a:gd name="T34" fmla="*/ 38 w 74"/>
                <a:gd name="T35" fmla="*/ 52 h 52"/>
                <a:gd name="T36" fmla="*/ 0 w 74"/>
                <a:gd name="T37" fmla="*/ 52 h 52"/>
                <a:gd name="T38" fmla="*/ 0 w 74"/>
                <a:gd name="T3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4" h="52">
                  <a:moveTo>
                    <a:pt x="0" y="0"/>
                  </a:moveTo>
                  <a:lnTo>
                    <a:pt x="38" y="0"/>
                  </a:lnTo>
                  <a:lnTo>
                    <a:pt x="3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4" y="4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72" y="16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72" y="36"/>
                  </a:lnTo>
                  <a:lnTo>
                    <a:pt x="70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60" y="48"/>
                  </a:lnTo>
                  <a:lnTo>
                    <a:pt x="54" y="50"/>
                  </a:lnTo>
                  <a:lnTo>
                    <a:pt x="3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5" name="Freeform 48"/>
            <p:cNvSpPr>
              <a:spLocks/>
            </p:cNvSpPr>
            <p:nvPr userDrawn="1"/>
          </p:nvSpPr>
          <p:spPr bwMode="auto">
            <a:xfrm>
              <a:off x="1757363" y="2652713"/>
              <a:ext cx="180975" cy="234950"/>
            </a:xfrm>
            <a:custGeom>
              <a:avLst/>
              <a:gdLst>
                <a:gd name="T0" fmla="*/ 20 w 114"/>
                <a:gd name="T1" fmla="*/ 148 h 148"/>
                <a:gd name="T2" fmla="*/ 20 w 114"/>
                <a:gd name="T3" fmla="*/ 88 h 148"/>
                <a:gd name="T4" fmla="*/ 58 w 114"/>
                <a:gd name="T5" fmla="*/ 88 h 148"/>
                <a:gd name="T6" fmla="*/ 58 w 114"/>
                <a:gd name="T7" fmla="*/ 88 h 148"/>
                <a:gd name="T8" fmla="*/ 72 w 114"/>
                <a:gd name="T9" fmla="*/ 88 h 148"/>
                <a:gd name="T10" fmla="*/ 84 w 114"/>
                <a:gd name="T11" fmla="*/ 84 h 148"/>
                <a:gd name="T12" fmla="*/ 94 w 114"/>
                <a:gd name="T13" fmla="*/ 80 h 148"/>
                <a:gd name="T14" fmla="*/ 102 w 114"/>
                <a:gd name="T15" fmla="*/ 74 h 148"/>
                <a:gd name="T16" fmla="*/ 102 w 114"/>
                <a:gd name="T17" fmla="*/ 74 h 148"/>
                <a:gd name="T18" fmla="*/ 108 w 114"/>
                <a:gd name="T19" fmla="*/ 68 h 148"/>
                <a:gd name="T20" fmla="*/ 110 w 114"/>
                <a:gd name="T21" fmla="*/ 60 h 148"/>
                <a:gd name="T22" fmla="*/ 114 w 114"/>
                <a:gd name="T23" fmla="*/ 52 h 148"/>
                <a:gd name="T24" fmla="*/ 114 w 114"/>
                <a:gd name="T25" fmla="*/ 42 h 148"/>
                <a:gd name="T26" fmla="*/ 114 w 114"/>
                <a:gd name="T27" fmla="*/ 42 h 148"/>
                <a:gd name="T28" fmla="*/ 112 w 114"/>
                <a:gd name="T29" fmla="*/ 32 h 148"/>
                <a:gd name="T30" fmla="*/ 110 w 114"/>
                <a:gd name="T31" fmla="*/ 22 h 148"/>
                <a:gd name="T32" fmla="*/ 110 w 114"/>
                <a:gd name="T33" fmla="*/ 22 h 148"/>
                <a:gd name="T34" fmla="*/ 104 w 114"/>
                <a:gd name="T35" fmla="*/ 14 h 148"/>
                <a:gd name="T36" fmla="*/ 98 w 114"/>
                <a:gd name="T37" fmla="*/ 8 h 148"/>
                <a:gd name="T38" fmla="*/ 98 w 114"/>
                <a:gd name="T39" fmla="*/ 8 h 148"/>
                <a:gd name="T40" fmla="*/ 90 w 114"/>
                <a:gd name="T41" fmla="*/ 4 h 148"/>
                <a:gd name="T42" fmla="*/ 80 w 114"/>
                <a:gd name="T43" fmla="*/ 0 h 148"/>
                <a:gd name="T44" fmla="*/ 80 w 114"/>
                <a:gd name="T45" fmla="*/ 0 h 148"/>
                <a:gd name="T46" fmla="*/ 56 w 114"/>
                <a:gd name="T47" fmla="*/ 0 h 148"/>
                <a:gd name="T48" fmla="*/ 0 w 114"/>
                <a:gd name="T49" fmla="*/ 0 h 148"/>
                <a:gd name="T50" fmla="*/ 0 w 114"/>
                <a:gd name="T51" fmla="*/ 148 h 148"/>
                <a:gd name="T52" fmla="*/ 20 w 114"/>
                <a:gd name="T5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4" h="148">
                  <a:moveTo>
                    <a:pt x="20" y="148"/>
                  </a:moveTo>
                  <a:lnTo>
                    <a:pt x="20" y="88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72" y="88"/>
                  </a:lnTo>
                  <a:lnTo>
                    <a:pt x="84" y="84"/>
                  </a:lnTo>
                  <a:lnTo>
                    <a:pt x="94" y="80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108" y="68"/>
                  </a:lnTo>
                  <a:lnTo>
                    <a:pt x="110" y="60"/>
                  </a:lnTo>
                  <a:lnTo>
                    <a:pt x="114" y="52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12" y="32"/>
                  </a:lnTo>
                  <a:lnTo>
                    <a:pt x="110" y="22"/>
                  </a:lnTo>
                  <a:lnTo>
                    <a:pt x="110" y="22"/>
                  </a:lnTo>
                  <a:lnTo>
                    <a:pt x="104" y="14"/>
                  </a:lnTo>
                  <a:lnTo>
                    <a:pt x="98" y="8"/>
                  </a:lnTo>
                  <a:lnTo>
                    <a:pt x="98" y="8"/>
                  </a:lnTo>
                  <a:lnTo>
                    <a:pt x="90" y="4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5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6" name="Freeform 49"/>
            <p:cNvSpPr>
              <a:spLocks/>
            </p:cNvSpPr>
            <p:nvPr userDrawn="1"/>
          </p:nvSpPr>
          <p:spPr bwMode="auto">
            <a:xfrm>
              <a:off x="1522413" y="2674938"/>
              <a:ext cx="161925" cy="190500"/>
            </a:xfrm>
            <a:custGeom>
              <a:avLst/>
              <a:gdLst>
                <a:gd name="T0" fmla="*/ 16 w 102"/>
                <a:gd name="T1" fmla="*/ 14 h 120"/>
                <a:gd name="T2" fmla="*/ 16 w 102"/>
                <a:gd name="T3" fmla="*/ 14 h 120"/>
                <a:gd name="T4" fmla="*/ 24 w 102"/>
                <a:gd name="T5" fmla="*/ 8 h 120"/>
                <a:gd name="T6" fmla="*/ 32 w 102"/>
                <a:gd name="T7" fmla="*/ 4 h 120"/>
                <a:gd name="T8" fmla="*/ 42 w 102"/>
                <a:gd name="T9" fmla="*/ 0 h 120"/>
                <a:gd name="T10" fmla="*/ 52 w 102"/>
                <a:gd name="T11" fmla="*/ 0 h 120"/>
                <a:gd name="T12" fmla="*/ 52 w 102"/>
                <a:gd name="T13" fmla="*/ 0 h 120"/>
                <a:gd name="T14" fmla="*/ 66 w 102"/>
                <a:gd name="T15" fmla="*/ 2 h 120"/>
                <a:gd name="T16" fmla="*/ 78 w 102"/>
                <a:gd name="T17" fmla="*/ 8 h 120"/>
                <a:gd name="T18" fmla="*/ 78 w 102"/>
                <a:gd name="T19" fmla="*/ 8 h 120"/>
                <a:gd name="T20" fmla="*/ 88 w 102"/>
                <a:gd name="T21" fmla="*/ 16 h 120"/>
                <a:gd name="T22" fmla="*/ 96 w 102"/>
                <a:gd name="T23" fmla="*/ 28 h 120"/>
                <a:gd name="T24" fmla="*/ 96 w 102"/>
                <a:gd name="T25" fmla="*/ 28 h 120"/>
                <a:gd name="T26" fmla="*/ 102 w 102"/>
                <a:gd name="T27" fmla="*/ 44 h 120"/>
                <a:gd name="T28" fmla="*/ 102 w 102"/>
                <a:gd name="T29" fmla="*/ 60 h 120"/>
                <a:gd name="T30" fmla="*/ 102 w 102"/>
                <a:gd name="T31" fmla="*/ 60 h 120"/>
                <a:gd name="T32" fmla="*/ 102 w 102"/>
                <a:gd name="T33" fmla="*/ 74 h 120"/>
                <a:gd name="T34" fmla="*/ 100 w 102"/>
                <a:gd name="T35" fmla="*/ 86 h 120"/>
                <a:gd name="T36" fmla="*/ 94 w 102"/>
                <a:gd name="T37" fmla="*/ 96 h 120"/>
                <a:gd name="T38" fmla="*/ 88 w 102"/>
                <a:gd name="T39" fmla="*/ 104 h 120"/>
                <a:gd name="T40" fmla="*/ 88 w 102"/>
                <a:gd name="T41" fmla="*/ 104 h 120"/>
                <a:gd name="T42" fmla="*/ 80 w 102"/>
                <a:gd name="T43" fmla="*/ 112 h 120"/>
                <a:gd name="T44" fmla="*/ 72 w 102"/>
                <a:gd name="T45" fmla="*/ 116 h 120"/>
                <a:gd name="T46" fmla="*/ 62 w 102"/>
                <a:gd name="T47" fmla="*/ 120 h 120"/>
                <a:gd name="T48" fmla="*/ 52 w 102"/>
                <a:gd name="T49" fmla="*/ 120 h 120"/>
                <a:gd name="T50" fmla="*/ 52 w 102"/>
                <a:gd name="T51" fmla="*/ 120 h 120"/>
                <a:gd name="T52" fmla="*/ 42 w 102"/>
                <a:gd name="T53" fmla="*/ 120 h 120"/>
                <a:gd name="T54" fmla="*/ 32 w 102"/>
                <a:gd name="T55" fmla="*/ 116 h 120"/>
                <a:gd name="T56" fmla="*/ 24 w 102"/>
                <a:gd name="T57" fmla="*/ 112 h 120"/>
                <a:gd name="T58" fmla="*/ 16 w 102"/>
                <a:gd name="T59" fmla="*/ 104 h 120"/>
                <a:gd name="T60" fmla="*/ 16 w 102"/>
                <a:gd name="T61" fmla="*/ 104 h 120"/>
                <a:gd name="T62" fmla="*/ 10 w 102"/>
                <a:gd name="T63" fmla="*/ 96 h 120"/>
                <a:gd name="T64" fmla="*/ 4 w 102"/>
                <a:gd name="T65" fmla="*/ 86 h 120"/>
                <a:gd name="T66" fmla="*/ 2 w 102"/>
                <a:gd name="T67" fmla="*/ 74 h 120"/>
                <a:gd name="T68" fmla="*/ 0 w 102"/>
                <a:gd name="T69" fmla="*/ 62 h 120"/>
                <a:gd name="T70" fmla="*/ 0 w 102"/>
                <a:gd name="T71" fmla="*/ 62 h 120"/>
                <a:gd name="T72" fmla="*/ 2 w 102"/>
                <a:gd name="T73" fmla="*/ 46 h 120"/>
                <a:gd name="T74" fmla="*/ 4 w 102"/>
                <a:gd name="T75" fmla="*/ 34 h 120"/>
                <a:gd name="T76" fmla="*/ 10 w 102"/>
                <a:gd name="T77" fmla="*/ 22 h 120"/>
                <a:gd name="T78" fmla="*/ 16 w 102"/>
                <a:gd name="T79" fmla="*/ 1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2" h="120">
                  <a:moveTo>
                    <a:pt x="16" y="14"/>
                  </a:moveTo>
                  <a:lnTo>
                    <a:pt x="16" y="14"/>
                  </a:lnTo>
                  <a:lnTo>
                    <a:pt x="24" y="8"/>
                  </a:lnTo>
                  <a:lnTo>
                    <a:pt x="32" y="4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66" y="2"/>
                  </a:lnTo>
                  <a:lnTo>
                    <a:pt x="78" y="8"/>
                  </a:lnTo>
                  <a:lnTo>
                    <a:pt x="78" y="8"/>
                  </a:lnTo>
                  <a:lnTo>
                    <a:pt x="88" y="16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102" y="44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2" y="74"/>
                  </a:lnTo>
                  <a:lnTo>
                    <a:pt x="100" y="86"/>
                  </a:lnTo>
                  <a:lnTo>
                    <a:pt x="94" y="96"/>
                  </a:lnTo>
                  <a:lnTo>
                    <a:pt x="88" y="104"/>
                  </a:lnTo>
                  <a:lnTo>
                    <a:pt x="88" y="104"/>
                  </a:lnTo>
                  <a:lnTo>
                    <a:pt x="80" y="112"/>
                  </a:lnTo>
                  <a:lnTo>
                    <a:pt x="72" y="116"/>
                  </a:lnTo>
                  <a:lnTo>
                    <a:pt x="62" y="120"/>
                  </a:lnTo>
                  <a:lnTo>
                    <a:pt x="52" y="120"/>
                  </a:lnTo>
                  <a:lnTo>
                    <a:pt x="52" y="120"/>
                  </a:lnTo>
                  <a:lnTo>
                    <a:pt x="42" y="120"/>
                  </a:lnTo>
                  <a:lnTo>
                    <a:pt x="32" y="116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16" y="104"/>
                  </a:lnTo>
                  <a:lnTo>
                    <a:pt x="10" y="96"/>
                  </a:lnTo>
                  <a:lnTo>
                    <a:pt x="4" y="86"/>
                  </a:lnTo>
                  <a:lnTo>
                    <a:pt x="2" y="7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46"/>
                  </a:lnTo>
                  <a:lnTo>
                    <a:pt x="4" y="34"/>
                  </a:lnTo>
                  <a:lnTo>
                    <a:pt x="10" y="22"/>
                  </a:lnTo>
                  <a:lnTo>
                    <a:pt x="16" y="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7" name="Freeform 50"/>
            <p:cNvSpPr>
              <a:spLocks/>
            </p:cNvSpPr>
            <p:nvPr userDrawn="1"/>
          </p:nvSpPr>
          <p:spPr bwMode="auto">
            <a:xfrm>
              <a:off x="1490663" y="2646363"/>
              <a:ext cx="225425" cy="244475"/>
            </a:xfrm>
            <a:custGeom>
              <a:avLst/>
              <a:gdLst>
                <a:gd name="T0" fmla="*/ 10 w 142"/>
                <a:gd name="T1" fmla="*/ 118 h 154"/>
                <a:gd name="T2" fmla="*/ 10 w 142"/>
                <a:gd name="T3" fmla="*/ 118 h 154"/>
                <a:gd name="T4" fmla="*/ 14 w 142"/>
                <a:gd name="T5" fmla="*/ 126 h 154"/>
                <a:gd name="T6" fmla="*/ 20 w 142"/>
                <a:gd name="T7" fmla="*/ 132 h 154"/>
                <a:gd name="T8" fmla="*/ 26 w 142"/>
                <a:gd name="T9" fmla="*/ 140 h 154"/>
                <a:gd name="T10" fmla="*/ 34 w 142"/>
                <a:gd name="T11" fmla="*/ 144 h 154"/>
                <a:gd name="T12" fmla="*/ 34 w 142"/>
                <a:gd name="T13" fmla="*/ 144 h 154"/>
                <a:gd name="T14" fmla="*/ 42 w 142"/>
                <a:gd name="T15" fmla="*/ 150 h 154"/>
                <a:gd name="T16" fmla="*/ 52 w 142"/>
                <a:gd name="T17" fmla="*/ 152 h 154"/>
                <a:gd name="T18" fmla="*/ 62 w 142"/>
                <a:gd name="T19" fmla="*/ 154 h 154"/>
                <a:gd name="T20" fmla="*/ 72 w 142"/>
                <a:gd name="T21" fmla="*/ 154 h 154"/>
                <a:gd name="T22" fmla="*/ 72 w 142"/>
                <a:gd name="T23" fmla="*/ 154 h 154"/>
                <a:gd name="T24" fmla="*/ 90 w 142"/>
                <a:gd name="T25" fmla="*/ 152 h 154"/>
                <a:gd name="T26" fmla="*/ 108 w 142"/>
                <a:gd name="T27" fmla="*/ 146 h 154"/>
                <a:gd name="T28" fmla="*/ 108 w 142"/>
                <a:gd name="T29" fmla="*/ 146 h 154"/>
                <a:gd name="T30" fmla="*/ 116 w 142"/>
                <a:gd name="T31" fmla="*/ 140 h 154"/>
                <a:gd name="T32" fmla="*/ 122 w 142"/>
                <a:gd name="T33" fmla="*/ 134 h 154"/>
                <a:gd name="T34" fmla="*/ 128 w 142"/>
                <a:gd name="T35" fmla="*/ 128 h 154"/>
                <a:gd name="T36" fmla="*/ 134 w 142"/>
                <a:gd name="T37" fmla="*/ 118 h 154"/>
                <a:gd name="T38" fmla="*/ 134 w 142"/>
                <a:gd name="T39" fmla="*/ 118 h 154"/>
                <a:gd name="T40" fmla="*/ 138 w 142"/>
                <a:gd name="T41" fmla="*/ 110 h 154"/>
                <a:gd name="T42" fmla="*/ 140 w 142"/>
                <a:gd name="T43" fmla="*/ 100 h 154"/>
                <a:gd name="T44" fmla="*/ 142 w 142"/>
                <a:gd name="T45" fmla="*/ 78 h 154"/>
                <a:gd name="T46" fmla="*/ 142 w 142"/>
                <a:gd name="T47" fmla="*/ 78 h 154"/>
                <a:gd name="T48" fmla="*/ 140 w 142"/>
                <a:gd name="T49" fmla="*/ 58 h 154"/>
                <a:gd name="T50" fmla="*/ 138 w 142"/>
                <a:gd name="T51" fmla="*/ 48 h 154"/>
                <a:gd name="T52" fmla="*/ 134 w 142"/>
                <a:gd name="T53" fmla="*/ 38 h 154"/>
                <a:gd name="T54" fmla="*/ 134 w 142"/>
                <a:gd name="T55" fmla="*/ 38 h 154"/>
                <a:gd name="T56" fmla="*/ 130 w 142"/>
                <a:gd name="T57" fmla="*/ 30 h 154"/>
                <a:gd name="T58" fmla="*/ 124 w 142"/>
                <a:gd name="T59" fmla="*/ 22 h 154"/>
                <a:gd name="T60" fmla="*/ 116 w 142"/>
                <a:gd name="T61" fmla="*/ 16 h 154"/>
                <a:gd name="T62" fmla="*/ 110 w 142"/>
                <a:gd name="T63" fmla="*/ 10 h 154"/>
                <a:gd name="T64" fmla="*/ 110 w 142"/>
                <a:gd name="T65" fmla="*/ 10 h 154"/>
                <a:gd name="T66" fmla="*/ 100 w 142"/>
                <a:gd name="T67" fmla="*/ 6 h 154"/>
                <a:gd name="T68" fmla="*/ 92 w 142"/>
                <a:gd name="T69" fmla="*/ 4 h 154"/>
                <a:gd name="T70" fmla="*/ 82 w 142"/>
                <a:gd name="T71" fmla="*/ 2 h 154"/>
                <a:gd name="T72" fmla="*/ 72 w 142"/>
                <a:gd name="T73" fmla="*/ 0 h 154"/>
                <a:gd name="T74" fmla="*/ 72 w 142"/>
                <a:gd name="T75" fmla="*/ 0 h 154"/>
                <a:gd name="T76" fmla="*/ 56 w 142"/>
                <a:gd name="T77" fmla="*/ 2 h 154"/>
                <a:gd name="T78" fmla="*/ 44 w 142"/>
                <a:gd name="T79" fmla="*/ 6 h 154"/>
                <a:gd name="T80" fmla="*/ 32 w 142"/>
                <a:gd name="T81" fmla="*/ 12 h 154"/>
                <a:gd name="T82" fmla="*/ 20 w 142"/>
                <a:gd name="T83" fmla="*/ 22 h 154"/>
                <a:gd name="T84" fmla="*/ 20 w 142"/>
                <a:gd name="T85" fmla="*/ 22 h 154"/>
                <a:gd name="T86" fmla="*/ 12 w 142"/>
                <a:gd name="T87" fmla="*/ 34 h 154"/>
                <a:gd name="T88" fmla="*/ 6 w 142"/>
                <a:gd name="T89" fmla="*/ 46 h 154"/>
                <a:gd name="T90" fmla="*/ 2 w 142"/>
                <a:gd name="T91" fmla="*/ 62 h 154"/>
                <a:gd name="T92" fmla="*/ 0 w 142"/>
                <a:gd name="T93" fmla="*/ 80 h 154"/>
                <a:gd name="T94" fmla="*/ 0 w 142"/>
                <a:gd name="T95" fmla="*/ 80 h 154"/>
                <a:gd name="T96" fmla="*/ 2 w 142"/>
                <a:gd name="T97" fmla="*/ 100 h 154"/>
                <a:gd name="T98" fmla="*/ 10 w 142"/>
                <a:gd name="T99" fmla="*/ 11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2" h="154">
                  <a:moveTo>
                    <a:pt x="10" y="118"/>
                  </a:moveTo>
                  <a:lnTo>
                    <a:pt x="10" y="118"/>
                  </a:lnTo>
                  <a:lnTo>
                    <a:pt x="14" y="126"/>
                  </a:lnTo>
                  <a:lnTo>
                    <a:pt x="20" y="132"/>
                  </a:lnTo>
                  <a:lnTo>
                    <a:pt x="26" y="140"/>
                  </a:lnTo>
                  <a:lnTo>
                    <a:pt x="34" y="144"/>
                  </a:lnTo>
                  <a:lnTo>
                    <a:pt x="34" y="144"/>
                  </a:lnTo>
                  <a:lnTo>
                    <a:pt x="42" y="150"/>
                  </a:lnTo>
                  <a:lnTo>
                    <a:pt x="52" y="152"/>
                  </a:lnTo>
                  <a:lnTo>
                    <a:pt x="62" y="154"/>
                  </a:lnTo>
                  <a:lnTo>
                    <a:pt x="72" y="154"/>
                  </a:lnTo>
                  <a:lnTo>
                    <a:pt x="72" y="154"/>
                  </a:lnTo>
                  <a:lnTo>
                    <a:pt x="90" y="152"/>
                  </a:lnTo>
                  <a:lnTo>
                    <a:pt x="108" y="146"/>
                  </a:lnTo>
                  <a:lnTo>
                    <a:pt x="108" y="146"/>
                  </a:lnTo>
                  <a:lnTo>
                    <a:pt x="116" y="140"/>
                  </a:lnTo>
                  <a:lnTo>
                    <a:pt x="122" y="134"/>
                  </a:lnTo>
                  <a:lnTo>
                    <a:pt x="128" y="128"/>
                  </a:lnTo>
                  <a:lnTo>
                    <a:pt x="134" y="118"/>
                  </a:lnTo>
                  <a:lnTo>
                    <a:pt x="134" y="118"/>
                  </a:lnTo>
                  <a:lnTo>
                    <a:pt x="138" y="110"/>
                  </a:lnTo>
                  <a:lnTo>
                    <a:pt x="140" y="100"/>
                  </a:lnTo>
                  <a:lnTo>
                    <a:pt x="142" y="78"/>
                  </a:lnTo>
                  <a:lnTo>
                    <a:pt x="142" y="78"/>
                  </a:lnTo>
                  <a:lnTo>
                    <a:pt x="140" y="58"/>
                  </a:lnTo>
                  <a:lnTo>
                    <a:pt x="138" y="48"/>
                  </a:lnTo>
                  <a:lnTo>
                    <a:pt x="134" y="38"/>
                  </a:lnTo>
                  <a:lnTo>
                    <a:pt x="134" y="38"/>
                  </a:lnTo>
                  <a:lnTo>
                    <a:pt x="130" y="30"/>
                  </a:lnTo>
                  <a:lnTo>
                    <a:pt x="124" y="22"/>
                  </a:lnTo>
                  <a:lnTo>
                    <a:pt x="116" y="16"/>
                  </a:lnTo>
                  <a:lnTo>
                    <a:pt x="110" y="10"/>
                  </a:lnTo>
                  <a:lnTo>
                    <a:pt x="110" y="10"/>
                  </a:lnTo>
                  <a:lnTo>
                    <a:pt x="100" y="6"/>
                  </a:lnTo>
                  <a:lnTo>
                    <a:pt x="92" y="4"/>
                  </a:lnTo>
                  <a:lnTo>
                    <a:pt x="82" y="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6" y="2"/>
                  </a:lnTo>
                  <a:lnTo>
                    <a:pt x="44" y="6"/>
                  </a:lnTo>
                  <a:lnTo>
                    <a:pt x="32" y="1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2" y="34"/>
                  </a:lnTo>
                  <a:lnTo>
                    <a:pt x="6" y="46"/>
                  </a:lnTo>
                  <a:lnTo>
                    <a:pt x="2" y="62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2" y="100"/>
                  </a:lnTo>
                  <a:lnTo>
                    <a:pt x="10" y="1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" name="Freeform 51"/>
            <p:cNvSpPr>
              <a:spLocks/>
            </p:cNvSpPr>
            <p:nvPr userDrawn="1"/>
          </p:nvSpPr>
          <p:spPr bwMode="auto">
            <a:xfrm>
              <a:off x="1293813" y="2678113"/>
              <a:ext cx="127000" cy="79375"/>
            </a:xfrm>
            <a:custGeom>
              <a:avLst/>
              <a:gdLst>
                <a:gd name="T0" fmla="*/ 0 w 80"/>
                <a:gd name="T1" fmla="*/ 0 h 50"/>
                <a:gd name="T2" fmla="*/ 48 w 80"/>
                <a:gd name="T3" fmla="*/ 0 h 50"/>
                <a:gd name="T4" fmla="*/ 48 w 80"/>
                <a:gd name="T5" fmla="*/ 0 h 50"/>
                <a:gd name="T6" fmla="*/ 62 w 80"/>
                <a:gd name="T7" fmla="*/ 2 h 50"/>
                <a:gd name="T8" fmla="*/ 68 w 80"/>
                <a:gd name="T9" fmla="*/ 4 h 50"/>
                <a:gd name="T10" fmla="*/ 72 w 80"/>
                <a:gd name="T11" fmla="*/ 6 h 50"/>
                <a:gd name="T12" fmla="*/ 72 w 80"/>
                <a:gd name="T13" fmla="*/ 6 h 50"/>
                <a:gd name="T14" fmla="*/ 78 w 80"/>
                <a:gd name="T15" fmla="*/ 14 h 50"/>
                <a:gd name="T16" fmla="*/ 80 w 80"/>
                <a:gd name="T17" fmla="*/ 24 h 50"/>
                <a:gd name="T18" fmla="*/ 80 w 80"/>
                <a:gd name="T19" fmla="*/ 24 h 50"/>
                <a:gd name="T20" fmla="*/ 78 w 80"/>
                <a:gd name="T21" fmla="*/ 32 h 50"/>
                <a:gd name="T22" fmla="*/ 76 w 80"/>
                <a:gd name="T23" fmla="*/ 38 h 50"/>
                <a:gd name="T24" fmla="*/ 76 w 80"/>
                <a:gd name="T25" fmla="*/ 38 h 50"/>
                <a:gd name="T26" fmla="*/ 70 w 80"/>
                <a:gd name="T27" fmla="*/ 42 h 50"/>
                <a:gd name="T28" fmla="*/ 64 w 80"/>
                <a:gd name="T29" fmla="*/ 46 h 50"/>
                <a:gd name="T30" fmla="*/ 64 w 80"/>
                <a:gd name="T31" fmla="*/ 46 h 50"/>
                <a:gd name="T32" fmla="*/ 54 w 80"/>
                <a:gd name="T33" fmla="*/ 48 h 50"/>
                <a:gd name="T34" fmla="*/ 42 w 80"/>
                <a:gd name="T35" fmla="*/ 50 h 50"/>
                <a:gd name="T36" fmla="*/ 0 w 80"/>
                <a:gd name="T37" fmla="*/ 50 h 50"/>
                <a:gd name="T38" fmla="*/ 0 w 80"/>
                <a:gd name="T3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" h="50">
                  <a:moveTo>
                    <a:pt x="0" y="0"/>
                  </a:moveTo>
                  <a:lnTo>
                    <a:pt x="48" y="0"/>
                  </a:lnTo>
                  <a:lnTo>
                    <a:pt x="48" y="0"/>
                  </a:lnTo>
                  <a:lnTo>
                    <a:pt x="62" y="2"/>
                  </a:lnTo>
                  <a:lnTo>
                    <a:pt x="68" y="4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78" y="14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8" y="32"/>
                  </a:lnTo>
                  <a:lnTo>
                    <a:pt x="76" y="38"/>
                  </a:lnTo>
                  <a:lnTo>
                    <a:pt x="76" y="38"/>
                  </a:lnTo>
                  <a:lnTo>
                    <a:pt x="70" y="42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54" y="48"/>
                  </a:lnTo>
                  <a:lnTo>
                    <a:pt x="42" y="50"/>
                  </a:ln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9" name="Freeform 52"/>
            <p:cNvSpPr>
              <a:spLocks/>
            </p:cNvSpPr>
            <p:nvPr userDrawn="1"/>
          </p:nvSpPr>
          <p:spPr bwMode="auto">
            <a:xfrm>
              <a:off x="1262063" y="2652713"/>
              <a:ext cx="209550" cy="234950"/>
            </a:xfrm>
            <a:custGeom>
              <a:avLst/>
              <a:gdLst>
                <a:gd name="T0" fmla="*/ 20 w 132"/>
                <a:gd name="T1" fmla="*/ 148 h 148"/>
                <a:gd name="T2" fmla="*/ 20 w 132"/>
                <a:gd name="T3" fmla="*/ 82 h 148"/>
                <a:gd name="T4" fmla="*/ 44 w 132"/>
                <a:gd name="T5" fmla="*/ 82 h 148"/>
                <a:gd name="T6" fmla="*/ 44 w 132"/>
                <a:gd name="T7" fmla="*/ 82 h 148"/>
                <a:gd name="T8" fmla="*/ 54 w 132"/>
                <a:gd name="T9" fmla="*/ 84 h 148"/>
                <a:gd name="T10" fmla="*/ 54 w 132"/>
                <a:gd name="T11" fmla="*/ 84 h 148"/>
                <a:gd name="T12" fmla="*/ 64 w 132"/>
                <a:gd name="T13" fmla="*/ 86 h 148"/>
                <a:gd name="T14" fmla="*/ 64 w 132"/>
                <a:gd name="T15" fmla="*/ 86 h 148"/>
                <a:gd name="T16" fmla="*/ 74 w 132"/>
                <a:gd name="T17" fmla="*/ 96 h 148"/>
                <a:gd name="T18" fmla="*/ 74 w 132"/>
                <a:gd name="T19" fmla="*/ 96 h 148"/>
                <a:gd name="T20" fmla="*/ 88 w 132"/>
                <a:gd name="T21" fmla="*/ 118 h 148"/>
                <a:gd name="T22" fmla="*/ 108 w 132"/>
                <a:gd name="T23" fmla="*/ 148 h 148"/>
                <a:gd name="T24" fmla="*/ 132 w 132"/>
                <a:gd name="T25" fmla="*/ 148 h 148"/>
                <a:gd name="T26" fmla="*/ 106 w 132"/>
                <a:gd name="T27" fmla="*/ 108 h 148"/>
                <a:gd name="T28" fmla="*/ 106 w 132"/>
                <a:gd name="T29" fmla="*/ 108 h 148"/>
                <a:gd name="T30" fmla="*/ 98 w 132"/>
                <a:gd name="T31" fmla="*/ 98 h 148"/>
                <a:gd name="T32" fmla="*/ 90 w 132"/>
                <a:gd name="T33" fmla="*/ 88 h 148"/>
                <a:gd name="T34" fmla="*/ 90 w 132"/>
                <a:gd name="T35" fmla="*/ 88 h 148"/>
                <a:gd name="T36" fmla="*/ 78 w 132"/>
                <a:gd name="T37" fmla="*/ 80 h 148"/>
                <a:gd name="T38" fmla="*/ 78 w 132"/>
                <a:gd name="T39" fmla="*/ 80 h 148"/>
                <a:gd name="T40" fmla="*/ 88 w 132"/>
                <a:gd name="T41" fmla="*/ 78 h 148"/>
                <a:gd name="T42" fmla="*/ 96 w 132"/>
                <a:gd name="T43" fmla="*/ 76 h 148"/>
                <a:gd name="T44" fmla="*/ 104 w 132"/>
                <a:gd name="T45" fmla="*/ 72 h 148"/>
                <a:gd name="T46" fmla="*/ 110 w 132"/>
                <a:gd name="T47" fmla="*/ 66 h 148"/>
                <a:gd name="T48" fmla="*/ 110 w 132"/>
                <a:gd name="T49" fmla="*/ 66 h 148"/>
                <a:gd name="T50" fmla="*/ 114 w 132"/>
                <a:gd name="T51" fmla="*/ 62 h 148"/>
                <a:gd name="T52" fmla="*/ 118 w 132"/>
                <a:gd name="T53" fmla="*/ 54 h 148"/>
                <a:gd name="T54" fmla="*/ 120 w 132"/>
                <a:gd name="T55" fmla="*/ 48 h 148"/>
                <a:gd name="T56" fmla="*/ 120 w 132"/>
                <a:gd name="T57" fmla="*/ 40 h 148"/>
                <a:gd name="T58" fmla="*/ 120 w 132"/>
                <a:gd name="T59" fmla="*/ 40 h 148"/>
                <a:gd name="T60" fmla="*/ 118 w 132"/>
                <a:gd name="T61" fmla="*/ 28 h 148"/>
                <a:gd name="T62" fmla="*/ 114 w 132"/>
                <a:gd name="T63" fmla="*/ 18 h 148"/>
                <a:gd name="T64" fmla="*/ 114 w 132"/>
                <a:gd name="T65" fmla="*/ 18 h 148"/>
                <a:gd name="T66" fmla="*/ 106 w 132"/>
                <a:gd name="T67" fmla="*/ 10 h 148"/>
                <a:gd name="T68" fmla="*/ 96 w 132"/>
                <a:gd name="T69" fmla="*/ 4 h 148"/>
                <a:gd name="T70" fmla="*/ 96 w 132"/>
                <a:gd name="T71" fmla="*/ 4 h 148"/>
                <a:gd name="T72" fmla="*/ 84 w 132"/>
                <a:gd name="T73" fmla="*/ 0 h 148"/>
                <a:gd name="T74" fmla="*/ 66 w 132"/>
                <a:gd name="T75" fmla="*/ 0 h 148"/>
                <a:gd name="T76" fmla="*/ 0 w 132"/>
                <a:gd name="T77" fmla="*/ 0 h 148"/>
                <a:gd name="T78" fmla="*/ 0 w 132"/>
                <a:gd name="T79" fmla="*/ 148 h 148"/>
                <a:gd name="T80" fmla="*/ 20 w 132"/>
                <a:gd name="T8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2" h="148">
                  <a:moveTo>
                    <a:pt x="20" y="148"/>
                  </a:moveTo>
                  <a:lnTo>
                    <a:pt x="20" y="82"/>
                  </a:lnTo>
                  <a:lnTo>
                    <a:pt x="44" y="82"/>
                  </a:lnTo>
                  <a:lnTo>
                    <a:pt x="44" y="82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88" y="118"/>
                  </a:lnTo>
                  <a:lnTo>
                    <a:pt x="108" y="148"/>
                  </a:lnTo>
                  <a:lnTo>
                    <a:pt x="132" y="148"/>
                  </a:lnTo>
                  <a:lnTo>
                    <a:pt x="106" y="108"/>
                  </a:lnTo>
                  <a:lnTo>
                    <a:pt x="106" y="108"/>
                  </a:lnTo>
                  <a:lnTo>
                    <a:pt x="98" y="98"/>
                  </a:lnTo>
                  <a:lnTo>
                    <a:pt x="90" y="88"/>
                  </a:lnTo>
                  <a:lnTo>
                    <a:pt x="90" y="88"/>
                  </a:lnTo>
                  <a:lnTo>
                    <a:pt x="78" y="80"/>
                  </a:lnTo>
                  <a:lnTo>
                    <a:pt x="78" y="80"/>
                  </a:lnTo>
                  <a:lnTo>
                    <a:pt x="88" y="78"/>
                  </a:lnTo>
                  <a:lnTo>
                    <a:pt x="96" y="76"/>
                  </a:lnTo>
                  <a:lnTo>
                    <a:pt x="104" y="72"/>
                  </a:lnTo>
                  <a:lnTo>
                    <a:pt x="110" y="66"/>
                  </a:lnTo>
                  <a:lnTo>
                    <a:pt x="110" y="66"/>
                  </a:lnTo>
                  <a:lnTo>
                    <a:pt x="114" y="62"/>
                  </a:lnTo>
                  <a:lnTo>
                    <a:pt x="118" y="54"/>
                  </a:lnTo>
                  <a:lnTo>
                    <a:pt x="120" y="48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18" y="28"/>
                  </a:lnTo>
                  <a:lnTo>
                    <a:pt x="114" y="18"/>
                  </a:lnTo>
                  <a:lnTo>
                    <a:pt x="114" y="18"/>
                  </a:lnTo>
                  <a:lnTo>
                    <a:pt x="106" y="10"/>
                  </a:lnTo>
                  <a:lnTo>
                    <a:pt x="96" y="4"/>
                  </a:lnTo>
                  <a:lnTo>
                    <a:pt x="96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0" name="Freeform 53"/>
            <p:cNvSpPr>
              <a:spLocks/>
            </p:cNvSpPr>
            <p:nvPr userDrawn="1"/>
          </p:nvSpPr>
          <p:spPr bwMode="auto">
            <a:xfrm>
              <a:off x="1074738" y="2681288"/>
              <a:ext cx="117475" cy="82550"/>
            </a:xfrm>
            <a:custGeom>
              <a:avLst/>
              <a:gdLst>
                <a:gd name="T0" fmla="*/ 0 w 74"/>
                <a:gd name="T1" fmla="*/ 0 h 52"/>
                <a:gd name="T2" fmla="*/ 38 w 74"/>
                <a:gd name="T3" fmla="*/ 0 h 52"/>
                <a:gd name="T4" fmla="*/ 38 w 74"/>
                <a:gd name="T5" fmla="*/ 0 h 52"/>
                <a:gd name="T6" fmla="*/ 56 w 74"/>
                <a:gd name="T7" fmla="*/ 0 h 52"/>
                <a:gd name="T8" fmla="*/ 56 w 74"/>
                <a:gd name="T9" fmla="*/ 0 h 52"/>
                <a:gd name="T10" fmla="*/ 62 w 74"/>
                <a:gd name="T11" fmla="*/ 4 h 52"/>
                <a:gd name="T12" fmla="*/ 68 w 74"/>
                <a:gd name="T13" fmla="*/ 10 h 52"/>
                <a:gd name="T14" fmla="*/ 68 w 74"/>
                <a:gd name="T15" fmla="*/ 10 h 52"/>
                <a:gd name="T16" fmla="*/ 72 w 74"/>
                <a:gd name="T17" fmla="*/ 16 h 52"/>
                <a:gd name="T18" fmla="*/ 74 w 74"/>
                <a:gd name="T19" fmla="*/ 26 h 52"/>
                <a:gd name="T20" fmla="*/ 74 w 74"/>
                <a:gd name="T21" fmla="*/ 26 h 52"/>
                <a:gd name="T22" fmla="*/ 72 w 74"/>
                <a:gd name="T23" fmla="*/ 36 h 52"/>
                <a:gd name="T24" fmla="*/ 68 w 74"/>
                <a:gd name="T25" fmla="*/ 42 h 52"/>
                <a:gd name="T26" fmla="*/ 64 w 74"/>
                <a:gd name="T27" fmla="*/ 46 h 52"/>
                <a:gd name="T28" fmla="*/ 64 w 74"/>
                <a:gd name="T29" fmla="*/ 46 h 52"/>
                <a:gd name="T30" fmla="*/ 60 w 74"/>
                <a:gd name="T31" fmla="*/ 48 h 52"/>
                <a:gd name="T32" fmla="*/ 54 w 74"/>
                <a:gd name="T33" fmla="*/ 50 h 52"/>
                <a:gd name="T34" fmla="*/ 38 w 74"/>
                <a:gd name="T35" fmla="*/ 52 h 52"/>
                <a:gd name="T36" fmla="*/ 0 w 74"/>
                <a:gd name="T37" fmla="*/ 52 h 52"/>
                <a:gd name="T38" fmla="*/ 0 w 74"/>
                <a:gd name="T3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4" h="52">
                  <a:moveTo>
                    <a:pt x="0" y="0"/>
                  </a:moveTo>
                  <a:lnTo>
                    <a:pt x="38" y="0"/>
                  </a:lnTo>
                  <a:lnTo>
                    <a:pt x="3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2" y="4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72" y="16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72" y="36"/>
                  </a:lnTo>
                  <a:lnTo>
                    <a:pt x="68" y="42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0" y="48"/>
                  </a:lnTo>
                  <a:lnTo>
                    <a:pt x="54" y="50"/>
                  </a:lnTo>
                  <a:lnTo>
                    <a:pt x="3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1" name="Freeform 54"/>
            <p:cNvSpPr>
              <a:spLocks/>
            </p:cNvSpPr>
            <p:nvPr userDrawn="1"/>
          </p:nvSpPr>
          <p:spPr bwMode="auto">
            <a:xfrm>
              <a:off x="1042988" y="2652713"/>
              <a:ext cx="180975" cy="234950"/>
            </a:xfrm>
            <a:custGeom>
              <a:avLst/>
              <a:gdLst>
                <a:gd name="T0" fmla="*/ 20 w 114"/>
                <a:gd name="T1" fmla="*/ 148 h 148"/>
                <a:gd name="T2" fmla="*/ 20 w 114"/>
                <a:gd name="T3" fmla="*/ 88 h 148"/>
                <a:gd name="T4" fmla="*/ 58 w 114"/>
                <a:gd name="T5" fmla="*/ 88 h 148"/>
                <a:gd name="T6" fmla="*/ 58 w 114"/>
                <a:gd name="T7" fmla="*/ 88 h 148"/>
                <a:gd name="T8" fmla="*/ 72 w 114"/>
                <a:gd name="T9" fmla="*/ 88 h 148"/>
                <a:gd name="T10" fmla="*/ 84 w 114"/>
                <a:gd name="T11" fmla="*/ 84 h 148"/>
                <a:gd name="T12" fmla="*/ 94 w 114"/>
                <a:gd name="T13" fmla="*/ 80 h 148"/>
                <a:gd name="T14" fmla="*/ 102 w 114"/>
                <a:gd name="T15" fmla="*/ 74 h 148"/>
                <a:gd name="T16" fmla="*/ 102 w 114"/>
                <a:gd name="T17" fmla="*/ 74 h 148"/>
                <a:gd name="T18" fmla="*/ 106 w 114"/>
                <a:gd name="T19" fmla="*/ 68 h 148"/>
                <a:gd name="T20" fmla="*/ 110 w 114"/>
                <a:gd name="T21" fmla="*/ 60 h 148"/>
                <a:gd name="T22" fmla="*/ 112 w 114"/>
                <a:gd name="T23" fmla="*/ 52 h 148"/>
                <a:gd name="T24" fmla="*/ 114 w 114"/>
                <a:gd name="T25" fmla="*/ 42 h 148"/>
                <a:gd name="T26" fmla="*/ 114 w 114"/>
                <a:gd name="T27" fmla="*/ 42 h 148"/>
                <a:gd name="T28" fmla="*/ 112 w 114"/>
                <a:gd name="T29" fmla="*/ 32 h 148"/>
                <a:gd name="T30" fmla="*/ 108 w 114"/>
                <a:gd name="T31" fmla="*/ 22 h 148"/>
                <a:gd name="T32" fmla="*/ 108 w 114"/>
                <a:gd name="T33" fmla="*/ 22 h 148"/>
                <a:gd name="T34" fmla="*/ 104 w 114"/>
                <a:gd name="T35" fmla="*/ 14 h 148"/>
                <a:gd name="T36" fmla="*/ 96 w 114"/>
                <a:gd name="T37" fmla="*/ 8 h 148"/>
                <a:gd name="T38" fmla="*/ 96 w 114"/>
                <a:gd name="T39" fmla="*/ 8 h 148"/>
                <a:gd name="T40" fmla="*/ 88 w 114"/>
                <a:gd name="T41" fmla="*/ 4 h 148"/>
                <a:gd name="T42" fmla="*/ 78 w 114"/>
                <a:gd name="T43" fmla="*/ 0 h 148"/>
                <a:gd name="T44" fmla="*/ 78 w 114"/>
                <a:gd name="T45" fmla="*/ 0 h 148"/>
                <a:gd name="T46" fmla="*/ 56 w 114"/>
                <a:gd name="T47" fmla="*/ 0 h 148"/>
                <a:gd name="T48" fmla="*/ 0 w 114"/>
                <a:gd name="T49" fmla="*/ 0 h 148"/>
                <a:gd name="T50" fmla="*/ 0 w 114"/>
                <a:gd name="T51" fmla="*/ 148 h 148"/>
                <a:gd name="T52" fmla="*/ 20 w 114"/>
                <a:gd name="T5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4" h="148">
                  <a:moveTo>
                    <a:pt x="20" y="148"/>
                  </a:moveTo>
                  <a:lnTo>
                    <a:pt x="20" y="88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72" y="88"/>
                  </a:lnTo>
                  <a:lnTo>
                    <a:pt x="84" y="84"/>
                  </a:lnTo>
                  <a:lnTo>
                    <a:pt x="94" y="80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106" y="68"/>
                  </a:lnTo>
                  <a:lnTo>
                    <a:pt x="110" y="60"/>
                  </a:lnTo>
                  <a:lnTo>
                    <a:pt x="112" y="52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12" y="32"/>
                  </a:lnTo>
                  <a:lnTo>
                    <a:pt x="108" y="22"/>
                  </a:lnTo>
                  <a:lnTo>
                    <a:pt x="108" y="22"/>
                  </a:lnTo>
                  <a:lnTo>
                    <a:pt x="104" y="14"/>
                  </a:lnTo>
                  <a:lnTo>
                    <a:pt x="96" y="8"/>
                  </a:lnTo>
                  <a:lnTo>
                    <a:pt x="96" y="8"/>
                  </a:lnTo>
                  <a:lnTo>
                    <a:pt x="88" y="4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2" name="Freeform 55"/>
            <p:cNvSpPr>
              <a:spLocks noEditPoints="1"/>
            </p:cNvSpPr>
            <p:nvPr userDrawn="1"/>
          </p:nvSpPr>
          <p:spPr bwMode="auto">
            <a:xfrm>
              <a:off x="1033463" y="2252663"/>
              <a:ext cx="4975225" cy="244475"/>
            </a:xfrm>
            <a:custGeom>
              <a:avLst/>
              <a:gdLst>
                <a:gd name="T0" fmla="*/ 2954 w 3134"/>
                <a:gd name="T1" fmla="*/ 18 h 154"/>
                <a:gd name="T2" fmla="*/ 2944 w 3134"/>
                <a:gd name="T3" fmla="*/ 2 h 154"/>
                <a:gd name="T4" fmla="*/ 2826 w 3134"/>
                <a:gd name="T5" fmla="*/ 2 h 154"/>
                <a:gd name="T6" fmla="*/ 2668 w 3134"/>
                <a:gd name="T7" fmla="*/ 2 h 154"/>
                <a:gd name="T8" fmla="*/ 2532 w 3134"/>
                <a:gd name="T9" fmla="*/ 66 h 154"/>
                <a:gd name="T10" fmla="*/ 2346 w 3134"/>
                <a:gd name="T11" fmla="*/ 20 h 154"/>
                <a:gd name="T12" fmla="*/ 2378 w 3134"/>
                <a:gd name="T13" fmla="*/ 104 h 154"/>
                <a:gd name="T14" fmla="*/ 2300 w 3134"/>
                <a:gd name="T15" fmla="*/ 20 h 154"/>
                <a:gd name="T16" fmla="*/ 2390 w 3134"/>
                <a:gd name="T17" fmla="*/ 128 h 154"/>
                <a:gd name="T18" fmla="*/ 2380 w 3134"/>
                <a:gd name="T19" fmla="*/ 14 h 154"/>
                <a:gd name="T20" fmla="*/ 2226 w 3134"/>
                <a:gd name="T21" fmla="*/ 2 h 154"/>
                <a:gd name="T22" fmla="*/ 2196 w 3134"/>
                <a:gd name="T23" fmla="*/ 2 h 154"/>
                <a:gd name="T24" fmla="*/ 1966 w 3134"/>
                <a:gd name="T25" fmla="*/ 2 h 154"/>
                <a:gd name="T26" fmla="*/ 1862 w 3134"/>
                <a:gd name="T27" fmla="*/ 18 h 154"/>
                <a:gd name="T28" fmla="*/ 1892 w 3134"/>
                <a:gd name="T29" fmla="*/ 112 h 154"/>
                <a:gd name="T30" fmla="*/ 1812 w 3134"/>
                <a:gd name="T31" fmla="*/ 122 h 154"/>
                <a:gd name="T32" fmla="*/ 1786 w 3134"/>
                <a:gd name="T33" fmla="*/ 116 h 154"/>
                <a:gd name="T34" fmla="*/ 1848 w 3134"/>
                <a:gd name="T35" fmla="*/ 154 h 154"/>
                <a:gd name="T36" fmla="*/ 1920 w 3134"/>
                <a:gd name="T37" fmla="*/ 76 h 154"/>
                <a:gd name="T38" fmla="*/ 1878 w 3134"/>
                <a:gd name="T39" fmla="*/ 4 h 154"/>
                <a:gd name="T40" fmla="*/ 1782 w 3134"/>
                <a:gd name="T41" fmla="*/ 46 h 154"/>
                <a:gd name="T42" fmla="*/ 1696 w 3134"/>
                <a:gd name="T43" fmla="*/ 136 h 154"/>
                <a:gd name="T44" fmla="*/ 1648 w 3134"/>
                <a:gd name="T45" fmla="*/ 60 h 154"/>
                <a:gd name="T46" fmla="*/ 1722 w 3134"/>
                <a:gd name="T47" fmla="*/ 24 h 154"/>
                <a:gd name="T48" fmla="*/ 1728 w 3134"/>
                <a:gd name="T49" fmla="*/ 6 h 154"/>
                <a:gd name="T50" fmla="*/ 1642 w 3134"/>
                <a:gd name="T51" fmla="*/ 26 h 154"/>
                <a:gd name="T52" fmla="*/ 1644 w 3134"/>
                <a:gd name="T53" fmla="*/ 132 h 154"/>
                <a:gd name="T54" fmla="*/ 1728 w 3134"/>
                <a:gd name="T55" fmla="*/ 146 h 154"/>
                <a:gd name="T56" fmla="*/ 1730 w 3134"/>
                <a:gd name="T57" fmla="*/ 122 h 154"/>
                <a:gd name="T58" fmla="*/ 1414 w 3134"/>
                <a:gd name="T59" fmla="*/ 2 h 154"/>
                <a:gd name="T60" fmla="*/ 1384 w 3134"/>
                <a:gd name="T61" fmla="*/ 20 h 154"/>
                <a:gd name="T62" fmla="*/ 1150 w 3134"/>
                <a:gd name="T63" fmla="*/ 20 h 154"/>
                <a:gd name="T64" fmla="*/ 1058 w 3134"/>
                <a:gd name="T65" fmla="*/ 150 h 154"/>
                <a:gd name="T66" fmla="*/ 822 w 3134"/>
                <a:gd name="T67" fmla="*/ 82 h 154"/>
                <a:gd name="T68" fmla="*/ 704 w 3134"/>
                <a:gd name="T69" fmla="*/ 20 h 154"/>
                <a:gd name="T70" fmla="*/ 756 w 3134"/>
                <a:gd name="T71" fmla="*/ 76 h 154"/>
                <a:gd name="T72" fmla="*/ 704 w 3134"/>
                <a:gd name="T73" fmla="*/ 134 h 154"/>
                <a:gd name="T74" fmla="*/ 756 w 3134"/>
                <a:gd name="T75" fmla="*/ 136 h 154"/>
                <a:gd name="T76" fmla="*/ 770 w 3134"/>
                <a:gd name="T77" fmla="*/ 40 h 154"/>
                <a:gd name="T78" fmla="*/ 706 w 3134"/>
                <a:gd name="T79" fmla="*/ 150 h 154"/>
                <a:gd name="T80" fmla="*/ 488 w 3134"/>
                <a:gd name="T81" fmla="*/ 20 h 154"/>
                <a:gd name="T82" fmla="*/ 416 w 3134"/>
                <a:gd name="T83" fmla="*/ 2 h 154"/>
                <a:gd name="T84" fmla="*/ 222 w 3134"/>
                <a:gd name="T85" fmla="*/ 16 h 154"/>
                <a:gd name="T86" fmla="*/ 272 w 3134"/>
                <a:gd name="T87" fmla="*/ 90 h 154"/>
                <a:gd name="T88" fmla="*/ 200 w 3134"/>
                <a:gd name="T89" fmla="*/ 132 h 154"/>
                <a:gd name="T90" fmla="*/ 178 w 3134"/>
                <a:gd name="T91" fmla="*/ 40 h 154"/>
                <a:gd name="T92" fmla="*/ 210 w 3134"/>
                <a:gd name="T93" fmla="*/ 152 h 154"/>
                <a:gd name="T94" fmla="*/ 288 w 3134"/>
                <a:gd name="T95" fmla="*/ 108 h 154"/>
                <a:gd name="T96" fmla="*/ 266 w 3134"/>
                <a:gd name="T97" fmla="*/ 14 h 154"/>
                <a:gd name="T98" fmla="*/ 170 w 3134"/>
                <a:gd name="T99" fmla="*/ 20 h 154"/>
                <a:gd name="T100" fmla="*/ 90 w 3134"/>
                <a:gd name="T101" fmla="*/ 132 h 154"/>
                <a:gd name="T102" fmla="*/ 22 w 3134"/>
                <a:gd name="T103" fmla="*/ 92 h 154"/>
                <a:gd name="T104" fmla="*/ 70 w 3134"/>
                <a:gd name="T105" fmla="*/ 16 h 154"/>
                <a:gd name="T106" fmla="*/ 114 w 3134"/>
                <a:gd name="T107" fmla="*/ 18 h 154"/>
                <a:gd name="T108" fmla="*/ 34 w 3134"/>
                <a:gd name="T109" fmla="*/ 8 h 154"/>
                <a:gd name="T110" fmla="*/ 8 w 3134"/>
                <a:gd name="T111" fmla="*/ 116 h 154"/>
                <a:gd name="T112" fmla="*/ 70 w 3134"/>
                <a:gd name="T113" fmla="*/ 154 h 154"/>
                <a:gd name="T114" fmla="*/ 112 w 3134"/>
                <a:gd name="T115" fmla="*/ 9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34" h="154">
                  <a:moveTo>
                    <a:pt x="3134" y="150"/>
                  </a:moveTo>
                  <a:lnTo>
                    <a:pt x="3134" y="134"/>
                  </a:lnTo>
                  <a:lnTo>
                    <a:pt x="3062" y="134"/>
                  </a:lnTo>
                  <a:lnTo>
                    <a:pt x="3062" y="2"/>
                  </a:lnTo>
                  <a:lnTo>
                    <a:pt x="3042" y="2"/>
                  </a:lnTo>
                  <a:lnTo>
                    <a:pt x="3042" y="150"/>
                  </a:lnTo>
                  <a:lnTo>
                    <a:pt x="3134" y="150"/>
                  </a:lnTo>
                  <a:close/>
                  <a:moveTo>
                    <a:pt x="2946" y="46"/>
                  </a:moveTo>
                  <a:lnTo>
                    <a:pt x="2946" y="46"/>
                  </a:lnTo>
                  <a:lnTo>
                    <a:pt x="2954" y="18"/>
                  </a:lnTo>
                  <a:lnTo>
                    <a:pt x="2954" y="18"/>
                  </a:lnTo>
                  <a:lnTo>
                    <a:pt x="2966" y="48"/>
                  </a:lnTo>
                  <a:lnTo>
                    <a:pt x="2982" y="90"/>
                  </a:lnTo>
                  <a:lnTo>
                    <a:pt x="2930" y="90"/>
                  </a:lnTo>
                  <a:lnTo>
                    <a:pt x="2946" y="46"/>
                  </a:lnTo>
                  <a:close/>
                  <a:moveTo>
                    <a:pt x="2908" y="150"/>
                  </a:moveTo>
                  <a:lnTo>
                    <a:pt x="2924" y="106"/>
                  </a:lnTo>
                  <a:lnTo>
                    <a:pt x="2988" y="106"/>
                  </a:lnTo>
                  <a:lnTo>
                    <a:pt x="3004" y="150"/>
                  </a:lnTo>
                  <a:lnTo>
                    <a:pt x="3026" y="150"/>
                  </a:lnTo>
                  <a:lnTo>
                    <a:pt x="2966" y="2"/>
                  </a:lnTo>
                  <a:lnTo>
                    <a:pt x="2944" y="2"/>
                  </a:lnTo>
                  <a:lnTo>
                    <a:pt x="2888" y="150"/>
                  </a:lnTo>
                  <a:lnTo>
                    <a:pt x="2908" y="150"/>
                  </a:lnTo>
                  <a:close/>
                  <a:moveTo>
                    <a:pt x="2870" y="2"/>
                  </a:moveTo>
                  <a:lnTo>
                    <a:pt x="2850" y="2"/>
                  </a:lnTo>
                  <a:lnTo>
                    <a:pt x="2850" y="150"/>
                  </a:lnTo>
                  <a:lnTo>
                    <a:pt x="2870" y="150"/>
                  </a:lnTo>
                  <a:lnTo>
                    <a:pt x="2870" y="2"/>
                  </a:lnTo>
                  <a:close/>
                  <a:moveTo>
                    <a:pt x="2776" y="150"/>
                  </a:moveTo>
                  <a:lnTo>
                    <a:pt x="2776" y="20"/>
                  </a:lnTo>
                  <a:lnTo>
                    <a:pt x="2826" y="20"/>
                  </a:lnTo>
                  <a:lnTo>
                    <a:pt x="2826" y="2"/>
                  </a:lnTo>
                  <a:lnTo>
                    <a:pt x="2708" y="2"/>
                  </a:lnTo>
                  <a:lnTo>
                    <a:pt x="2708" y="20"/>
                  </a:lnTo>
                  <a:lnTo>
                    <a:pt x="2758" y="20"/>
                  </a:lnTo>
                  <a:lnTo>
                    <a:pt x="2758" y="150"/>
                  </a:lnTo>
                  <a:lnTo>
                    <a:pt x="2776" y="150"/>
                  </a:lnTo>
                  <a:close/>
                  <a:moveTo>
                    <a:pt x="2588" y="150"/>
                  </a:moveTo>
                  <a:lnTo>
                    <a:pt x="2588" y="34"/>
                  </a:lnTo>
                  <a:lnTo>
                    <a:pt x="2666" y="150"/>
                  </a:lnTo>
                  <a:lnTo>
                    <a:pt x="2686" y="150"/>
                  </a:lnTo>
                  <a:lnTo>
                    <a:pt x="2686" y="2"/>
                  </a:lnTo>
                  <a:lnTo>
                    <a:pt x="2668" y="2"/>
                  </a:lnTo>
                  <a:lnTo>
                    <a:pt x="2668" y="118"/>
                  </a:lnTo>
                  <a:lnTo>
                    <a:pt x="2588" y="2"/>
                  </a:lnTo>
                  <a:lnTo>
                    <a:pt x="2568" y="2"/>
                  </a:lnTo>
                  <a:lnTo>
                    <a:pt x="2568" y="150"/>
                  </a:lnTo>
                  <a:lnTo>
                    <a:pt x="2588" y="150"/>
                  </a:lnTo>
                  <a:close/>
                  <a:moveTo>
                    <a:pt x="2542" y="150"/>
                  </a:moveTo>
                  <a:lnTo>
                    <a:pt x="2542" y="134"/>
                  </a:lnTo>
                  <a:lnTo>
                    <a:pt x="2450" y="134"/>
                  </a:lnTo>
                  <a:lnTo>
                    <a:pt x="2450" y="82"/>
                  </a:lnTo>
                  <a:lnTo>
                    <a:pt x="2532" y="82"/>
                  </a:lnTo>
                  <a:lnTo>
                    <a:pt x="2532" y="66"/>
                  </a:lnTo>
                  <a:lnTo>
                    <a:pt x="2450" y="66"/>
                  </a:lnTo>
                  <a:lnTo>
                    <a:pt x="2450" y="20"/>
                  </a:lnTo>
                  <a:lnTo>
                    <a:pt x="2538" y="20"/>
                  </a:lnTo>
                  <a:lnTo>
                    <a:pt x="2538" y="2"/>
                  </a:lnTo>
                  <a:lnTo>
                    <a:pt x="2430" y="2"/>
                  </a:lnTo>
                  <a:lnTo>
                    <a:pt x="2430" y="150"/>
                  </a:lnTo>
                  <a:lnTo>
                    <a:pt x="2542" y="150"/>
                  </a:lnTo>
                  <a:close/>
                  <a:moveTo>
                    <a:pt x="2300" y="20"/>
                  </a:moveTo>
                  <a:lnTo>
                    <a:pt x="2332" y="20"/>
                  </a:lnTo>
                  <a:lnTo>
                    <a:pt x="2332" y="20"/>
                  </a:lnTo>
                  <a:lnTo>
                    <a:pt x="2346" y="20"/>
                  </a:lnTo>
                  <a:lnTo>
                    <a:pt x="2356" y="22"/>
                  </a:lnTo>
                  <a:lnTo>
                    <a:pt x="2356" y="22"/>
                  </a:lnTo>
                  <a:lnTo>
                    <a:pt x="2366" y="28"/>
                  </a:lnTo>
                  <a:lnTo>
                    <a:pt x="2376" y="40"/>
                  </a:lnTo>
                  <a:lnTo>
                    <a:pt x="2376" y="40"/>
                  </a:lnTo>
                  <a:lnTo>
                    <a:pt x="2378" y="46"/>
                  </a:lnTo>
                  <a:lnTo>
                    <a:pt x="2380" y="54"/>
                  </a:lnTo>
                  <a:lnTo>
                    <a:pt x="2382" y="76"/>
                  </a:lnTo>
                  <a:lnTo>
                    <a:pt x="2382" y="76"/>
                  </a:lnTo>
                  <a:lnTo>
                    <a:pt x="2382" y="90"/>
                  </a:lnTo>
                  <a:lnTo>
                    <a:pt x="2378" y="104"/>
                  </a:lnTo>
                  <a:lnTo>
                    <a:pt x="2378" y="104"/>
                  </a:lnTo>
                  <a:lnTo>
                    <a:pt x="2374" y="114"/>
                  </a:lnTo>
                  <a:lnTo>
                    <a:pt x="2368" y="122"/>
                  </a:lnTo>
                  <a:lnTo>
                    <a:pt x="2368" y="122"/>
                  </a:lnTo>
                  <a:lnTo>
                    <a:pt x="2362" y="128"/>
                  </a:lnTo>
                  <a:lnTo>
                    <a:pt x="2354" y="130"/>
                  </a:lnTo>
                  <a:lnTo>
                    <a:pt x="2354" y="130"/>
                  </a:lnTo>
                  <a:lnTo>
                    <a:pt x="2344" y="132"/>
                  </a:lnTo>
                  <a:lnTo>
                    <a:pt x="2332" y="134"/>
                  </a:lnTo>
                  <a:lnTo>
                    <a:pt x="2300" y="134"/>
                  </a:lnTo>
                  <a:lnTo>
                    <a:pt x="2300" y="20"/>
                  </a:lnTo>
                  <a:close/>
                  <a:moveTo>
                    <a:pt x="2334" y="150"/>
                  </a:moveTo>
                  <a:lnTo>
                    <a:pt x="2334" y="150"/>
                  </a:lnTo>
                  <a:lnTo>
                    <a:pt x="2346" y="150"/>
                  </a:lnTo>
                  <a:lnTo>
                    <a:pt x="2358" y="148"/>
                  </a:lnTo>
                  <a:lnTo>
                    <a:pt x="2358" y="148"/>
                  </a:lnTo>
                  <a:lnTo>
                    <a:pt x="2368" y="146"/>
                  </a:lnTo>
                  <a:lnTo>
                    <a:pt x="2376" y="140"/>
                  </a:lnTo>
                  <a:lnTo>
                    <a:pt x="2376" y="140"/>
                  </a:lnTo>
                  <a:lnTo>
                    <a:pt x="2382" y="136"/>
                  </a:lnTo>
                  <a:lnTo>
                    <a:pt x="2390" y="128"/>
                  </a:lnTo>
                  <a:lnTo>
                    <a:pt x="2390" y="128"/>
                  </a:lnTo>
                  <a:lnTo>
                    <a:pt x="2394" y="118"/>
                  </a:lnTo>
                  <a:lnTo>
                    <a:pt x="2400" y="106"/>
                  </a:lnTo>
                  <a:lnTo>
                    <a:pt x="2400" y="106"/>
                  </a:lnTo>
                  <a:lnTo>
                    <a:pt x="2402" y="92"/>
                  </a:lnTo>
                  <a:lnTo>
                    <a:pt x="2404" y="76"/>
                  </a:lnTo>
                  <a:lnTo>
                    <a:pt x="2404" y="76"/>
                  </a:lnTo>
                  <a:lnTo>
                    <a:pt x="2402" y="56"/>
                  </a:lnTo>
                  <a:lnTo>
                    <a:pt x="2398" y="40"/>
                  </a:lnTo>
                  <a:lnTo>
                    <a:pt x="2398" y="40"/>
                  </a:lnTo>
                  <a:lnTo>
                    <a:pt x="2390" y="26"/>
                  </a:lnTo>
                  <a:lnTo>
                    <a:pt x="2380" y="14"/>
                  </a:lnTo>
                  <a:lnTo>
                    <a:pt x="2380" y="14"/>
                  </a:lnTo>
                  <a:lnTo>
                    <a:pt x="2370" y="8"/>
                  </a:lnTo>
                  <a:lnTo>
                    <a:pt x="2358" y="4"/>
                  </a:lnTo>
                  <a:lnTo>
                    <a:pt x="2358" y="4"/>
                  </a:lnTo>
                  <a:lnTo>
                    <a:pt x="2346" y="2"/>
                  </a:lnTo>
                  <a:lnTo>
                    <a:pt x="2332" y="2"/>
                  </a:lnTo>
                  <a:lnTo>
                    <a:pt x="2280" y="2"/>
                  </a:lnTo>
                  <a:lnTo>
                    <a:pt x="2280" y="150"/>
                  </a:lnTo>
                  <a:lnTo>
                    <a:pt x="2334" y="150"/>
                  </a:lnTo>
                  <a:close/>
                  <a:moveTo>
                    <a:pt x="2246" y="2"/>
                  </a:moveTo>
                  <a:lnTo>
                    <a:pt x="2226" y="2"/>
                  </a:lnTo>
                  <a:lnTo>
                    <a:pt x="2226" y="150"/>
                  </a:lnTo>
                  <a:lnTo>
                    <a:pt x="2246" y="150"/>
                  </a:lnTo>
                  <a:lnTo>
                    <a:pt x="2246" y="2"/>
                  </a:lnTo>
                  <a:close/>
                  <a:moveTo>
                    <a:pt x="2116" y="150"/>
                  </a:moveTo>
                  <a:lnTo>
                    <a:pt x="2116" y="84"/>
                  </a:lnTo>
                  <a:lnTo>
                    <a:pt x="2186" y="84"/>
                  </a:lnTo>
                  <a:lnTo>
                    <a:pt x="2186" y="66"/>
                  </a:lnTo>
                  <a:lnTo>
                    <a:pt x="2116" y="66"/>
                  </a:lnTo>
                  <a:lnTo>
                    <a:pt x="2116" y="20"/>
                  </a:lnTo>
                  <a:lnTo>
                    <a:pt x="2196" y="20"/>
                  </a:lnTo>
                  <a:lnTo>
                    <a:pt x="2196" y="2"/>
                  </a:lnTo>
                  <a:lnTo>
                    <a:pt x="2096" y="2"/>
                  </a:lnTo>
                  <a:lnTo>
                    <a:pt x="2096" y="150"/>
                  </a:lnTo>
                  <a:lnTo>
                    <a:pt x="2116" y="150"/>
                  </a:lnTo>
                  <a:close/>
                  <a:moveTo>
                    <a:pt x="1964" y="150"/>
                  </a:moveTo>
                  <a:lnTo>
                    <a:pt x="1964" y="34"/>
                  </a:lnTo>
                  <a:lnTo>
                    <a:pt x="2042" y="150"/>
                  </a:lnTo>
                  <a:lnTo>
                    <a:pt x="2062" y="150"/>
                  </a:lnTo>
                  <a:lnTo>
                    <a:pt x="2062" y="2"/>
                  </a:lnTo>
                  <a:lnTo>
                    <a:pt x="2044" y="2"/>
                  </a:lnTo>
                  <a:lnTo>
                    <a:pt x="2044" y="118"/>
                  </a:lnTo>
                  <a:lnTo>
                    <a:pt x="1966" y="2"/>
                  </a:lnTo>
                  <a:lnTo>
                    <a:pt x="1944" y="2"/>
                  </a:lnTo>
                  <a:lnTo>
                    <a:pt x="1944" y="150"/>
                  </a:lnTo>
                  <a:lnTo>
                    <a:pt x="1964" y="150"/>
                  </a:lnTo>
                  <a:close/>
                  <a:moveTo>
                    <a:pt x="1812" y="30"/>
                  </a:moveTo>
                  <a:lnTo>
                    <a:pt x="1812" y="30"/>
                  </a:lnTo>
                  <a:lnTo>
                    <a:pt x="1820" y="24"/>
                  </a:lnTo>
                  <a:lnTo>
                    <a:pt x="1830" y="20"/>
                  </a:lnTo>
                  <a:lnTo>
                    <a:pt x="1838" y="18"/>
                  </a:lnTo>
                  <a:lnTo>
                    <a:pt x="1848" y="16"/>
                  </a:lnTo>
                  <a:lnTo>
                    <a:pt x="1848" y="16"/>
                  </a:lnTo>
                  <a:lnTo>
                    <a:pt x="1862" y="18"/>
                  </a:lnTo>
                  <a:lnTo>
                    <a:pt x="1876" y="24"/>
                  </a:lnTo>
                  <a:lnTo>
                    <a:pt x="1876" y="24"/>
                  </a:lnTo>
                  <a:lnTo>
                    <a:pt x="1886" y="32"/>
                  </a:lnTo>
                  <a:lnTo>
                    <a:pt x="1894" y="44"/>
                  </a:lnTo>
                  <a:lnTo>
                    <a:pt x="1894" y="44"/>
                  </a:lnTo>
                  <a:lnTo>
                    <a:pt x="1898" y="60"/>
                  </a:lnTo>
                  <a:lnTo>
                    <a:pt x="1900" y="76"/>
                  </a:lnTo>
                  <a:lnTo>
                    <a:pt x="1900" y="76"/>
                  </a:lnTo>
                  <a:lnTo>
                    <a:pt x="1898" y="90"/>
                  </a:lnTo>
                  <a:lnTo>
                    <a:pt x="1896" y="102"/>
                  </a:lnTo>
                  <a:lnTo>
                    <a:pt x="1892" y="112"/>
                  </a:lnTo>
                  <a:lnTo>
                    <a:pt x="1884" y="120"/>
                  </a:lnTo>
                  <a:lnTo>
                    <a:pt x="1884" y="120"/>
                  </a:lnTo>
                  <a:lnTo>
                    <a:pt x="1878" y="128"/>
                  </a:lnTo>
                  <a:lnTo>
                    <a:pt x="1868" y="132"/>
                  </a:lnTo>
                  <a:lnTo>
                    <a:pt x="1858" y="136"/>
                  </a:lnTo>
                  <a:lnTo>
                    <a:pt x="1848" y="136"/>
                  </a:lnTo>
                  <a:lnTo>
                    <a:pt x="1848" y="136"/>
                  </a:lnTo>
                  <a:lnTo>
                    <a:pt x="1838" y="136"/>
                  </a:lnTo>
                  <a:lnTo>
                    <a:pt x="1828" y="132"/>
                  </a:lnTo>
                  <a:lnTo>
                    <a:pt x="1820" y="128"/>
                  </a:lnTo>
                  <a:lnTo>
                    <a:pt x="1812" y="122"/>
                  </a:lnTo>
                  <a:lnTo>
                    <a:pt x="1812" y="122"/>
                  </a:lnTo>
                  <a:lnTo>
                    <a:pt x="1806" y="112"/>
                  </a:lnTo>
                  <a:lnTo>
                    <a:pt x="1802" y="102"/>
                  </a:lnTo>
                  <a:lnTo>
                    <a:pt x="1798" y="92"/>
                  </a:lnTo>
                  <a:lnTo>
                    <a:pt x="1798" y="78"/>
                  </a:lnTo>
                  <a:lnTo>
                    <a:pt x="1798" y="78"/>
                  </a:lnTo>
                  <a:lnTo>
                    <a:pt x="1798" y="64"/>
                  </a:lnTo>
                  <a:lnTo>
                    <a:pt x="1802" y="50"/>
                  </a:lnTo>
                  <a:lnTo>
                    <a:pt x="1806" y="40"/>
                  </a:lnTo>
                  <a:lnTo>
                    <a:pt x="1812" y="30"/>
                  </a:lnTo>
                  <a:close/>
                  <a:moveTo>
                    <a:pt x="1786" y="116"/>
                  </a:moveTo>
                  <a:lnTo>
                    <a:pt x="1786" y="116"/>
                  </a:lnTo>
                  <a:lnTo>
                    <a:pt x="1790" y="124"/>
                  </a:lnTo>
                  <a:lnTo>
                    <a:pt x="1796" y="132"/>
                  </a:lnTo>
                  <a:lnTo>
                    <a:pt x="1804" y="138"/>
                  </a:lnTo>
                  <a:lnTo>
                    <a:pt x="1810" y="144"/>
                  </a:lnTo>
                  <a:lnTo>
                    <a:pt x="1810" y="144"/>
                  </a:lnTo>
                  <a:lnTo>
                    <a:pt x="1820" y="148"/>
                  </a:lnTo>
                  <a:lnTo>
                    <a:pt x="1828" y="150"/>
                  </a:lnTo>
                  <a:lnTo>
                    <a:pt x="1838" y="152"/>
                  </a:lnTo>
                  <a:lnTo>
                    <a:pt x="1848" y="154"/>
                  </a:lnTo>
                  <a:lnTo>
                    <a:pt x="1848" y="154"/>
                  </a:lnTo>
                  <a:lnTo>
                    <a:pt x="1868" y="152"/>
                  </a:lnTo>
                  <a:lnTo>
                    <a:pt x="1884" y="144"/>
                  </a:lnTo>
                  <a:lnTo>
                    <a:pt x="1884" y="144"/>
                  </a:lnTo>
                  <a:lnTo>
                    <a:pt x="1892" y="140"/>
                  </a:lnTo>
                  <a:lnTo>
                    <a:pt x="1900" y="132"/>
                  </a:lnTo>
                  <a:lnTo>
                    <a:pt x="1906" y="126"/>
                  </a:lnTo>
                  <a:lnTo>
                    <a:pt x="1910" y="118"/>
                  </a:lnTo>
                  <a:lnTo>
                    <a:pt x="1910" y="118"/>
                  </a:lnTo>
                  <a:lnTo>
                    <a:pt x="1914" y="108"/>
                  </a:lnTo>
                  <a:lnTo>
                    <a:pt x="1918" y="98"/>
                  </a:lnTo>
                  <a:lnTo>
                    <a:pt x="1920" y="76"/>
                  </a:lnTo>
                  <a:lnTo>
                    <a:pt x="1920" y="76"/>
                  </a:lnTo>
                  <a:lnTo>
                    <a:pt x="1918" y="56"/>
                  </a:lnTo>
                  <a:lnTo>
                    <a:pt x="1914" y="46"/>
                  </a:lnTo>
                  <a:lnTo>
                    <a:pt x="1910" y="36"/>
                  </a:lnTo>
                  <a:lnTo>
                    <a:pt x="1910" y="36"/>
                  </a:lnTo>
                  <a:lnTo>
                    <a:pt x="1906" y="28"/>
                  </a:lnTo>
                  <a:lnTo>
                    <a:pt x="1900" y="20"/>
                  </a:lnTo>
                  <a:lnTo>
                    <a:pt x="1894" y="14"/>
                  </a:lnTo>
                  <a:lnTo>
                    <a:pt x="1886" y="10"/>
                  </a:lnTo>
                  <a:lnTo>
                    <a:pt x="1886" y="10"/>
                  </a:lnTo>
                  <a:lnTo>
                    <a:pt x="1878" y="4"/>
                  </a:lnTo>
                  <a:lnTo>
                    <a:pt x="1868" y="2"/>
                  </a:lnTo>
                  <a:lnTo>
                    <a:pt x="1858" y="0"/>
                  </a:lnTo>
                  <a:lnTo>
                    <a:pt x="1848" y="0"/>
                  </a:lnTo>
                  <a:lnTo>
                    <a:pt x="1848" y="0"/>
                  </a:lnTo>
                  <a:lnTo>
                    <a:pt x="1834" y="0"/>
                  </a:lnTo>
                  <a:lnTo>
                    <a:pt x="1820" y="4"/>
                  </a:lnTo>
                  <a:lnTo>
                    <a:pt x="1808" y="12"/>
                  </a:lnTo>
                  <a:lnTo>
                    <a:pt x="1798" y="20"/>
                  </a:lnTo>
                  <a:lnTo>
                    <a:pt x="1798" y="20"/>
                  </a:lnTo>
                  <a:lnTo>
                    <a:pt x="1788" y="32"/>
                  </a:lnTo>
                  <a:lnTo>
                    <a:pt x="1782" y="46"/>
                  </a:lnTo>
                  <a:lnTo>
                    <a:pt x="1778" y="60"/>
                  </a:lnTo>
                  <a:lnTo>
                    <a:pt x="1778" y="78"/>
                  </a:lnTo>
                  <a:lnTo>
                    <a:pt x="1778" y="78"/>
                  </a:lnTo>
                  <a:lnTo>
                    <a:pt x="1780" y="98"/>
                  </a:lnTo>
                  <a:lnTo>
                    <a:pt x="1786" y="116"/>
                  </a:lnTo>
                  <a:close/>
                  <a:moveTo>
                    <a:pt x="1724" y="126"/>
                  </a:moveTo>
                  <a:lnTo>
                    <a:pt x="1724" y="126"/>
                  </a:lnTo>
                  <a:lnTo>
                    <a:pt x="1718" y="132"/>
                  </a:lnTo>
                  <a:lnTo>
                    <a:pt x="1712" y="134"/>
                  </a:lnTo>
                  <a:lnTo>
                    <a:pt x="1704" y="136"/>
                  </a:lnTo>
                  <a:lnTo>
                    <a:pt x="1696" y="136"/>
                  </a:lnTo>
                  <a:lnTo>
                    <a:pt x="1696" y="136"/>
                  </a:lnTo>
                  <a:lnTo>
                    <a:pt x="1682" y="134"/>
                  </a:lnTo>
                  <a:lnTo>
                    <a:pt x="1670" y="130"/>
                  </a:lnTo>
                  <a:lnTo>
                    <a:pt x="1670" y="130"/>
                  </a:lnTo>
                  <a:lnTo>
                    <a:pt x="1660" y="120"/>
                  </a:lnTo>
                  <a:lnTo>
                    <a:pt x="1654" y="108"/>
                  </a:lnTo>
                  <a:lnTo>
                    <a:pt x="1654" y="108"/>
                  </a:lnTo>
                  <a:lnTo>
                    <a:pt x="1650" y="92"/>
                  </a:lnTo>
                  <a:lnTo>
                    <a:pt x="1648" y="76"/>
                  </a:lnTo>
                  <a:lnTo>
                    <a:pt x="1648" y="76"/>
                  </a:lnTo>
                  <a:lnTo>
                    <a:pt x="1648" y="60"/>
                  </a:lnTo>
                  <a:lnTo>
                    <a:pt x="1652" y="46"/>
                  </a:lnTo>
                  <a:lnTo>
                    <a:pt x="1652" y="46"/>
                  </a:lnTo>
                  <a:lnTo>
                    <a:pt x="1658" y="34"/>
                  </a:lnTo>
                  <a:lnTo>
                    <a:pt x="1668" y="24"/>
                  </a:lnTo>
                  <a:lnTo>
                    <a:pt x="1668" y="24"/>
                  </a:lnTo>
                  <a:lnTo>
                    <a:pt x="1674" y="20"/>
                  </a:lnTo>
                  <a:lnTo>
                    <a:pt x="1682" y="18"/>
                  </a:lnTo>
                  <a:lnTo>
                    <a:pt x="1698" y="16"/>
                  </a:lnTo>
                  <a:lnTo>
                    <a:pt x="1698" y="16"/>
                  </a:lnTo>
                  <a:lnTo>
                    <a:pt x="1710" y="18"/>
                  </a:lnTo>
                  <a:lnTo>
                    <a:pt x="1722" y="24"/>
                  </a:lnTo>
                  <a:lnTo>
                    <a:pt x="1722" y="24"/>
                  </a:lnTo>
                  <a:lnTo>
                    <a:pt x="1730" y="34"/>
                  </a:lnTo>
                  <a:lnTo>
                    <a:pt x="1738" y="48"/>
                  </a:lnTo>
                  <a:lnTo>
                    <a:pt x="1756" y="42"/>
                  </a:lnTo>
                  <a:lnTo>
                    <a:pt x="1756" y="42"/>
                  </a:lnTo>
                  <a:lnTo>
                    <a:pt x="1752" y="34"/>
                  </a:lnTo>
                  <a:lnTo>
                    <a:pt x="1748" y="24"/>
                  </a:lnTo>
                  <a:lnTo>
                    <a:pt x="1742" y="18"/>
                  </a:lnTo>
                  <a:lnTo>
                    <a:pt x="1736" y="10"/>
                  </a:lnTo>
                  <a:lnTo>
                    <a:pt x="1736" y="10"/>
                  </a:lnTo>
                  <a:lnTo>
                    <a:pt x="1728" y="6"/>
                  </a:lnTo>
                  <a:lnTo>
                    <a:pt x="1718" y="2"/>
                  </a:lnTo>
                  <a:lnTo>
                    <a:pt x="1708" y="0"/>
                  </a:lnTo>
                  <a:lnTo>
                    <a:pt x="1698" y="0"/>
                  </a:lnTo>
                  <a:lnTo>
                    <a:pt x="1698" y="0"/>
                  </a:lnTo>
                  <a:lnTo>
                    <a:pt x="1678" y="2"/>
                  </a:lnTo>
                  <a:lnTo>
                    <a:pt x="1670" y="4"/>
                  </a:lnTo>
                  <a:lnTo>
                    <a:pt x="1662" y="8"/>
                  </a:lnTo>
                  <a:lnTo>
                    <a:pt x="1662" y="8"/>
                  </a:lnTo>
                  <a:lnTo>
                    <a:pt x="1654" y="14"/>
                  </a:lnTo>
                  <a:lnTo>
                    <a:pt x="1648" y="20"/>
                  </a:lnTo>
                  <a:lnTo>
                    <a:pt x="1642" y="26"/>
                  </a:lnTo>
                  <a:lnTo>
                    <a:pt x="1636" y="34"/>
                  </a:lnTo>
                  <a:lnTo>
                    <a:pt x="1636" y="34"/>
                  </a:lnTo>
                  <a:lnTo>
                    <a:pt x="1632" y="44"/>
                  </a:lnTo>
                  <a:lnTo>
                    <a:pt x="1630" y="54"/>
                  </a:lnTo>
                  <a:lnTo>
                    <a:pt x="1628" y="76"/>
                  </a:lnTo>
                  <a:lnTo>
                    <a:pt x="1628" y="76"/>
                  </a:lnTo>
                  <a:lnTo>
                    <a:pt x="1630" y="96"/>
                  </a:lnTo>
                  <a:lnTo>
                    <a:pt x="1636" y="116"/>
                  </a:lnTo>
                  <a:lnTo>
                    <a:pt x="1636" y="116"/>
                  </a:lnTo>
                  <a:lnTo>
                    <a:pt x="1640" y="124"/>
                  </a:lnTo>
                  <a:lnTo>
                    <a:pt x="1644" y="132"/>
                  </a:lnTo>
                  <a:lnTo>
                    <a:pt x="1652" y="138"/>
                  </a:lnTo>
                  <a:lnTo>
                    <a:pt x="1658" y="144"/>
                  </a:lnTo>
                  <a:lnTo>
                    <a:pt x="1658" y="144"/>
                  </a:lnTo>
                  <a:lnTo>
                    <a:pt x="1666" y="148"/>
                  </a:lnTo>
                  <a:lnTo>
                    <a:pt x="1676" y="150"/>
                  </a:lnTo>
                  <a:lnTo>
                    <a:pt x="1686" y="152"/>
                  </a:lnTo>
                  <a:lnTo>
                    <a:pt x="1698" y="154"/>
                  </a:lnTo>
                  <a:lnTo>
                    <a:pt x="1698" y="154"/>
                  </a:lnTo>
                  <a:lnTo>
                    <a:pt x="1708" y="152"/>
                  </a:lnTo>
                  <a:lnTo>
                    <a:pt x="1718" y="150"/>
                  </a:lnTo>
                  <a:lnTo>
                    <a:pt x="1728" y="146"/>
                  </a:lnTo>
                  <a:lnTo>
                    <a:pt x="1736" y="140"/>
                  </a:lnTo>
                  <a:lnTo>
                    <a:pt x="1736" y="140"/>
                  </a:lnTo>
                  <a:lnTo>
                    <a:pt x="1744" y="134"/>
                  </a:lnTo>
                  <a:lnTo>
                    <a:pt x="1750" y="126"/>
                  </a:lnTo>
                  <a:lnTo>
                    <a:pt x="1756" y="116"/>
                  </a:lnTo>
                  <a:lnTo>
                    <a:pt x="1758" y="104"/>
                  </a:lnTo>
                  <a:lnTo>
                    <a:pt x="1740" y="98"/>
                  </a:lnTo>
                  <a:lnTo>
                    <a:pt x="1740" y="98"/>
                  </a:lnTo>
                  <a:lnTo>
                    <a:pt x="1736" y="108"/>
                  </a:lnTo>
                  <a:lnTo>
                    <a:pt x="1734" y="116"/>
                  </a:lnTo>
                  <a:lnTo>
                    <a:pt x="1730" y="122"/>
                  </a:lnTo>
                  <a:lnTo>
                    <a:pt x="1724" y="126"/>
                  </a:lnTo>
                  <a:close/>
                  <a:moveTo>
                    <a:pt x="1548" y="154"/>
                  </a:moveTo>
                  <a:lnTo>
                    <a:pt x="1592" y="0"/>
                  </a:lnTo>
                  <a:lnTo>
                    <a:pt x="1576" y="0"/>
                  </a:lnTo>
                  <a:lnTo>
                    <a:pt x="1534" y="154"/>
                  </a:lnTo>
                  <a:lnTo>
                    <a:pt x="1548" y="154"/>
                  </a:lnTo>
                  <a:close/>
                  <a:moveTo>
                    <a:pt x="1508" y="150"/>
                  </a:moveTo>
                  <a:lnTo>
                    <a:pt x="1508" y="134"/>
                  </a:lnTo>
                  <a:lnTo>
                    <a:pt x="1434" y="134"/>
                  </a:lnTo>
                  <a:lnTo>
                    <a:pt x="1434" y="2"/>
                  </a:lnTo>
                  <a:lnTo>
                    <a:pt x="1414" y="2"/>
                  </a:lnTo>
                  <a:lnTo>
                    <a:pt x="1414" y="150"/>
                  </a:lnTo>
                  <a:lnTo>
                    <a:pt x="1508" y="150"/>
                  </a:lnTo>
                  <a:close/>
                  <a:moveTo>
                    <a:pt x="1388" y="150"/>
                  </a:moveTo>
                  <a:lnTo>
                    <a:pt x="1388" y="134"/>
                  </a:lnTo>
                  <a:lnTo>
                    <a:pt x="1296" y="134"/>
                  </a:lnTo>
                  <a:lnTo>
                    <a:pt x="1296" y="82"/>
                  </a:lnTo>
                  <a:lnTo>
                    <a:pt x="1380" y="82"/>
                  </a:lnTo>
                  <a:lnTo>
                    <a:pt x="1380" y="66"/>
                  </a:lnTo>
                  <a:lnTo>
                    <a:pt x="1296" y="66"/>
                  </a:lnTo>
                  <a:lnTo>
                    <a:pt x="1296" y="20"/>
                  </a:lnTo>
                  <a:lnTo>
                    <a:pt x="1384" y="20"/>
                  </a:lnTo>
                  <a:lnTo>
                    <a:pt x="1384" y="2"/>
                  </a:lnTo>
                  <a:lnTo>
                    <a:pt x="1278" y="2"/>
                  </a:lnTo>
                  <a:lnTo>
                    <a:pt x="1278" y="150"/>
                  </a:lnTo>
                  <a:lnTo>
                    <a:pt x="1388" y="150"/>
                  </a:lnTo>
                  <a:close/>
                  <a:moveTo>
                    <a:pt x="1242" y="2"/>
                  </a:moveTo>
                  <a:lnTo>
                    <a:pt x="1222" y="2"/>
                  </a:lnTo>
                  <a:lnTo>
                    <a:pt x="1222" y="150"/>
                  </a:lnTo>
                  <a:lnTo>
                    <a:pt x="1242" y="150"/>
                  </a:lnTo>
                  <a:lnTo>
                    <a:pt x="1242" y="2"/>
                  </a:lnTo>
                  <a:close/>
                  <a:moveTo>
                    <a:pt x="1150" y="150"/>
                  </a:moveTo>
                  <a:lnTo>
                    <a:pt x="1150" y="20"/>
                  </a:lnTo>
                  <a:lnTo>
                    <a:pt x="1198" y="20"/>
                  </a:lnTo>
                  <a:lnTo>
                    <a:pt x="1198" y="2"/>
                  </a:lnTo>
                  <a:lnTo>
                    <a:pt x="1080" y="2"/>
                  </a:lnTo>
                  <a:lnTo>
                    <a:pt x="1080" y="20"/>
                  </a:lnTo>
                  <a:lnTo>
                    <a:pt x="1130" y="20"/>
                  </a:lnTo>
                  <a:lnTo>
                    <a:pt x="1130" y="150"/>
                  </a:lnTo>
                  <a:lnTo>
                    <a:pt x="1150" y="150"/>
                  </a:lnTo>
                  <a:close/>
                  <a:moveTo>
                    <a:pt x="960" y="150"/>
                  </a:moveTo>
                  <a:lnTo>
                    <a:pt x="960" y="34"/>
                  </a:lnTo>
                  <a:lnTo>
                    <a:pt x="1038" y="150"/>
                  </a:lnTo>
                  <a:lnTo>
                    <a:pt x="1058" y="150"/>
                  </a:lnTo>
                  <a:lnTo>
                    <a:pt x="1058" y="2"/>
                  </a:lnTo>
                  <a:lnTo>
                    <a:pt x="1040" y="2"/>
                  </a:lnTo>
                  <a:lnTo>
                    <a:pt x="1040" y="118"/>
                  </a:lnTo>
                  <a:lnTo>
                    <a:pt x="962" y="2"/>
                  </a:lnTo>
                  <a:lnTo>
                    <a:pt x="942" y="2"/>
                  </a:lnTo>
                  <a:lnTo>
                    <a:pt x="942" y="150"/>
                  </a:lnTo>
                  <a:lnTo>
                    <a:pt x="960" y="150"/>
                  </a:lnTo>
                  <a:close/>
                  <a:moveTo>
                    <a:pt x="914" y="150"/>
                  </a:moveTo>
                  <a:lnTo>
                    <a:pt x="914" y="134"/>
                  </a:lnTo>
                  <a:lnTo>
                    <a:pt x="822" y="134"/>
                  </a:lnTo>
                  <a:lnTo>
                    <a:pt x="822" y="82"/>
                  </a:lnTo>
                  <a:lnTo>
                    <a:pt x="906" y="82"/>
                  </a:lnTo>
                  <a:lnTo>
                    <a:pt x="906" y="66"/>
                  </a:lnTo>
                  <a:lnTo>
                    <a:pt x="822" y="66"/>
                  </a:lnTo>
                  <a:lnTo>
                    <a:pt x="822" y="20"/>
                  </a:lnTo>
                  <a:lnTo>
                    <a:pt x="910" y="20"/>
                  </a:lnTo>
                  <a:lnTo>
                    <a:pt x="910" y="2"/>
                  </a:lnTo>
                  <a:lnTo>
                    <a:pt x="804" y="2"/>
                  </a:lnTo>
                  <a:lnTo>
                    <a:pt x="804" y="150"/>
                  </a:lnTo>
                  <a:lnTo>
                    <a:pt x="914" y="150"/>
                  </a:lnTo>
                  <a:close/>
                  <a:moveTo>
                    <a:pt x="672" y="20"/>
                  </a:moveTo>
                  <a:lnTo>
                    <a:pt x="704" y="20"/>
                  </a:lnTo>
                  <a:lnTo>
                    <a:pt x="704" y="20"/>
                  </a:lnTo>
                  <a:lnTo>
                    <a:pt x="718" y="20"/>
                  </a:lnTo>
                  <a:lnTo>
                    <a:pt x="730" y="22"/>
                  </a:lnTo>
                  <a:lnTo>
                    <a:pt x="730" y="22"/>
                  </a:lnTo>
                  <a:lnTo>
                    <a:pt x="740" y="28"/>
                  </a:lnTo>
                  <a:lnTo>
                    <a:pt x="748" y="40"/>
                  </a:lnTo>
                  <a:lnTo>
                    <a:pt x="748" y="40"/>
                  </a:lnTo>
                  <a:lnTo>
                    <a:pt x="752" y="46"/>
                  </a:lnTo>
                  <a:lnTo>
                    <a:pt x="754" y="54"/>
                  </a:lnTo>
                  <a:lnTo>
                    <a:pt x="756" y="76"/>
                  </a:lnTo>
                  <a:lnTo>
                    <a:pt x="756" y="76"/>
                  </a:lnTo>
                  <a:lnTo>
                    <a:pt x="754" y="90"/>
                  </a:lnTo>
                  <a:lnTo>
                    <a:pt x="752" y="104"/>
                  </a:lnTo>
                  <a:lnTo>
                    <a:pt x="752" y="104"/>
                  </a:lnTo>
                  <a:lnTo>
                    <a:pt x="746" y="114"/>
                  </a:lnTo>
                  <a:lnTo>
                    <a:pt x="740" y="122"/>
                  </a:lnTo>
                  <a:lnTo>
                    <a:pt x="740" y="122"/>
                  </a:lnTo>
                  <a:lnTo>
                    <a:pt x="734" y="128"/>
                  </a:lnTo>
                  <a:lnTo>
                    <a:pt x="728" y="130"/>
                  </a:lnTo>
                  <a:lnTo>
                    <a:pt x="728" y="130"/>
                  </a:lnTo>
                  <a:lnTo>
                    <a:pt x="718" y="132"/>
                  </a:lnTo>
                  <a:lnTo>
                    <a:pt x="704" y="134"/>
                  </a:lnTo>
                  <a:lnTo>
                    <a:pt x="672" y="134"/>
                  </a:lnTo>
                  <a:lnTo>
                    <a:pt x="672" y="20"/>
                  </a:lnTo>
                  <a:close/>
                  <a:moveTo>
                    <a:pt x="706" y="150"/>
                  </a:moveTo>
                  <a:lnTo>
                    <a:pt x="706" y="150"/>
                  </a:lnTo>
                  <a:lnTo>
                    <a:pt x="720" y="150"/>
                  </a:lnTo>
                  <a:lnTo>
                    <a:pt x="730" y="148"/>
                  </a:lnTo>
                  <a:lnTo>
                    <a:pt x="730" y="148"/>
                  </a:lnTo>
                  <a:lnTo>
                    <a:pt x="740" y="146"/>
                  </a:lnTo>
                  <a:lnTo>
                    <a:pt x="748" y="140"/>
                  </a:lnTo>
                  <a:lnTo>
                    <a:pt x="748" y="140"/>
                  </a:lnTo>
                  <a:lnTo>
                    <a:pt x="756" y="136"/>
                  </a:lnTo>
                  <a:lnTo>
                    <a:pt x="762" y="128"/>
                  </a:lnTo>
                  <a:lnTo>
                    <a:pt x="762" y="128"/>
                  </a:lnTo>
                  <a:lnTo>
                    <a:pt x="768" y="118"/>
                  </a:lnTo>
                  <a:lnTo>
                    <a:pt x="772" y="106"/>
                  </a:lnTo>
                  <a:lnTo>
                    <a:pt x="772" y="106"/>
                  </a:lnTo>
                  <a:lnTo>
                    <a:pt x="774" y="92"/>
                  </a:lnTo>
                  <a:lnTo>
                    <a:pt x="776" y="76"/>
                  </a:lnTo>
                  <a:lnTo>
                    <a:pt x="776" y="76"/>
                  </a:lnTo>
                  <a:lnTo>
                    <a:pt x="774" y="56"/>
                  </a:lnTo>
                  <a:lnTo>
                    <a:pt x="770" y="40"/>
                  </a:lnTo>
                  <a:lnTo>
                    <a:pt x="770" y="40"/>
                  </a:lnTo>
                  <a:lnTo>
                    <a:pt x="762" y="26"/>
                  </a:lnTo>
                  <a:lnTo>
                    <a:pt x="752" y="14"/>
                  </a:lnTo>
                  <a:lnTo>
                    <a:pt x="752" y="14"/>
                  </a:lnTo>
                  <a:lnTo>
                    <a:pt x="742" y="8"/>
                  </a:lnTo>
                  <a:lnTo>
                    <a:pt x="730" y="4"/>
                  </a:lnTo>
                  <a:lnTo>
                    <a:pt x="730" y="4"/>
                  </a:lnTo>
                  <a:lnTo>
                    <a:pt x="720" y="2"/>
                  </a:lnTo>
                  <a:lnTo>
                    <a:pt x="704" y="2"/>
                  </a:lnTo>
                  <a:lnTo>
                    <a:pt x="652" y="2"/>
                  </a:lnTo>
                  <a:lnTo>
                    <a:pt x="652" y="150"/>
                  </a:lnTo>
                  <a:lnTo>
                    <a:pt x="706" y="150"/>
                  </a:lnTo>
                  <a:close/>
                  <a:moveTo>
                    <a:pt x="618" y="2"/>
                  </a:moveTo>
                  <a:lnTo>
                    <a:pt x="598" y="2"/>
                  </a:lnTo>
                  <a:lnTo>
                    <a:pt x="598" y="150"/>
                  </a:lnTo>
                  <a:lnTo>
                    <a:pt x="618" y="150"/>
                  </a:lnTo>
                  <a:lnTo>
                    <a:pt x="618" y="2"/>
                  </a:lnTo>
                  <a:close/>
                  <a:moveTo>
                    <a:pt x="488" y="150"/>
                  </a:moveTo>
                  <a:lnTo>
                    <a:pt x="488" y="84"/>
                  </a:lnTo>
                  <a:lnTo>
                    <a:pt x="558" y="84"/>
                  </a:lnTo>
                  <a:lnTo>
                    <a:pt x="558" y="66"/>
                  </a:lnTo>
                  <a:lnTo>
                    <a:pt x="488" y="66"/>
                  </a:lnTo>
                  <a:lnTo>
                    <a:pt x="488" y="20"/>
                  </a:lnTo>
                  <a:lnTo>
                    <a:pt x="570" y="20"/>
                  </a:lnTo>
                  <a:lnTo>
                    <a:pt x="570" y="2"/>
                  </a:lnTo>
                  <a:lnTo>
                    <a:pt x="468" y="2"/>
                  </a:lnTo>
                  <a:lnTo>
                    <a:pt x="468" y="150"/>
                  </a:lnTo>
                  <a:lnTo>
                    <a:pt x="488" y="150"/>
                  </a:lnTo>
                  <a:close/>
                  <a:moveTo>
                    <a:pt x="336" y="150"/>
                  </a:moveTo>
                  <a:lnTo>
                    <a:pt x="336" y="34"/>
                  </a:lnTo>
                  <a:lnTo>
                    <a:pt x="414" y="150"/>
                  </a:lnTo>
                  <a:lnTo>
                    <a:pt x="434" y="150"/>
                  </a:lnTo>
                  <a:lnTo>
                    <a:pt x="434" y="2"/>
                  </a:lnTo>
                  <a:lnTo>
                    <a:pt x="416" y="2"/>
                  </a:lnTo>
                  <a:lnTo>
                    <a:pt x="416" y="118"/>
                  </a:lnTo>
                  <a:lnTo>
                    <a:pt x="338" y="2"/>
                  </a:lnTo>
                  <a:lnTo>
                    <a:pt x="318" y="2"/>
                  </a:lnTo>
                  <a:lnTo>
                    <a:pt x="318" y="150"/>
                  </a:lnTo>
                  <a:lnTo>
                    <a:pt x="336" y="150"/>
                  </a:lnTo>
                  <a:close/>
                  <a:moveTo>
                    <a:pt x="186" y="30"/>
                  </a:moveTo>
                  <a:lnTo>
                    <a:pt x="186" y="30"/>
                  </a:lnTo>
                  <a:lnTo>
                    <a:pt x="194" y="24"/>
                  </a:lnTo>
                  <a:lnTo>
                    <a:pt x="202" y="20"/>
                  </a:lnTo>
                  <a:lnTo>
                    <a:pt x="212" y="18"/>
                  </a:lnTo>
                  <a:lnTo>
                    <a:pt x="222" y="16"/>
                  </a:lnTo>
                  <a:lnTo>
                    <a:pt x="222" y="16"/>
                  </a:lnTo>
                  <a:lnTo>
                    <a:pt x="236" y="18"/>
                  </a:lnTo>
                  <a:lnTo>
                    <a:pt x="248" y="24"/>
                  </a:lnTo>
                  <a:lnTo>
                    <a:pt x="248" y="24"/>
                  </a:lnTo>
                  <a:lnTo>
                    <a:pt x="258" y="32"/>
                  </a:lnTo>
                  <a:lnTo>
                    <a:pt x="266" y="44"/>
                  </a:lnTo>
                  <a:lnTo>
                    <a:pt x="266" y="44"/>
                  </a:lnTo>
                  <a:lnTo>
                    <a:pt x="270" y="60"/>
                  </a:lnTo>
                  <a:lnTo>
                    <a:pt x="272" y="76"/>
                  </a:lnTo>
                  <a:lnTo>
                    <a:pt x="272" y="76"/>
                  </a:lnTo>
                  <a:lnTo>
                    <a:pt x="272" y="90"/>
                  </a:lnTo>
                  <a:lnTo>
                    <a:pt x="268" y="102"/>
                  </a:lnTo>
                  <a:lnTo>
                    <a:pt x="264" y="112"/>
                  </a:lnTo>
                  <a:lnTo>
                    <a:pt x="258" y="120"/>
                  </a:lnTo>
                  <a:lnTo>
                    <a:pt x="258" y="120"/>
                  </a:lnTo>
                  <a:lnTo>
                    <a:pt x="250" y="128"/>
                  </a:lnTo>
                  <a:lnTo>
                    <a:pt x="242" y="132"/>
                  </a:lnTo>
                  <a:lnTo>
                    <a:pt x="232" y="136"/>
                  </a:lnTo>
                  <a:lnTo>
                    <a:pt x="220" y="136"/>
                  </a:lnTo>
                  <a:lnTo>
                    <a:pt x="220" y="136"/>
                  </a:lnTo>
                  <a:lnTo>
                    <a:pt x="210" y="136"/>
                  </a:lnTo>
                  <a:lnTo>
                    <a:pt x="200" y="132"/>
                  </a:lnTo>
                  <a:lnTo>
                    <a:pt x="192" y="128"/>
                  </a:lnTo>
                  <a:lnTo>
                    <a:pt x="184" y="122"/>
                  </a:lnTo>
                  <a:lnTo>
                    <a:pt x="184" y="122"/>
                  </a:lnTo>
                  <a:lnTo>
                    <a:pt x="178" y="112"/>
                  </a:lnTo>
                  <a:lnTo>
                    <a:pt x="174" y="102"/>
                  </a:lnTo>
                  <a:lnTo>
                    <a:pt x="172" y="92"/>
                  </a:lnTo>
                  <a:lnTo>
                    <a:pt x="170" y="78"/>
                  </a:lnTo>
                  <a:lnTo>
                    <a:pt x="170" y="78"/>
                  </a:lnTo>
                  <a:lnTo>
                    <a:pt x="172" y="64"/>
                  </a:lnTo>
                  <a:lnTo>
                    <a:pt x="174" y="50"/>
                  </a:lnTo>
                  <a:lnTo>
                    <a:pt x="178" y="40"/>
                  </a:lnTo>
                  <a:lnTo>
                    <a:pt x="186" y="30"/>
                  </a:lnTo>
                  <a:close/>
                  <a:moveTo>
                    <a:pt x="158" y="116"/>
                  </a:moveTo>
                  <a:lnTo>
                    <a:pt x="158" y="116"/>
                  </a:lnTo>
                  <a:lnTo>
                    <a:pt x="164" y="124"/>
                  </a:lnTo>
                  <a:lnTo>
                    <a:pt x="168" y="132"/>
                  </a:lnTo>
                  <a:lnTo>
                    <a:pt x="176" y="138"/>
                  </a:lnTo>
                  <a:lnTo>
                    <a:pt x="184" y="144"/>
                  </a:lnTo>
                  <a:lnTo>
                    <a:pt x="184" y="144"/>
                  </a:lnTo>
                  <a:lnTo>
                    <a:pt x="192" y="148"/>
                  </a:lnTo>
                  <a:lnTo>
                    <a:pt x="202" y="150"/>
                  </a:lnTo>
                  <a:lnTo>
                    <a:pt x="210" y="152"/>
                  </a:lnTo>
                  <a:lnTo>
                    <a:pt x="222" y="154"/>
                  </a:lnTo>
                  <a:lnTo>
                    <a:pt x="222" y="154"/>
                  </a:lnTo>
                  <a:lnTo>
                    <a:pt x="240" y="152"/>
                  </a:lnTo>
                  <a:lnTo>
                    <a:pt x="258" y="144"/>
                  </a:lnTo>
                  <a:lnTo>
                    <a:pt x="258" y="144"/>
                  </a:lnTo>
                  <a:lnTo>
                    <a:pt x="266" y="140"/>
                  </a:lnTo>
                  <a:lnTo>
                    <a:pt x="272" y="132"/>
                  </a:lnTo>
                  <a:lnTo>
                    <a:pt x="278" y="126"/>
                  </a:lnTo>
                  <a:lnTo>
                    <a:pt x="284" y="118"/>
                  </a:lnTo>
                  <a:lnTo>
                    <a:pt x="284" y="118"/>
                  </a:lnTo>
                  <a:lnTo>
                    <a:pt x="288" y="108"/>
                  </a:lnTo>
                  <a:lnTo>
                    <a:pt x="290" y="98"/>
                  </a:lnTo>
                  <a:lnTo>
                    <a:pt x="292" y="88"/>
                  </a:lnTo>
                  <a:lnTo>
                    <a:pt x="292" y="76"/>
                  </a:lnTo>
                  <a:lnTo>
                    <a:pt x="292" y="76"/>
                  </a:lnTo>
                  <a:lnTo>
                    <a:pt x="290" y="56"/>
                  </a:lnTo>
                  <a:lnTo>
                    <a:pt x="288" y="46"/>
                  </a:lnTo>
                  <a:lnTo>
                    <a:pt x="284" y="36"/>
                  </a:lnTo>
                  <a:lnTo>
                    <a:pt x="284" y="36"/>
                  </a:lnTo>
                  <a:lnTo>
                    <a:pt x="278" y="28"/>
                  </a:lnTo>
                  <a:lnTo>
                    <a:pt x="272" y="20"/>
                  </a:lnTo>
                  <a:lnTo>
                    <a:pt x="266" y="14"/>
                  </a:lnTo>
                  <a:lnTo>
                    <a:pt x="258" y="10"/>
                  </a:lnTo>
                  <a:lnTo>
                    <a:pt x="258" y="10"/>
                  </a:lnTo>
                  <a:lnTo>
                    <a:pt x="250" y="4"/>
                  </a:lnTo>
                  <a:lnTo>
                    <a:pt x="240" y="2"/>
                  </a:lnTo>
                  <a:lnTo>
                    <a:pt x="232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06" y="0"/>
                  </a:lnTo>
                  <a:lnTo>
                    <a:pt x="192" y="4"/>
                  </a:lnTo>
                  <a:lnTo>
                    <a:pt x="180" y="12"/>
                  </a:lnTo>
                  <a:lnTo>
                    <a:pt x="170" y="20"/>
                  </a:lnTo>
                  <a:lnTo>
                    <a:pt x="170" y="20"/>
                  </a:lnTo>
                  <a:lnTo>
                    <a:pt x="162" y="32"/>
                  </a:lnTo>
                  <a:lnTo>
                    <a:pt x="154" y="46"/>
                  </a:lnTo>
                  <a:lnTo>
                    <a:pt x="152" y="60"/>
                  </a:lnTo>
                  <a:lnTo>
                    <a:pt x="150" y="78"/>
                  </a:lnTo>
                  <a:lnTo>
                    <a:pt x="150" y="78"/>
                  </a:lnTo>
                  <a:lnTo>
                    <a:pt x="152" y="98"/>
                  </a:lnTo>
                  <a:lnTo>
                    <a:pt x="158" y="116"/>
                  </a:lnTo>
                  <a:close/>
                  <a:moveTo>
                    <a:pt x="96" y="126"/>
                  </a:moveTo>
                  <a:lnTo>
                    <a:pt x="96" y="126"/>
                  </a:lnTo>
                  <a:lnTo>
                    <a:pt x="90" y="132"/>
                  </a:lnTo>
                  <a:lnTo>
                    <a:pt x="84" y="134"/>
                  </a:lnTo>
                  <a:lnTo>
                    <a:pt x="76" y="136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56" y="134"/>
                  </a:lnTo>
                  <a:lnTo>
                    <a:pt x="44" y="130"/>
                  </a:lnTo>
                  <a:lnTo>
                    <a:pt x="44" y="130"/>
                  </a:lnTo>
                  <a:lnTo>
                    <a:pt x="32" y="120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2" y="92"/>
                  </a:lnTo>
                  <a:lnTo>
                    <a:pt x="20" y="76"/>
                  </a:lnTo>
                  <a:lnTo>
                    <a:pt x="20" y="76"/>
                  </a:lnTo>
                  <a:lnTo>
                    <a:pt x="22" y="60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32" y="34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84" y="18"/>
                  </a:lnTo>
                  <a:lnTo>
                    <a:pt x="94" y="24"/>
                  </a:lnTo>
                  <a:lnTo>
                    <a:pt x="94" y="24"/>
                  </a:lnTo>
                  <a:lnTo>
                    <a:pt x="104" y="34"/>
                  </a:lnTo>
                  <a:lnTo>
                    <a:pt x="110" y="48"/>
                  </a:lnTo>
                  <a:lnTo>
                    <a:pt x="130" y="42"/>
                  </a:lnTo>
                  <a:lnTo>
                    <a:pt x="130" y="42"/>
                  </a:lnTo>
                  <a:lnTo>
                    <a:pt x="126" y="34"/>
                  </a:lnTo>
                  <a:lnTo>
                    <a:pt x="120" y="24"/>
                  </a:lnTo>
                  <a:lnTo>
                    <a:pt x="114" y="18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00" y="6"/>
                  </a:lnTo>
                  <a:lnTo>
                    <a:pt x="90" y="2"/>
                  </a:lnTo>
                  <a:lnTo>
                    <a:pt x="8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52" y="2"/>
                  </a:lnTo>
                  <a:lnTo>
                    <a:pt x="42" y="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14"/>
                  </a:lnTo>
                  <a:lnTo>
                    <a:pt x="20" y="20"/>
                  </a:lnTo>
                  <a:lnTo>
                    <a:pt x="14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4" y="44"/>
                  </a:lnTo>
                  <a:lnTo>
                    <a:pt x="2" y="5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2" y="96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2" y="124"/>
                  </a:lnTo>
                  <a:lnTo>
                    <a:pt x="18" y="132"/>
                  </a:lnTo>
                  <a:lnTo>
                    <a:pt x="24" y="138"/>
                  </a:lnTo>
                  <a:lnTo>
                    <a:pt x="30" y="144"/>
                  </a:lnTo>
                  <a:lnTo>
                    <a:pt x="30" y="144"/>
                  </a:lnTo>
                  <a:lnTo>
                    <a:pt x="38" y="148"/>
                  </a:lnTo>
                  <a:lnTo>
                    <a:pt x="48" y="150"/>
                  </a:lnTo>
                  <a:lnTo>
                    <a:pt x="58" y="152"/>
                  </a:lnTo>
                  <a:lnTo>
                    <a:pt x="70" y="154"/>
                  </a:lnTo>
                  <a:lnTo>
                    <a:pt x="70" y="154"/>
                  </a:lnTo>
                  <a:lnTo>
                    <a:pt x="82" y="152"/>
                  </a:lnTo>
                  <a:lnTo>
                    <a:pt x="92" y="150"/>
                  </a:lnTo>
                  <a:lnTo>
                    <a:pt x="100" y="146"/>
                  </a:lnTo>
                  <a:lnTo>
                    <a:pt x="110" y="140"/>
                  </a:lnTo>
                  <a:lnTo>
                    <a:pt x="110" y="140"/>
                  </a:lnTo>
                  <a:lnTo>
                    <a:pt x="116" y="134"/>
                  </a:lnTo>
                  <a:lnTo>
                    <a:pt x="122" y="126"/>
                  </a:lnTo>
                  <a:lnTo>
                    <a:pt x="128" y="116"/>
                  </a:lnTo>
                  <a:lnTo>
                    <a:pt x="132" y="104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0" y="108"/>
                  </a:lnTo>
                  <a:lnTo>
                    <a:pt x="106" y="116"/>
                  </a:lnTo>
                  <a:lnTo>
                    <a:pt x="102" y="122"/>
                  </a:lnTo>
                  <a:lnTo>
                    <a:pt x="96" y="126"/>
                  </a:lnTo>
                  <a:close/>
                </a:path>
              </a:pathLst>
            </a:custGeom>
            <a:solidFill>
              <a:srgbClr val="1F1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3" name="Freeform 56"/>
            <p:cNvSpPr>
              <a:spLocks/>
            </p:cNvSpPr>
            <p:nvPr userDrawn="1"/>
          </p:nvSpPr>
          <p:spPr bwMode="auto">
            <a:xfrm>
              <a:off x="5862638" y="2255838"/>
              <a:ext cx="146050" cy="234950"/>
            </a:xfrm>
            <a:custGeom>
              <a:avLst/>
              <a:gdLst>
                <a:gd name="T0" fmla="*/ 92 w 92"/>
                <a:gd name="T1" fmla="*/ 148 h 148"/>
                <a:gd name="T2" fmla="*/ 92 w 92"/>
                <a:gd name="T3" fmla="*/ 132 h 148"/>
                <a:gd name="T4" fmla="*/ 20 w 92"/>
                <a:gd name="T5" fmla="*/ 132 h 148"/>
                <a:gd name="T6" fmla="*/ 20 w 92"/>
                <a:gd name="T7" fmla="*/ 0 h 148"/>
                <a:gd name="T8" fmla="*/ 0 w 92"/>
                <a:gd name="T9" fmla="*/ 0 h 148"/>
                <a:gd name="T10" fmla="*/ 0 w 92"/>
                <a:gd name="T11" fmla="*/ 148 h 148"/>
                <a:gd name="T12" fmla="*/ 92 w 92"/>
                <a:gd name="T1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48">
                  <a:moveTo>
                    <a:pt x="92" y="148"/>
                  </a:moveTo>
                  <a:lnTo>
                    <a:pt x="92" y="132"/>
                  </a:lnTo>
                  <a:lnTo>
                    <a:pt x="20" y="132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92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4" name="Freeform 57"/>
            <p:cNvSpPr>
              <a:spLocks/>
            </p:cNvSpPr>
            <p:nvPr userDrawn="1"/>
          </p:nvSpPr>
          <p:spPr bwMode="auto">
            <a:xfrm>
              <a:off x="5684838" y="2281238"/>
              <a:ext cx="82550" cy="114300"/>
            </a:xfrm>
            <a:custGeom>
              <a:avLst/>
              <a:gdLst>
                <a:gd name="T0" fmla="*/ 16 w 52"/>
                <a:gd name="T1" fmla="*/ 28 h 72"/>
                <a:gd name="T2" fmla="*/ 16 w 52"/>
                <a:gd name="T3" fmla="*/ 28 h 72"/>
                <a:gd name="T4" fmla="*/ 24 w 52"/>
                <a:gd name="T5" fmla="*/ 0 h 72"/>
                <a:gd name="T6" fmla="*/ 24 w 52"/>
                <a:gd name="T7" fmla="*/ 0 h 72"/>
                <a:gd name="T8" fmla="*/ 36 w 52"/>
                <a:gd name="T9" fmla="*/ 30 h 72"/>
                <a:gd name="T10" fmla="*/ 52 w 52"/>
                <a:gd name="T11" fmla="*/ 72 h 72"/>
                <a:gd name="T12" fmla="*/ 0 w 52"/>
                <a:gd name="T13" fmla="*/ 72 h 72"/>
                <a:gd name="T14" fmla="*/ 16 w 52"/>
                <a:gd name="T15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72">
                  <a:moveTo>
                    <a:pt x="16" y="28"/>
                  </a:moveTo>
                  <a:lnTo>
                    <a:pt x="16" y="2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6" y="30"/>
                  </a:lnTo>
                  <a:lnTo>
                    <a:pt x="52" y="72"/>
                  </a:lnTo>
                  <a:lnTo>
                    <a:pt x="0" y="72"/>
                  </a:lnTo>
                  <a:lnTo>
                    <a:pt x="16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5" name="Freeform 58"/>
            <p:cNvSpPr>
              <a:spLocks/>
            </p:cNvSpPr>
            <p:nvPr userDrawn="1"/>
          </p:nvSpPr>
          <p:spPr bwMode="auto">
            <a:xfrm>
              <a:off x="5618163" y="2255838"/>
              <a:ext cx="219075" cy="234950"/>
            </a:xfrm>
            <a:custGeom>
              <a:avLst/>
              <a:gdLst>
                <a:gd name="T0" fmla="*/ 20 w 138"/>
                <a:gd name="T1" fmla="*/ 148 h 148"/>
                <a:gd name="T2" fmla="*/ 36 w 138"/>
                <a:gd name="T3" fmla="*/ 104 h 148"/>
                <a:gd name="T4" fmla="*/ 100 w 138"/>
                <a:gd name="T5" fmla="*/ 104 h 148"/>
                <a:gd name="T6" fmla="*/ 116 w 138"/>
                <a:gd name="T7" fmla="*/ 148 h 148"/>
                <a:gd name="T8" fmla="*/ 138 w 138"/>
                <a:gd name="T9" fmla="*/ 148 h 148"/>
                <a:gd name="T10" fmla="*/ 78 w 138"/>
                <a:gd name="T11" fmla="*/ 0 h 148"/>
                <a:gd name="T12" fmla="*/ 56 w 138"/>
                <a:gd name="T13" fmla="*/ 0 h 148"/>
                <a:gd name="T14" fmla="*/ 0 w 138"/>
                <a:gd name="T15" fmla="*/ 148 h 148"/>
                <a:gd name="T16" fmla="*/ 20 w 13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148">
                  <a:moveTo>
                    <a:pt x="20" y="148"/>
                  </a:moveTo>
                  <a:lnTo>
                    <a:pt x="36" y="104"/>
                  </a:lnTo>
                  <a:lnTo>
                    <a:pt x="100" y="104"/>
                  </a:lnTo>
                  <a:lnTo>
                    <a:pt x="116" y="148"/>
                  </a:lnTo>
                  <a:lnTo>
                    <a:pt x="138" y="148"/>
                  </a:lnTo>
                  <a:lnTo>
                    <a:pt x="78" y="0"/>
                  </a:lnTo>
                  <a:lnTo>
                    <a:pt x="56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6" name="Rectangle 59"/>
            <p:cNvSpPr>
              <a:spLocks noChangeArrowheads="1"/>
            </p:cNvSpPr>
            <p:nvPr userDrawn="1"/>
          </p:nvSpPr>
          <p:spPr bwMode="auto">
            <a:xfrm>
              <a:off x="5557838" y="2255838"/>
              <a:ext cx="31750" cy="23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7" name="Freeform 60"/>
            <p:cNvSpPr>
              <a:spLocks/>
            </p:cNvSpPr>
            <p:nvPr userDrawn="1"/>
          </p:nvSpPr>
          <p:spPr bwMode="auto">
            <a:xfrm>
              <a:off x="5332413" y="2255838"/>
              <a:ext cx="187325" cy="234950"/>
            </a:xfrm>
            <a:custGeom>
              <a:avLst/>
              <a:gdLst>
                <a:gd name="T0" fmla="*/ 68 w 118"/>
                <a:gd name="T1" fmla="*/ 148 h 148"/>
                <a:gd name="T2" fmla="*/ 68 w 118"/>
                <a:gd name="T3" fmla="*/ 18 h 148"/>
                <a:gd name="T4" fmla="*/ 118 w 118"/>
                <a:gd name="T5" fmla="*/ 18 h 148"/>
                <a:gd name="T6" fmla="*/ 118 w 118"/>
                <a:gd name="T7" fmla="*/ 0 h 148"/>
                <a:gd name="T8" fmla="*/ 0 w 118"/>
                <a:gd name="T9" fmla="*/ 0 h 148"/>
                <a:gd name="T10" fmla="*/ 0 w 118"/>
                <a:gd name="T11" fmla="*/ 18 h 148"/>
                <a:gd name="T12" fmla="*/ 50 w 118"/>
                <a:gd name="T13" fmla="*/ 18 h 148"/>
                <a:gd name="T14" fmla="*/ 50 w 118"/>
                <a:gd name="T15" fmla="*/ 148 h 148"/>
                <a:gd name="T16" fmla="*/ 68 w 11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8">
                  <a:moveTo>
                    <a:pt x="68" y="148"/>
                  </a:moveTo>
                  <a:lnTo>
                    <a:pt x="68" y="18"/>
                  </a:lnTo>
                  <a:lnTo>
                    <a:pt x="118" y="18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50" y="18"/>
                  </a:lnTo>
                  <a:lnTo>
                    <a:pt x="50" y="148"/>
                  </a:lnTo>
                  <a:lnTo>
                    <a:pt x="6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8" name="Freeform 61"/>
            <p:cNvSpPr>
              <a:spLocks/>
            </p:cNvSpPr>
            <p:nvPr userDrawn="1"/>
          </p:nvSpPr>
          <p:spPr bwMode="auto">
            <a:xfrm>
              <a:off x="5110163" y="2255838"/>
              <a:ext cx="187325" cy="234950"/>
            </a:xfrm>
            <a:custGeom>
              <a:avLst/>
              <a:gdLst>
                <a:gd name="T0" fmla="*/ 20 w 118"/>
                <a:gd name="T1" fmla="*/ 148 h 148"/>
                <a:gd name="T2" fmla="*/ 20 w 118"/>
                <a:gd name="T3" fmla="*/ 32 h 148"/>
                <a:gd name="T4" fmla="*/ 98 w 118"/>
                <a:gd name="T5" fmla="*/ 148 h 148"/>
                <a:gd name="T6" fmla="*/ 118 w 118"/>
                <a:gd name="T7" fmla="*/ 148 h 148"/>
                <a:gd name="T8" fmla="*/ 118 w 118"/>
                <a:gd name="T9" fmla="*/ 0 h 148"/>
                <a:gd name="T10" fmla="*/ 100 w 118"/>
                <a:gd name="T11" fmla="*/ 0 h 148"/>
                <a:gd name="T12" fmla="*/ 100 w 118"/>
                <a:gd name="T13" fmla="*/ 116 h 148"/>
                <a:gd name="T14" fmla="*/ 20 w 118"/>
                <a:gd name="T15" fmla="*/ 0 h 148"/>
                <a:gd name="T16" fmla="*/ 0 w 118"/>
                <a:gd name="T17" fmla="*/ 0 h 148"/>
                <a:gd name="T18" fmla="*/ 0 w 118"/>
                <a:gd name="T19" fmla="*/ 148 h 148"/>
                <a:gd name="T20" fmla="*/ 20 w 118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48">
                  <a:moveTo>
                    <a:pt x="20" y="148"/>
                  </a:moveTo>
                  <a:lnTo>
                    <a:pt x="20" y="32"/>
                  </a:lnTo>
                  <a:lnTo>
                    <a:pt x="98" y="148"/>
                  </a:lnTo>
                  <a:lnTo>
                    <a:pt x="118" y="148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100" y="11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9" name="Freeform 62"/>
            <p:cNvSpPr>
              <a:spLocks/>
            </p:cNvSpPr>
            <p:nvPr userDrawn="1"/>
          </p:nvSpPr>
          <p:spPr bwMode="auto">
            <a:xfrm>
              <a:off x="4891088" y="2255838"/>
              <a:ext cx="177800" cy="234950"/>
            </a:xfrm>
            <a:custGeom>
              <a:avLst/>
              <a:gdLst>
                <a:gd name="T0" fmla="*/ 112 w 112"/>
                <a:gd name="T1" fmla="*/ 148 h 148"/>
                <a:gd name="T2" fmla="*/ 112 w 112"/>
                <a:gd name="T3" fmla="*/ 132 h 148"/>
                <a:gd name="T4" fmla="*/ 20 w 112"/>
                <a:gd name="T5" fmla="*/ 132 h 148"/>
                <a:gd name="T6" fmla="*/ 20 w 112"/>
                <a:gd name="T7" fmla="*/ 80 h 148"/>
                <a:gd name="T8" fmla="*/ 102 w 112"/>
                <a:gd name="T9" fmla="*/ 80 h 148"/>
                <a:gd name="T10" fmla="*/ 102 w 112"/>
                <a:gd name="T11" fmla="*/ 64 h 148"/>
                <a:gd name="T12" fmla="*/ 20 w 112"/>
                <a:gd name="T13" fmla="*/ 64 h 148"/>
                <a:gd name="T14" fmla="*/ 20 w 112"/>
                <a:gd name="T15" fmla="*/ 18 h 148"/>
                <a:gd name="T16" fmla="*/ 108 w 112"/>
                <a:gd name="T17" fmla="*/ 18 h 148"/>
                <a:gd name="T18" fmla="*/ 108 w 112"/>
                <a:gd name="T19" fmla="*/ 0 h 148"/>
                <a:gd name="T20" fmla="*/ 0 w 112"/>
                <a:gd name="T21" fmla="*/ 0 h 148"/>
                <a:gd name="T22" fmla="*/ 0 w 112"/>
                <a:gd name="T23" fmla="*/ 148 h 148"/>
                <a:gd name="T24" fmla="*/ 112 w 112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" h="148">
                  <a:moveTo>
                    <a:pt x="112" y="148"/>
                  </a:moveTo>
                  <a:lnTo>
                    <a:pt x="112" y="132"/>
                  </a:lnTo>
                  <a:lnTo>
                    <a:pt x="20" y="132"/>
                  </a:lnTo>
                  <a:lnTo>
                    <a:pt x="20" y="80"/>
                  </a:lnTo>
                  <a:lnTo>
                    <a:pt x="102" y="80"/>
                  </a:lnTo>
                  <a:lnTo>
                    <a:pt x="102" y="64"/>
                  </a:lnTo>
                  <a:lnTo>
                    <a:pt x="20" y="64"/>
                  </a:lnTo>
                  <a:lnTo>
                    <a:pt x="20" y="18"/>
                  </a:lnTo>
                  <a:lnTo>
                    <a:pt x="108" y="18"/>
                  </a:lnTo>
                  <a:lnTo>
                    <a:pt x="108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2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0" name="Freeform 63"/>
            <p:cNvSpPr>
              <a:spLocks/>
            </p:cNvSpPr>
            <p:nvPr userDrawn="1"/>
          </p:nvSpPr>
          <p:spPr bwMode="auto">
            <a:xfrm>
              <a:off x="4684713" y="2284413"/>
              <a:ext cx="130175" cy="180975"/>
            </a:xfrm>
            <a:custGeom>
              <a:avLst/>
              <a:gdLst>
                <a:gd name="T0" fmla="*/ 0 w 82"/>
                <a:gd name="T1" fmla="*/ 0 h 114"/>
                <a:gd name="T2" fmla="*/ 32 w 82"/>
                <a:gd name="T3" fmla="*/ 0 h 114"/>
                <a:gd name="T4" fmla="*/ 32 w 82"/>
                <a:gd name="T5" fmla="*/ 0 h 114"/>
                <a:gd name="T6" fmla="*/ 46 w 82"/>
                <a:gd name="T7" fmla="*/ 0 h 114"/>
                <a:gd name="T8" fmla="*/ 56 w 82"/>
                <a:gd name="T9" fmla="*/ 2 h 114"/>
                <a:gd name="T10" fmla="*/ 56 w 82"/>
                <a:gd name="T11" fmla="*/ 2 h 114"/>
                <a:gd name="T12" fmla="*/ 66 w 82"/>
                <a:gd name="T13" fmla="*/ 8 h 114"/>
                <a:gd name="T14" fmla="*/ 76 w 82"/>
                <a:gd name="T15" fmla="*/ 20 h 114"/>
                <a:gd name="T16" fmla="*/ 76 w 82"/>
                <a:gd name="T17" fmla="*/ 20 h 114"/>
                <a:gd name="T18" fmla="*/ 78 w 82"/>
                <a:gd name="T19" fmla="*/ 26 h 114"/>
                <a:gd name="T20" fmla="*/ 80 w 82"/>
                <a:gd name="T21" fmla="*/ 34 h 114"/>
                <a:gd name="T22" fmla="*/ 82 w 82"/>
                <a:gd name="T23" fmla="*/ 56 h 114"/>
                <a:gd name="T24" fmla="*/ 82 w 82"/>
                <a:gd name="T25" fmla="*/ 56 h 114"/>
                <a:gd name="T26" fmla="*/ 82 w 82"/>
                <a:gd name="T27" fmla="*/ 70 h 114"/>
                <a:gd name="T28" fmla="*/ 78 w 82"/>
                <a:gd name="T29" fmla="*/ 84 h 114"/>
                <a:gd name="T30" fmla="*/ 78 w 82"/>
                <a:gd name="T31" fmla="*/ 84 h 114"/>
                <a:gd name="T32" fmla="*/ 74 w 82"/>
                <a:gd name="T33" fmla="*/ 94 h 114"/>
                <a:gd name="T34" fmla="*/ 68 w 82"/>
                <a:gd name="T35" fmla="*/ 102 h 114"/>
                <a:gd name="T36" fmla="*/ 68 w 82"/>
                <a:gd name="T37" fmla="*/ 102 h 114"/>
                <a:gd name="T38" fmla="*/ 62 w 82"/>
                <a:gd name="T39" fmla="*/ 108 h 114"/>
                <a:gd name="T40" fmla="*/ 54 w 82"/>
                <a:gd name="T41" fmla="*/ 110 h 114"/>
                <a:gd name="T42" fmla="*/ 54 w 82"/>
                <a:gd name="T43" fmla="*/ 110 h 114"/>
                <a:gd name="T44" fmla="*/ 44 w 82"/>
                <a:gd name="T45" fmla="*/ 112 h 114"/>
                <a:gd name="T46" fmla="*/ 32 w 82"/>
                <a:gd name="T47" fmla="*/ 114 h 114"/>
                <a:gd name="T48" fmla="*/ 0 w 82"/>
                <a:gd name="T49" fmla="*/ 114 h 114"/>
                <a:gd name="T50" fmla="*/ 0 w 82"/>
                <a:gd name="T5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2" h="114">
                  <a:moveTo>
                    <a:pt x="0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46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66" y="8"/>
                  </a:lnTo>
                  <a:lnTo>
                    <a:pt x="76" y="20"/>
                  </a:lnTo>
                  <a:lnTo>
                    <a:pt x="76" y="20"/>
                  </a:lnTo>
                  <a:lnTo>
                    <a:pt x="78" y="26"/>
                  </a:lnTo>
                  <a:lnTo>
                    <a:pt x="80" y="34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82" y="70"/>
                  </a:lnTo>
                  <a:lnTo>
                    <a:pt x="78" y="84"/>
                  </a:lnTo>
                  <a:lnTo>
                    <a:pt x="78" y="84"/>
                  </a:lnTo>
                  <a:lnTo>
                    <a:pt x="74" y="94"/>
                  </a:lnTo>
                  <a:lnTo>
                    <a:pt x="68" y="102"/>
                  </a:lnTo>
                  <a:lnTo>
                    <a:pt x="68" y="102"/>
                  </a:lnTo>
                  <a:lnTo>
                    <a:pt x="62" y="108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44" y="112"/>
                  </a:lnTo>
                  <a:lnTo>
                    <a:pt x="32" y="114"/>
                  </a:lnTo>
                  <a:lnTo>
                    <a:pt x="0" y="11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1" name="Freeform 64"/>
            <p:cNvSpPr>
              <a:spLocks/>
            </p:cNvSpPr>
            <p:nvPr userDrawn="1"/>
          </p:nvSpPr>
          <p:spPr bwMode="auto">
            <a:xfrm>
              <a:off x="4652963" y="2255838"/>
              <a:ext cx="196850" cy="234950"/>
            </a:xfrm>
            <a:custGeom>
              <a:avLst/>
              <a:gdLst>
                <a:gd name="T0" fmla="*/ 54 w 124"/>
                <a:gd name="T1" fmla="*/ 148 h 148"/>
                <a:gd name="T2" fmla="*/ 54 w 124"/>
                <a:gd name="T3" fmla="*/ 148 h 148"/>
                <a:gd name="T4" fmla="*/ 66 w 124"/>
                <a:gd name="T5" fmla="*/ 148 h 148"/>
                <a:gd name="T6" fmla="*/ 78 w 124"/>
                <a:gd name="T7" fmla="*/ 146 h 148"/>
                <a:gd name="T8" fmla="*/ 78 w 124"/>
                <a:gd name="T9" fmla="*/ 146 h 148"/>
                <a:gd name="T10" fmla="*/ 88 w 124"/>
                <a:gd name="T11" fmla="*/ 144 h 148"/>
                <a:gd name="T12" fmla="*/ 96 w 124"/>
                <a:gd name="T13" fmla="*/ 138 h 148"/>
                <a:gd name="T14" fmla="*/ 96 w 124"/>
                <a:gd name="T15" fmla="*/ 138 h 148"/>
                <a:gd name="T16" fmla="*/ 102 w 124"/>
                <a:gd name="T17" fmla="*/ 134 h 148"/>
                <a:gd name="T18" fmla="*/ 110 w 124"/>
                <a:gd name="T19" fmla="*/ 126 h 148"/>
                <a:gd name="T20" fmla="*/ 110 w 124"/>
                <a:gd name="T21" fmla="*/ 126 h 148"/>
                <a:gd name="T22" fmla="*/ 114 w 124"/>
                <a:gd name="T23" fmla="*/ 116 h 148"/>
                <a:gd name="T24" fmla="*/ 120 w 124"/>
                <a:gd name="T25" fmla="*/ 104 h 148"/>
                <a:gd name="T26" fmla="*/ 120 w 124"/>
                <a:gd name="T27" fmla="*/ 104 h 148"/>
                <a:gd name="T28" fmla="*/ 122 w 124"/>
                <a:gd name="T29" fmla="*/ 90 h 148"/>
                <a:gd name="T30" fmla="*/ 124 w 124"/>
                <a:gd name="T31" fmla="*/ 74 h 148"/>
                <a:gd name="T32" fmla="*/ 124 w 124"/>
                <a:gd name="T33" fmla="*/ 74 h 148"/>
                <a:gd name="T34" fmla="*/ 122 w 124"/>
                <a:gd name="T35" fmla="*/ 54 h 148"/>
                <a:gd name="T36" fmla="*/ 118 w 124"/>
                <a:gd name="T37" fmla="*/ 38 h 148"/>
                <a:gd name="T38" fmla="*/ 118 w 124"/>
                <a:gd name="T39" fmla="*/ 38 h 148"/>
                <a:gd name="T40" fmla="*/ 110 w 124"/>
                <a:gd name="T41" fmla="*/ 24 h 148"/>
                <a:gd name="T42" fmla="*/ 100 w 124"/>
                <a:gd name="T43" fmla="*/ 12 h 148"/>
                <a:gd name="T44" fmla="*/ 100 w 124"/>
                <a:gd name="T45" fmla="*/ 12 h 148"/>
                <a:gd name="T46" fmla="*/ 90 w 124"/>
                <a:gd name="T47" fmla="*/ 6 h 148"/>
                <a:gd name="T48" fmla="*/ 78 w 124"/>
                <a:gd name="T49" fmla="*/ 2 h 148"/>
                <a:gd name="T50" fmla="*/ 78 w 124"/>
                <a:gd name="T51" fmla="*/ 2 h 148"/>
                <a:gd name="T52" fmla="*/ 66 w 124"/>
                <a:gd name="T53" fmla="*/ 0 h 148"/>
                <a:gd name="T54" fmla="*/ 52 w 124"/>
                <a:gd name="T55" fmla="*/ 0 h 148"/>
                <a:gd name="T56" fmla="*/ 0 w 124"/>
                <a:gd name="T57" fmla="*/ 0 h 148"/>
                <a:gd name="T58" fmla="*/ 0 w 124"/>
                <a:gd name="T59" fmla="*/ 148 h 148"/>
                <a:gd name="T60" fmla="*/ 54 w 124"/>
                <a:gd name="T6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4" h="148">
                  <a:moveTo>
                    <a:pt x="54" y="148"/>
                  </a:moveTo>
                  <a:lnTo>
                    <a:pt x="54" y="148"/>
                  </a:lnTo>
                  <a:lnTo>
                    <a:pt x="66" y="148"/>
                  </a:lnTo>
                  <a:lnTo>
                    <a:pt x="78" y="146"/>
                  </a:lnTo>
                  <a:lnTo>
                    <a:pt x="78" y="146"/>
                  </a:lnTo>
                  <a:lnTo>
                    <a:pt x="88" y="144"/>
                  </a:lnTo>
                  <a:lnTo>
                    <a:pt x="96" y="138"/>
                  </a:lnTo>
                  <a:lnTo>
                    <a:pt x="96" y="138"/>
                  </a:lnTo>
                  <a:lnTo>
                    <a:pt x="102" y="134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114" y="116"/>
                  </a:lnTo>
                  <a:lnTo>
                    <a:pt x="120" y="104"/>
                  </a:lnTo>
                  <a:lnTo>
                    <a:pt x="120" y="104"/>
                  </a:lnTo>
                  <a:lnTo>
                    <a:pt x="122" y="90"/>
                  </a:lnTo>
                  <a:lnTo>
                    <a:pt x="124" y="74"/>
                  </a:lnTo>
                  <a:lnTo>
                    <a:pt x="124" y="74"/>
                  </a:lnTo>
                  <a:lnTo>
                    <a:pt x="122" y="54"/>
                  </a:lnTo>
                  <a:lnTo>
                    <a:pt x="118" y="38"/>
                  </a:lnTo>
                  <a:lnTo>
                    <a:pt x="118" y="38"/>
                  </a:lnTo>
                  <a:lnTo>
                    <a:pt x="110" y="24"/>
                  </a:lnTo>
                  <a:lnTo>
                    <a:pt x="100" y="12"/>
                  </a:lnTo>
                  <a:lnTo>
                    <a:pt x="100" y="12"/>
                  </a:lnTo>
                  <a:lnTo>
                    <a:pt x="90" y="6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54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2" name="Rectangle 65"/>
            <p:cNvSpPr>
              <a:spLocks noChangeArrowheads="1"/>
            </p:cNvSpPr>
            <p:nvPr userDrawn="1"/>
          </p:nvSpPr>
          <p:spPr bwMode="auto">
            <a:xfrm>
              <a:off x="4567238" y="2255838"/>
              <a:ext cx="31750" cy="23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3" name="Freeform 66"/>
            <p:cNvSpPr>
              <a:spLocks/>
            </p:cNvSpPr>
            <p:nvPr userDrawn="1"/>
          </p:nvSpPr>
          <p:spPr bwMode="auto">
            <a:xfrm>
              <a:off x="4360863" y="2255838"/>
              <a:ext cx="158750" cy="234950"/>
            </a:xfrm>
            <a:custGeom>
              <a:avLst/>
              <a:gdLst>
                <a:gd name="T0" fmla="*/ 20 w 100"/>
                <a:gd name="T1" fmla="*/ 148 h 148"/>
                <a:gd name="T2" fmla="*/ 20 w 100"/>
                <a:gd name="T3" fmla="*/ 82 h 148"/>
                <a:gd name="T4" fmla="*/ 90 w 100"/>
                <a:gd name="T5" fmla="*/ 82 h 148"/>
                <a:gd name="T6" fmla="*/ 90 w 100"/>
                <a:gd name="T7" fmla="*/ 64 h 148"/>
                <a:gd name="T8" fmla="*/ 20 w 100"/>
                <a:gd name="T9" fmla="*/ 64 h 148"/>
                <a:gd name="T10" fmla="*/ 20 w 100"/>
                <a:gd name="T11" fmla="*/ 18 h 148"/>
                <a:gd name="T12" fmla="*/ 100 w 100"/>
                <a:gd name="T13" fmla="*/ 18 h 148"/>
                <a:gd name="T14" fmla="*/ 100 w 100"/>
                <a:gd name="T15" fmla="*/ 0 h 148"/>
                <a:gd name="T16" fmla="*/ 0 w 100"/>
                <a:gd name="T17" fmla="*/ 0 h 148"/>
                <a:gd name="T18" fmla="*/ 0 w 100"/>
                <a:gd name="T19" fmla="*/ 148 h 148"/>
                <a:gd name="T20" fmla="*/ 20 w 100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148">
                  <a:moveTo>
                    <a:pt x="20" y="148"/>
                  </a:moveTo>
                  <a:lnTo>
                    <a:pt x="20" y="82"/>
                  </a:lnTo>
                  <a:lnTo>
                    <a:pt x="90" y="82"/>
                  </a:lnTo>
                  <a:lnTo>
                    <a:pt x="90" y="64"/>
                  </a:lnTo>
                  <a:lnTo>
                    <a:pt x="20" y="64"/>
                  </a:lnTo>
                  <a:lnTo>
                    <a:pt x="20" y="18"/>
                  </a:lnTo>
                  <a:lnTo>
                    <a:pt x="100" y="18"/>
                  </a:lnTo>
                  <a:lnTo>
                    <a:pt x="10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4" name="Freeform 67"/>
            <p:cNvSpPr>
              <a:spLocks/>
            </p:cNvSpPr>
            <p:nvPr userDrawn="1"/>
          </p:nvSpPr>
          <p:spPr bwMode="auto">
            <a:xfrm>
              <a:off x="4119563" y="2255838"/>
              <a:ext cx="187325" cy="234950"/>
            </a:xfrm>
            <a:custGeom>
              <a:avLst/>
              <a:gdLst>
                <a:gd name="T0" fmla="*/ 20 w 118"/>
                <a:gd name="T1" fmla="*/ 148 h 148"/>
                <a:gd name="T2" fmla="*/ 20 w 118"/>
                <a:gd name="T3" fmla="*/ 32 h 148"/>
                <a:gd name="T4" fmla="*/ 98 w 118"/>
                <a:gd name="T5" fmla="*/ 148 h 148"/>
                <a:gd name="T6" fmla="*/ 118 w 118"/>
                <a:gd name="T7" fmla="*/ 148 h 148"/>
                <a:gd name="T8" fmla="*/ 118 w 118"/>
                <a:gd name="T9" fmla="*/ 0 h 148"/>
                <a:gd name="T10" fmla="*/ 100 w 118"/>
                <a:gd name="T11" fmla="*/ 0 h 148"/>
                <a:gd name="T12" fmla="*/ 100 w 118"/>
                <a:gd name="T13" fmla="*/ 116 h 148"/>
                <a:gd name="T14" fmla="*/ 22 w 118"/>
                <a:gd name="T15" fmla="*/ 0 h 148"/>
                <a:gd name="T16" fmla="*/ 0 w 118"/>
                <a:gd name="T17" fmla="*/ 0 h 148"/>
                <a:gd name="T18" fmla="*/ 0 w 118"/>
                <a:gd name="T19" fmla="*/ 148 h 148"/>
                <a:gd name="T20" fmla="*/ 20 w 118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48">
                  <a:moveTo>
                    <a:pt x="20" y="148"/>
                  </a:moveTo>
                  <a:lnTo>
                    <a:pt x="20" y="32"/>
                  </a:lnTo>
                  <a:lnTo>
                    <a:pt x="98" y="148"/>
                  </a:lnTo>
                  <a:lnTo>
                    <a:pt x="118" y="148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100" y="116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5" name="Freeform 68"/>
            <p:cNvSpPr>
              <a:spLocks/>
            </p:cNvSpPr>
            <p:nvPr userDrawn="1"/>
          </p:nvSpPr>
          <p:spPr bwMode="auto">
            <a:xfrm>
              <a:off x="3887788" y="2278063"/>
              <a:ext cx="161925" cy="190500"/>
            </a:xfrm>
            <a:custGeom>
              <a:avLst/>
              <a:gdLst>
                <a:gd name="T0" fmla="*/ 14 w 102"/>
                <a:gd name="T1" fmla="*/ 14 h 120"/>
                <a:gd name="T2" fmla="*/ 14 w 102"/>
                <a:gd name="T3" fmla="*/ 14 h 120"/>
                <a:gd name="T4" fmla="*/ 22 w 102"/>
                <a:gd name="T5" fmla="*/ 8 h 120"/>
                <a:gd name="T6" fmla="*/ 32 w 102"/>
                <a:gd name="T7" fmla="*/ 4 h 120"/>
                <a:gd name="T8" fmla="*/ 40 w 102"/>
                <a:gd name="T9" fmla="*/ 2 h 120"/>
                <a:gd name="T10" fmla="*/ 50 w 102"/>
                <a:gd name="T11" fmla="*/ 0 h 120"/>
                <a:gd name="T12" fmla="*/ 50 w 102"/>
                <a:gd name="T13" fmla="*/ 0 h 120"/>
                <a:gd name="T14" fmla="*/ 64 w 102"/>
                <a:gd name="T15" fmla="*/ 2 h 120"/>
                <a:gd name="T16" fmla="*/ 78 w 102"/>
                <a:gd name="T17" fmla="*/ 8 h 120"/>
                <a:gd name="T18" fmla="*/ 78 w 102"/>
                <a:gd name="T19" fmla="*/ 8 h 120"/>
                <a:gd name="T20" fmla="*/ 88 w 102"/>
                <a:gd name="T21" fmla="*/ 16 h 120"/>
                <a:gd name="T22" fmla="*/ 96 w 102"/>
                <a:gd name="T23" fmla="*/ 28 h 120"/>
                <a:gd name="T24" fmla="*/ 96 w 102"/>
                <a:gd name="T25" fmla="*/ 28 h 120"/>
                <a:gd name="T26" fmla="*/ 100 w 102"/>
                <a:gd name="T27" fmla="*/ 44 h 120"/>
                <a:gd name="T28" fmla="*/ 102 w 102"/>
                <a:gd name="T29" fmla="*/ 60 h 120"/>
                <a:gd name="T30" fmla="*/ 102 w 102"/>
                <a:gd name="T31" fmla="*/ 60 h 120"/>
                <a:gd name="T32" fmla="*/ 100 w 102"/>
                <a:gd name="T33" fmla="*/ 74 h 120"/>
                <a:gd name="T34" fmla="*/ 98 w 102"/>
                <a:gd name="T35" fmla="*/ 86 h 120"/>
                <a:gd name="T36" fmla="*/ 94 w 102"/>
                <a:gd name="T37" fmla="*/ 96 h 120"/>
                <a:gd name="T38" fmla="*/ 86 w 102"/>
                <a:gd name="T39" fmla="*/ 104 h 120"/>
                <a:gd name="T40" fmla="*/ 86 w 102"/>
                <a:gd name="T41" fmla="*/ 104 h 120"/>
                <a:gd name="T42" fmla="*/ 80 w 102"/>
                <a:gd name="T43" fmla="*/ 112 h 120"/>
                <a:gd name="T44" fmla="*/ 70 w 102"/>
                <a:gd name="T45" fmla="*/ 116 h 120"/>
                <a:gd name="T46" fmla="*/ 60 w 102"/>
                <a:gd name="T47" fmla="*/ 120 h 120"/>
                <a:gd name="T48" fmla="*/ 50 w 102"/>
                <a:gd name="T49" fmla="*/ 120 h 120"/>
                <a:gd name="T50" fmla="*/ 50 w 102"/>
                <a:gd name="T51" fmla="*/ 120 h 120"/>
                <a:gd name="T52" fmla="*/ 40 w 102"/>
                <a:gd name="T53" fmla="*/ 120 h 120"/>
                <a:gd name="T54" fmla="*/ 30 w 102"/>
                <a:gd name="T55" fmla="*/ 116 h 120"/>
                <a:gd name="T56" fmla="*/ 22 w 102"/>
                <a:gd name="T57" fmla="*/ 112 h 120"/>
                <a:gd name="T58" fmla="*/ 14 w 102"/>
                <a:gd name="T59" fmla="*/ 106 h 120"/>
                <a:gd name="T60" fmla="*/ 14 w 102"/>
                <a:gd name="T61" fmla="*/ 106 h 120"/>
                <a:gd name="T62" fmla="*/ 8 w 102"/>
                <a:gd name="T63" fmla="*/ 96 h 120"/>
                <a:gd name="T64" fmla="*/ 4 w 102"/>
                <a:gd name="T65" fmla="*/ 86 h 120"/>
                <a:gd name="T66" fmla="*/ 0 w 102"/>
                <a:gd name="T67" fmla="*/ 76 h 120"/>
                <a:gd name="T68" fmla="*/ 0 w 102"/>
                <a:gd name="T69" fmla="*/ 62 h 120"/>
                <a:gd name="T70" fmla="*/ 0 w 102"/>
                <a:gd name="T71" fmla="*/ 62 h 120"/>
                <a:gd name="T72" fmla="*/ 0 w 102"/>
                <a:gd name="T73" fmla="*/ 48 h 120"/>
                <a:gd name="T74" fmla="*/ 4 w 102"/>
                <a:gd name="T75" fmla="*/ 34 h 120"/>
                <a:gd name="T76" fmla="*/ 8 w 102"/>
                <a:gd name="T77" fmla="*/ 24 h 120"/>
                <a:gd name="T78" fmla="*/ 14 w 102"/>
                <a:gd name="T79" fmla="*/ 1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2" h="120">
                  <a:moveTo>
                    <a:pt x="14" y="14"/>
                  </a:moveTo>
                  <a:lnTo>
                    <a:pt x="14" y="14"/>
                  </a:lnTo>
                  <a:lnTo>
                    <a:pt x="22" y="8"/>
                  </a:lnTo>
                  <a:lnTo>
                    <a:pt x="32" y="4"/>
                  </a:lnTo>
                  <a:lnTo>
                    <a:pt x="40" y="2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64" y="2"/>
                  </a:lnTo>
                  <a:lnTo>
                    <a:pt x="78" y="8"/>
                  </a:lnTo>
                  <a:lnTo>
                    <a:pt x="78" y="8"/>
                  </a:lnTo>
                  <a:lnTo>
                    <a:pt x="88" y="16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100" y="44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0" y="74"/>
                  </a:lnTo>
                  <a:lnTo>
                    <a:pt x="98" y="86"/>
                  </a:lnTo>
                  <a:lnTo>
                    <a:pt x="94" y="96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0" y="112"/>
                  </a:lnTo>
                  <a:lnTo>
                    <a:pt x="70" y="116"/>
                  </a:lnTo>
                  <a:lnTo>
                    <a:pt x="60" y="120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40" y="120"/>
                  </a:lnTo>
                  <a:lnTo>
                    <a:pt x="30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0" y="76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48"/>
                  </a:lnTo>
                  <a:lnTo>
                    <a:pt x="4" y="34"/>
                  </a:lnTo>
                  <a:lnTo>
                    <a:pt x="8" y="24"/>
                  </a:lnTo>
                  <a:lnTo>
                    <a:pt x="14" y="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6" name="Freeform 69"/>
            <p:cNvSpPr>
              <a:spLocks/>
            </p:cNvSpPr>
            <p:nvPr userDrawn="1"/>
          </p:nvSpPr>
          <p:spPr bwMode="auto">
            <a:xfrm>
              <a:off x="3856038" y="2252663"/>
              <a:ext cx="225425" cy="244475"/>
            </a:xfrm>
            <a:custGeom>
              <a:avLst/>
              <a:gdLst>
                <a:gd name="T0" fmla="*/ 8 w 142"/>
                <a:gd name="T1" fmla="*/ 116 h 154"/>
                <a:gd name="T2" fmla="*/ 8 w 142"/>
                <a:gd name="T3" fmla="*/ 116 h 154"/>
                <a:gd name="T4" fmla="*/ 12 w 142"/>
                <a:gd name="T5" fmla="*/ 124 h 154"/>
                <a:gd name="T6" fmla="*/ 18 w 142"/>
                <a:gd name="T7" fmla="*/ 132 h 154"/>
                <a:gd name="T8" fmla="*/ 26 w 142"/>
                <a:gd name="T9" fmla="*/ 138 h 154"/>
                <a:gd name="T10" fmla="*/ 32 w 142"/>
                <a:gd name="T11" fmla="*/ 144 h 154"/>
                <a:gd name="T12" fmla="*/ 32 w 142"/>
                <a:gd name="T13" fmla="*/ 144 h 154"/>
                <a:gd name="T14" fmla="*/ 42 w 142"/>
                <a:gd name="T15" fmla="*/ 148 h 154"/>
                <a:gd name="T16" fmla="*/ 50 w 142"/>
                <a:gd name="T17" fmla="*/ 150 h 154"/>
                <a:gd name="T18" fmla="*/ 60 w 142"/>
                <a:gd name="T19" fmla="*/ 152 h 154"/>
                <a:gd name="T20" fmla="*/ 70 w 142"/>
                <a:gd name="T21" fmla="*/ 154 h 154"/>
                <a:gd name="T22" fmla="*/ 70 w 142"/>
                <a:gd name="T23" fmla="*/ 154 h 154"/>
                <a:gd name="T24" fmla="*/ 90 w 142"/>
                <a:gd name="T25" fmla="*/ 152 h 154"/>
                <a:gd name="T26" fmla="*/ 106 w 142"/>
                <a:gd name="T27" fmla="*/ 144 h 154"/>
                <a:gd name="T28" fmla="*/ 106 w 142"/>
                <a:gd name="T29" fmla="*/ 144 h 154"/>
                <a:gd name="T30" fmla="*/ 114 w 142"/>
                <a:gd name="T31" fmla="*/ 140 h 154"/>
                <a:gd name="T32" fmla="*/ 122 w 142"/>
                <a:gd name="T33" fmla="*/ 132 h 154"/>
                <a:gd name="T34" fmla="*/ 128 w 142"/>
                <a:gd name="T35" fmla="*/ 126 h 154"/>
                <a:gd name="T36" fmla="*/ 132 w 142"/>
                <a:gd name="T37" fmla="*/ 118 h 154"/>
                <a:gd name="T38" fmla="*/ 132 w 142"/>
                <a:gd name="T39" fmla="*/ 118 h 154"/>
                <a:gd name="T40" fmla="*/ 136 w 142"/>
                <a:gd name="T41" fmla="*/ 108 h 154"/>
                <a:gd name="T42" fmla="*/ 140 w 142"/>
                <a:gd name="T43" fmla="*/ 98 h 154"/>
                <a:gd name="T44" fmla="*/ 142 w 142"/>
                <a:gd name="T45" fmla="*/ 76 h 154"/>
                <a:gd name="T46" fmla="*/ 142 w 142"/>
                <a:gd name="T47" fmla="*/ 76 h 154"/>
                <a:gd name="T48" fmla="*/ 140 w 142"/>
                <a:gd name="T49" fmla="*/ 56 h 154"/>
                <a:gd name="T50" fmla="*/ 136 w 142"/>
                <a:gd name="T51" fmla="*/ 46 h 154"/>
                <a:gd name="T52" fmla="*/ 132 w 142"/>
                <a:gd name="T53" fmla="*/ 36 h 154"/>
                <a:gd name="T54" fmla="*/ 132 w 142"/>
                <a:gd name="T55" fmla="*/ 36 h 154"/>
                <a:gd name="T56" fmla="*/ 128 w 142"/>
                <a:gd name="T57" fmla="*/ 28 h 154"/>
                <a:gd name="T58" fmla="*/ 122 w 142"/>
                <a:gd name="T59" fmla="*/ 20 h 154"/>
                <a:gd name="T60" fmla="*/ 116 w 142"/>
                <a:gd name="T61" fmla="*/ 14 h 154"/>
                <a:gd name="T62" fmla="*/ 108 w 142"/>
                <a:gd name="T63" fmla="*/ 10 h 154"/>
                <a:gd name="T64" fmla="*/ 108 w 142"/>
                <a:gd name="T65" fmla="*/ 10 h 154"/>
                <a:gd name="T66" fmla="*/ 100 w 142"/>
                <a:gd name="T67" fmla="*/ 4 h 154"/>
                <a:gd name="T68" fmla="*/ 90 w 142"/>
                <a:gd name="T69" fmla="*/ 2 h 154"/>
                <a:gd name="T70" fmla="*/ 80 w 142"/>
                <a:gd name="T71" fmla="*/ 0 h 154"/>
                <a:gd name="T72" fmla="*/ 70 w 142"/>
                <a:gd name="T73" fmla="*/ 0 h 154"/>
                <a:gd name="T74" fmla="*/ 70 w 142"/>
                <a:gd name="T75" fmla="*/ 0 h 154"/>
                <a:gd name="T76" fmla="*/ 56 w 142"/>
                <a:gd name="T77" fmla="*/ 0 h 154"/>
                <a:gd name="T78" fmla="*/ 42 w 142"/>
                <a:gd name="T79" fmla="*/ 4 h 154"/>
                <a:gd name="T80" fmla="*/ 30 w 142"/>
                <a:gd name="T81" fmla="*/ 12 h 154"/>
                <a:gd name="T82" fmla="*/ 20 w 142"/>
                <a:gd name="T83" fmla="*/ 20 h 154"/>
                <a:gd name="T84" fmla="*/ 20 w 142"/>
                <a:gd name="T85" fmla="*/ 20 h 154"/>
                <a:gd name="T86" fmla="*/ 10 w 142"/>
                <a:gd name="T87" fmla="*/ 32 h 154"/>
                <a:gd name="T88" fmla="*/ 4 w 142"/>
                <a:gd name="T89" fmla="*/ 46 h 154"/>
                <a:gd name="T90" fmla="*/ 0 w 142"/>
                <a:gd name="T91" fmla="*/ 60 h 154"/>
                <a:gd name="T92" fmla="*/ 0 w 142"/>
                <a:gd name="T93" fmla="*/ 78 h 154"/>
                <a:gd name="T94" fmla="*/ 0 w 142"/>
                <a:gd name="T95" fmla="*/ 78 h 154"/>
                <a:gd name="T96" fmla="*/ 2 w 142"/>
                <a:gd name="T97" fmla="*/ 98 h 154"/>
                <a:gd name="T98" fmla="*/ 8 w 142"/>
                <a:gd name="T99" fmla="*/ 11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2" h="154">
                  <a:moveTo>
                    <a:pt x="8" y="116"/>
                  </a:moveTo>
                  <a:lnTo>
                    <a:pt x="8" y="116"/>
                  </a:lnTo>
                  <a:lnTo>
                    <a:pt x="12" y="124"/>
                  </a:lnTo>
                  <a:lnTo>
                    <a:pt x="18" y="132"/>
                  </a:lnTo>
                  <a:lnTo>
                    <a:pt x="26" y="138"/>
                  </a:lnTo>
                  <a:lnTo>
                    <a:pt x="32" y="144"/>
                  </a:lnTo>
                  <a:lnTo>
                    <a:pt x="32" y="144"/>
                  </a:lnTo>
                  <a:lnTo>
                    <a:pt x="42" y="148"/>
                  </a:lnTo>
                  <a:lnTo>
                    <a:pt x="50" y="150"/>
                  </a:lnTo>
                  <a:lnTo>
                    <a:pt x="60" y="152"/>
                  </a:lnTo>
                  <a:lnTo>
                    <a:pt x="70" y="154"/>
                  </a:lnTo>
                  <a:lnTo>
                    <a:pt x="70" y="154"/>
                  </a:lnTo>
                  <a:lnTo>
                    <a:pt x="90" y="152"/>
                  </a:lnTo>
                  <a:lnTo>
                    <a:pt x="106" y="144"/>
                  </a:lnTo>
                  <a:lnTo>
                    <a:pt x="106" y="144"/>
                  </a:lnTo>
                  <a:lnTo>
                    <a:pt x="114" y="140"/>
                  </a:lnTo>
                  <a:lnTo>
                    <a:pt x="122" y="132"/>
                  </a:lnTo>
                  <a:lnTo>
                    <a:pt x="128" y="126"/>
                  </a:lnTo>
                  <a:lnTo>
                    <a:pt x="132" y="118"/>
                  </a:lnTo>
                  <a:lnTo>
                    <a:pt x="132" y="118"/>
                  </a:lnTo>
                  <a:lnTo>
                    <a:pt x="136" y="108"/>
                  </a:lnTo>
                  <a:lnTo>
                    <a:pt x="140" y="98"/>
                  </a:lnTo>
                  <a:lnTo>
                    <a:pt x="142" y="76"/>
                  </a:lnTo>
                  <a:lnTo>
                    <a:pt x="142" y="76"/>
                  </a:lnTo>
                  <a:lnTo>
                    <a:pt x="140" y="56"/>
                  </a:lnTo>
                  <a:lnTo>
                    <a:pt x="136" y="46"/>
                  </a:lnTo>
                  <a:lnTo>
                    <a:pt x="132" y="36"/>
                  </a:lnTo>
                  <a:lnTo>
                    <a:pt x="132" y="36"/>
                  </a:lnTo>
                  <a:lnTo>
                    <a:pt x="128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00" y="4"/>
                  </a:lnTo>
                  <a:lnTo>
                    <a:pt x="90" y="2"/>
                  </a:lnTo>
                  <a:lnTo>
                    <a:pt x="8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56" y="0"/>
                  </a:lnTo>
                  <a:lnTo>
                    <a:pt x="42" y="4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0" y="32"/>
                  </a:lnTo>
                  <a:lnTo>
                    <a:pt x="4" y="46"/>
                  </a:lnTo>
                  <a:lnTo>
                    <a:pt x="0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2" y="98"/>
                  </a:lnTo>
                  <a:lnTo>
                    <a:pt x="8" y="1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7" name="Freeform 70"/>
            <p:cNvSpPr>
              <a:spLocks/>
            </p:cNvSpPr>
            <p:nvPr userDrawn="1"/>
          </p:nvSpPr>
          <p:spPr bwMode="auto">
            <a:xfrm>
              <a:off x="3617913" y="2252663"/>
              <a:ext cx="206375" cy="244475"/>
            </a:xfrm>
            <a:custGeom>
              <a:avLst/>
              <a:gdLst>
                <a:gd name="T0" fmla="*/ 96 w 130"/>
                <a:gd name="T1" fmla="*/ 126 h 154"/>
                <a:gd name="T2" fmla="*/ 84 w 130"/>
                <a:gd name="T3" fmla="*/ 134 h 154"/>
                <a:gd name="T4" fmla="*/ 68 w 130"/>
                <a:gd name="T5" fmla="*/ 136 h 154"/>
                <a:gd name="T6" fmla="*/ 54 w 130"/>
                <a:gd name="T7" fmla="*/ 134 h 154"/>
                <a:gd name="T8" fmla="*/ 42 w 130"/>
                <a:gd name="T9" fmla="*/ 130 h 154"/>
                <a:gd name="T10" fmla="*/ 26 w 130"/>
                <a:gd name="T11" fmla="*/ 108 h 154"/>
                <a:gd name="T12" fmla="*/ 22 w 130"/>
                <a:gd name="T13" fmla="*/ 92 h 154"/>
                <a:gd name="T14" fmla="*/ 20 w 130"/>
                <a:gd name="T15" fmla="*/ 76 h 154"/>
                <a:gd name="T16" fmla="*/ 24 w 130"/>
                <a:gd name="T17" fmla="*/ 46 h 154"/>
                <a:gd name="T18" fmla="*/ 30 w 130"/>
                <a:gd name="T19" fmla="*/ 34 h 154"/>
                <a:gd name="T20" fmla="*/ 40 w 130"/>
                <a:gd name="T21" fmla="*/ 24 h 154"/>
                <a:gd name="T22" fmla="*/ 54 w 130"/>
                <a:gd name="T23" fmla="*/ 18 h 154"/>
                <a:gd name="T24" fmla="*/ 70 w 130"/>
                <a:gd name="T25" fmla="*/ 16 h 154"/>
                <a:gd name="T26" fmla="*/ 94 w 130"/>
                <a:gd name="T27" fmla="*/ 24 h 154"/>
                <a:gd name="T28" fmla="*/ 102 w 130"/>
                <a:gd name="T29" fmla="*/ 34 h 154"/>
                <a:gd name="T30" fmla="*/ 128 w 130"/>
                <a:gd name="T31" fmla="*/ 42 h 154"/>
                <a:gd name="T32" fmla="*/ 124 w 130"/>
                <a:gd name="T33" fmla="*/ 34 h 154"/>
                <a:gd name="T34" fmla="*/ 114 w 130"/>
                <a:gd name="T35" fmla="*/ 18 h 154"/>
                <a:gd name="T36" fmla="*/ 108 w 130"/>
                <a:gd name="T37" fmla="*/ 10 h 154"/>
                <a:gd name="T38" fmla="*/ 90 w 130"/>
                <a:gd name="T39" fmla="*/ 2 h 154"/>
                <a:gd name="T40" fmla="*/ 70 w 130"/>
                <a:gd name="T41" fmla="*/ 0 h 154"/>
                <a:gd name="T42" fmla="*/ 50 w 130"/>
                <a:gd name="T43" fmla="*/ 2 h 154"/>
                <a:gd name="T44" fmla="*/ 34 w 130"/>
                <a:gd name="T45" fmla="*/ 8 h 154"/>
                <a:gd name="T46" fmla="*/ 26 w 130"/>
                <a:gd name="T47" fmla="*/ 14 h 154"/>
                <a:gd name="T48" fmla="*/ 14 w 130"/>
                <a:gd name="T49" fmla="*/ 26 h 154"/>
                <a:gd name="T50" fmla="*/ 8 w 130"/>
                <a:gd name="T51" fmla="*/ 34 h 154"/>
                <a:gd name="T52" fmla="*/ 2 w 130"/>
                <a:gd name="T53" fmla="*/ 54 h 154"/>
                <a:gd name="T54" fmla="*/ 0 w 130"/>
                <a:gd name="T55" fmla="*/ 76 h 154"/>
                <a:gd name="T56" fmla="*/ 8 w 130"/>
                <a:gd name="T57" fmla="*/ 116 h 154"/>
                <a:gd name="T58" fmla="*/ 12 w 130"/>
                <a:gd name="T59" fmla="*/ 124 h 154"/>
                <a:gd name="T60" fmla="*/ 24 w 130"/>
                <a:gd name="T61" fmla="*/ 138 h 154"/>
                <a:gd name="T62" fmla="*/ 30 w 130"/>
                <a:gd name="T63" fmla="*/ 144 h 154"/>
                <a:gd name="T64" fmla="*/ 48 w 130"/>
                <a:gd name="T65" fmla="*/ 150 h 154"/>
                <a:gd name="T66" fmla="*/ 70 w 130"/>
                <a:gd name="T67" fmla="*/ 154 h 154"/>
                <a:gd name="T68" fmla="*/ 80 w 130"/>
                <a:gd name="T69" fmla="*/ 152 h 154"/>
                <a:gd name="T70" fmla="*/ 100 w 130"/>
                <a:gd name="T71" fmla="*/ 146 h 154"/>
                <a:gd name="T72" fmla="*/ 108 w 130"/>
                <a:gd name="T73" fmla="*/ 140 h 154"/>
                <a:gd name="T74" fmla="*/ 122 w 130"/>
                <a:gd name="T75" fmla="*/ 126 h 154"/>
                <a:gd name="T76" fmla="*/ 130 w 130"/>
                <a:gd name="T77" fmla="*/ 104 h 154"/>
                <a:gd name="T78" fmla="*/ 112 w 130"/>
                <a:gd name="T79" fmla="*/ 98 h 154"/>
                <a:gd name="T80" fmla="*/ 106 w 130"/>
                <a:gd name="T81" fmla="*/ 116 h 154"/>
                <a:gd name="T82" fmla="*/ 96 w 130"/>
                <a:gd name="T83" fmla="*/ 12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0" h="154">
                  <a:moveTo>
                    <a:pt x="96" y="126"/>
                  </a:moveTo>
                  <a:lnTo>
                    <a:pt x="96" y="126"/>
                  </a:lnTo>
                  <a:lnTo>
                    <a:pt x="90" y="132"/>
                  </a:lnTo>
                  <a:lnTo>
                    <a:pt x="84" y="134"/>
                  </a:lnTo>
                  <a:lnTo>
                    <a:pt x="76" y="136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54" y="134"/>
                  </a:lnTo>
                  <a:lnTo>
                    <a:pt x="42" y="130"/>
                  </a:lnTo>
                  <a:lnTo>
                    <a:pt x="42" y="130"/>
                  </a:lnTo>
                  <a:lnTo>
                    <a:pt x="32" y="120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2" y="92"/>
                  </a:lnTo>
                  <a:lnTo>
                    <a:pt x="20" y="76"/>
                  </a:lnTo>
                  <a:lnTo>
                    <a:pt x="20" y="76"/>
                  </a:lnTo>
                  <a:lnTo>
                    <a:pt x="20" y="60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30" y="34"/>
                  </a:lnTo>
                  <a:lnTo>
                    <a:pt x="40" y="24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54" y="18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82" y="18"/>
                  </a:lnTo>
                  <a:lnTo>
                    <a:pt x="94" y="24"/>
                  </a:lnTo>
                  <a:lnTo>
                    <a:pt x="94" y="24"/>
                  </a:lnTo>
                  <a:lnTo>
                    <a:pt x="102" y="34"/>
                  </a:lnTo>
                  <a:lnTo>
                    <a:pt x="110" y="48"/>
                  </a:lnTo>
                  <a:lnTo>
                    <a:pt x="128" y="42"/>
                  </a:lnTo>
                  <a:lnTo>
                    <a:pt x="128" y="42"/>
                  </a:lnTo>
                  <a:lnTo>
                    <a:pt x="124" y="34"/>
                  </a:lnTo>
                  <a:lnTo>
                    <a:pt x="120" y="24"/>
                  </a:lnTo>
                  <a:lnTo>
                    <a:pt x="114" y="18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00" y="6"/>
                  </a:lnTo>
                  <a:lnTo>
                    <a:pt x="90" y="2"/>
                  </a:lnTo>
                  <a:lnTo>
                    <a:pt x="8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42" y="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14"/>
                  </a:lnTo>
                  <a:lnTo>
                    <a:pt x="20" y="20"/>
                  </a:lnTo>
                  <a:lnTo>
                    <a:pt x="14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4" y="44"/>
                  </a:lnTo>
                  <a:lnTo>
                    <a:pt x="2" y="5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2" y="96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2" y="124"/>
                  </a:lnTo>
                  <a:lnTo>
                    <a:pt x="16" y="132"/>
                  </a:lnTo>
                  <a:lnTo>
                    <a:pt x="24" y="138"/>
                  </a:lnTo>
                  <a:lnTo>
                    <a:pt x="30" y="144"/>
                  </a:lnTo>
                  <a:lnTo>
                    <a:pt x="30" y="144"/>
                  </a:lnTo>
                  <a:lnTo>
                    <a:pt x="38" y="148"/>
                  </a:lnTo>
                  <a:lnTo>
                    <a:pt x="48" y="150"/>
                  </a:lnTo>
                  <a:lnTo>
                    <a:pt x="58" y="152"/>
                  </a:lnTo>
                  <a:lnTo>
                    <a:pt x="70" y="154"/>
                  </a:lnTo>
                  <a:lnTo>
                    <a:pt x="70" y="154"/>
                  </a:lnTo>
                  <a:lnTo>
                    <a:pt x="80" y="152"/>
                  </a:lnTo>
                  <a:lnTo>
                    <a:pt x="90" y="150"/>
                  </a:lnTo>
                  <a:lnTo>
                    <a:pt x="100" y="146"/>
                  </a:lnTo>
                  <a:lnTo>
                    <a:pt x="108" y="140"/>
                  </a:lnTo>
                  <a:lnTo>
                    <a:pt x="108" y="140"/>
                  </a:lnTo>
                  <a:lnTo>
                    <a:pt x="116" y="134"/>
                  </a:lnTo>
                  <a:lnTo>
                    <a:pt x="122" y="126"/>
                  </a:lnTo>
                  <a:lnTo>
                    <a:pt x="128" y="116"/>
                  </a:lnTo>
                  <a:lnTo>
                    <a:pt x="130" y="104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08" y="108"/>
                  </a:lnTo>
                  <a:lnTo>
                    <a:pt x="106" y="116"/>
                  </a:lnTo>
                  <a:lnTo>
                    <a:pt x="102" y="122"/>
                  </a:lnTo>
                  <a:lnTo>
                    <a:pt x="96" y="1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8" name="Freeform 71"/>
            <p:cNvSpPr>
              <a:spLocks/>
            </p:cNvSpPr>
            <p:nvPr userDrawn="1"/>
          </p:nvSpPr>
          <p:spPr bwMode="auto">
            <a:xfrm>
              <a:off x="3468688" y="2252663"/>
              <a:ext cx="92075" cy="244475"/>
            </a:xfrm>
            <a:custGeom>
              <a:avLst/>
              <a:gdLst>
                <a:gd name="T0" fmla="*/ 14 w 58"/>
                <a:gd name="T1" fmla="*/ 154 h 154"/>
                <a:gd name="T2" fmla="*/ 58 w 58"/>
                <a:gd name="T3" fmla="*/ 0 h 154"/>
                <a:gd name="T4" fmla="*/ 42 w 58"/>
                <a:gd name="T5" fmla="*/ 0 h 154"/>
                <a:gd name="T6" fmla="*/ 0 w 58"/>
                <a:gd name="T7" fmla="*/ 154 h 154"/>
                <a:gd name="T8" fmla="*/ 14 w 58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54">
                  <a:moveTo>
                    <a:pt x="14" y="154"/>
                  </a:moveTo>
                  <a:lnTo>
                    <a:pt x="58" y="0"/>
                  </a:lnTo>
                  <a:lnTo>
                    <a:pt x="42" y="0"/>
                  </a:lnTo>
                  <a:lnTo>
                    <a:pt x="0" y="154"/>
                  </a:lnTo>
                  <a:lnTo>
                    <a:pt x="14" y="15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9" name="Freeform 72"/>
            <p:cNvSpPr>
              <a:spLocks/>
            </p:cNvSpPr>
            <p:nvPr userDrawn="1"/>
          </p:nvSpPr>
          <p:spPr bwMode="auto">
            <a:xfrm>
              <a:off x="3278188" y="2255838"/>
              <a:ext cx="149225" cy="234950"/>
            </a:xfrm>
            <a:custGeom>
              <a:avLst/>
              <a:gdLst>
                <a:gd name="T0" fmla="*/ 94 w 94"/>
                <a:gd name="T1" fmla="*/ 148 h 148"/>
                <a:gd name="T2" fmla="*/ 94 w 94"/>
                <a:gd name="T3" fmla="*/ 132 h 148"/>
                <a:gd name="T4" fmla="*/ 20 w 94"/>
                <a:gd name="T5" fmla="*/ 132 h 148"/>
                <a:gd name="T6" fmla="*/ 20 w 94"/>
                <a:gd name="T7" fmla="*/ 0 h 148"/>
                <a:gd name="T8" fmla="*/ 0 w 94"/>
                <a:gd name="T9" fmla="*/ 0 h 148"/>
                <a:gd name="T10" fmla="*/ 0 w 94"/>
                <a:gd name="T11" fmla="*/ 148 h 148"/>
                <a:gd name="T12" fmla="*/ 94 w 94"/>
                <a:gd name="T13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148">
                  <a:moveTo>
                    <a:pt x="94" y="148"/>
                  </a:moveTo>
                  <a:lnTo>
                    <a:pt x="94" y="132"/>
                  </a:lnTo>
                  <a:lnTo>
                    <a:pt x="20" y="132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94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0" name="Freeform 73"/>
            <p:cNvSpPr>
              <a:spLocks/>
            </p:cNvSpPr>
            <p:nvPr userDrawn="1"/>
          </p:nvSpPr>
          <p:spPr bwMode="auto">
            <a:xfrm>
              <a:off x="3062288" y="2255838"/>
              <a:ext cx="174625" cy="234950"/>
            </a:xfrm>
            <a:custGeom>
              <a:avLst/>
              <a:gdLst>
                <a:gd name="T0" fmla="*/ 110 w 110"/>
                <a:gd name="T1" fmla="*/ 148 h 148"/>
                <a:gd name="T2" fmla="*/ 110 w 110"/>
                <a:gd name="T3" fmla="*/ 132 h 148"/>
                <a:gd name="T4" fmla="*/ 18 w 110"/>
                <a:gd name="T5" fmla="*/ 132 h 148"/>
                <a:gd name="T6" fmla="*/ 18 w 110"/>
                <a:gd name="T7" fmla="*/ 80 h 148"/>
                <a:gd name="T8" fmla="*/ 102 w 110"/>
                <a:gd name="T9" fmla="*/ 80 h 148"/>
                <a:gd name="T10" fmla="*/ 102 w 110"/>
                <a:gd name="T11" fmla="*/ 64 h 148"/>
                <a:gd name="T12" fmla="*/ 18 w 110"/>
                <a:gd name="T13" fmla="*/ 64 h 148"/>
                <a:gd name="T14" fmla="*/ 18 w 110"/>
                <a:gd name="T15" fmla="*/ 18 h 148"/>
                <a:gd name="T16" fmla="*/ 106 w 110"/>
                <a:gd name="T17" fmla="*/ 18 h 148"/>
                <a:gd name="T18" fmla="*/ 106 w 110"/>
                <a:gd name="T19" fmla="*/ 0 h 148"/>
                <a:gd name="T20" fmla="*/ 0 w 110"/>
                <a:gd name="T21" fmla="*/ 0 h 148"/>
                <a:gd name="T22" fmla="*/ 0 w 110"/>
                <a:gd name="T23" fmla="*/ 148 h 148"/>
                <a:gd name="T24" fmla="*/ 110 w 110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48">
                  <a:moveTo>
                    <a:pt x="110" y="148"/>
                  </a:moveTo>
                  <a:lnTo>
                    <a:pt x="110" y="132"/>
                  </a:lnTo>
                  <a:lnTo>
                    <a:pt x="18" y="132"/>
                  </a:lnTo>
                  <a:lnTo>
                    <a:pt x="18" y="80"/>
                  </a:lnTo>
                  <a:lnTo>
                    <a:pt x="102" y="80"/>
                  </a:lnTo>
                  <a:lnTo>
                    <a:pt x="102" y="64"/>
                  </a:lnTo>
                  <a:lnTo>
                    <a:pt x="18" y="64"/>
                  </a:lnTo>
                  <a:lnTo>
                    <a:pt x="18" y="18"/>
                  </a:lnTo>
                  <a:lnTo>
                    <a:pt x="106" y="18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1" name="Rectangle 74"/>
            <p:cNvSpPr>
              <a:spLocks noChangeArrowheads="1"/>
            </p:cNvSpPr>
            <p:nvPr userDrawn="1"/>
          </p:nvSpPr>
          <p:spPr bwMode="auto">
            <a:xfrm>
              <a:off x="2973388" y="2255838"/>
              <a:ext cx="31750" cy="23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2" name="Freeform 75"/>
            <p:cNvSpPr>
              <a:spLocks/>
            </p:cNvSpPr>
            <p:nvPr userDrawn="1"/>
          </p:nvSpPr>
          <p:spPr bwMode="auto">
            <a:xfrm>
              <a:off x="2747963" y="2255838"/>
              <a:ext cx="187325" cy="234950"/>
            </a:xfrm>
            <a:custGeom>
              <a:avLst/>
              <a:gdLst>
                <a:gd name="T0" fmla="*/ 70 w 118"/>
                <a:gd name="T1" fmla="*/ 148 h 148"/>
                <a:gd name="T2" fmla="*/ 70 w 118"/>
                <a:gd name="T3" fmla="*/ 18 h 148"/>
                <a:gd name="T4" fmla="*/ 118 w 118"/>
                <a:gd name="T5" fmla="*/ 18 h 148"/>
                <a:gd name="T6" fmla="*/ 118 w 118"/>
                <a:gd name="T7" fmla="*/ 0 h 148"/>
                <a:gd name="T8" fmla="*/ 0 w 118"/>
                <a:gd name="T9" fmla="*/ 0 h 148"/>
                <a:gd name="T10" fmla="*/ 0 w 118"/>
                <a:gd name="T11" fmla="*/ 18 h 148"/>
                <a:gd name="T12" fmla="*/ 50 w 118"/>
                <a:gd name="T13" fmla="*/ 18 h 148"/>
                <a:gd name="T14" fmla="*/ 50 w 118"/>
                <a:gd name="T15" fmla="*/ 148 h 148"/>
                <a:gd name="T16" fmla="*/ 70 w 118"/>
                <a:gd name="T17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8">
                  <a:moveTo>
                    <a:pt x="70" y="148"/>
                  </a:moveTo>
                  <a:lnTo>
                    <a:pt x="70" y="18"/>
                  </a:lnTo>
                  <a:lnTo>
                    <a:pt x="118" y="18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50" y="18"/>
                  </a:lnTo>
                  <a:lnTo>
                    <a:pt x="50" y="148"/>
                  </a:lnTo>
                  <a:lnTo>
                    <a:pt x="7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3" name="Freeform 76"/>
            <p:cNvSpPr>
              <a:spLocks/>
            </p:cNvSpPr>
            <p:nvPr userDrawn="1"/>
          </p:nvSpPr>
          <p:spPr bwMode="auto">
            <a:xfrm>
              <a:off x="2528888" y="2255838"/>
              <a:ext cx="184150" cy="234950"/>
            </a:xfrm>
            <a:custGeom>
              <a:avLst/>
              <a:gdLst>
                <a:gd name="T0" fmla="*/ 18 w 116"/>
                <a:gd name="T1" fmla="*/ 148 h 148"/>
                <a:gd name="T2" fmla="*/ 18 w 116"/>
                <a:gd name="T3" fmla="*/ 32 h 148"/>
                <a:gd name="T4" fmla="*/ 96 w 116"/>
                <a:gd name="T5" fmla="*/ 148 h 148"/>
                <a:gd name="T6" fmla="*/ 116 w 116"/>
                <a:gd name="T7" fmla="*/ 148 h 148"/>
                <a:gd name="T8" fmla="*/ 116 w 116"/>
                <a:gd name="T9" fmla="*/ 0 h 148"/>
                <a:gd name="T10" fmla="*/ 98 w 116"/>
                <a:gd name="T11" fmla="*/ 0 h 148"/>
                <a:gd name="T12" fmla="*/ 98 w 116"/>
                <a:gd name="T13" fmla="*/ 116 h 148"/>
                <a:gd name="T14" fmla="*/ 20 w 116"/>
                <a:gd name="T15" fmla="*/ 0 h 148"/>
                <a:gd name="T16" fmla="*/ 0 w 116"/>
                <a:gd name="T17" fmla="*/ 0 h 148"/>
                <a:gd name="T18" fmla="*/ 0 w 116"/>
                <a:gd name="T19" fmla="*/ 148 h 148"/>
                <a:gd name="T20" fmla="*/ 18 w 116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148">
                  <a:moveTo>
                    <a:pt x="18" y="148"/>
                  </a:moveTo>
                  <a:lnTo>
                    <a:pt x="18" y="32"/>
                  </a:lnTo>
                  <a:lnTo>
                    <a:pt x="96" y="148"/>
                  </a:lnTo>
                  <a:lnTo>
                    <a:pt x="116" y="148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98" y="11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4" name="Freeform 77"/>
            <p:cNvSpPr>
              <a:spLocks/>
            </p:cNvSpPr>
            <p:nvPr userDrawn="1"/>
          </p:nvSpPr>
          <p:spPr bwMode="auto">
            <a:xfrm>
              <a:off x="2309813" y="2255838"/>
              <a:ext cx="174625" cy="234950"/>
            </a:xfrm>
            <a:custGeom>
              <a:avLst/>
              <a:gdLst>
                <a:gd name="T0" fmla="*/ 110 w 110"/>
                <a:gd name="T1" fmla="*/ 148 h 148"/>
                <a:gd name="T2" fmla="*/ 110 w 110"/>
                <a:gd name="T3" fmla="*/ 132 h 148"/>
                <a:gd name="T4" fmla="*/ 18 w 110"/>
                <a:gd name="T5" fmla="*/ 132 h 148"/>
                <a:gd name="T6" fmla="*/ 18 w 110"/>
                <a:gd name="T7" fmla="*/ 80 h 148"/>
                <a:gd name="T8" fmla="*/ 102 w 110"/>
                <a:gd name="T9" fmla="*/ 80 h 148"/>
                <a:gd name="T10" fmla="*/ 102 w 110"/>
                <a:gd name="T11" fmla="*/ 64 h 148"/>
                <a:gd name="T12" fmla="*/ 18 w 110"/>
                <a:gd name="T13" fmla="*/ 64 h 148"/>
                <a:gd name="T14" fmla="*/ 18 w 110"/>
                <a:gd name="T15" fmla="*/ 18 h 148"/>
                <a:gd name="T16" fmla="*/ 106 w 110"/>
                <a:gd name="T17" fmla="*/ 18 h 148"/>
                <a:gd name="T18" fmla="*/ 106 w 110"/>
                <a:gd name="T19" fmla="*/ 0 h 148"/>
                <a:gd name="T20" fmla="*/ 0 w 110"/>
                <a:gd name="T21" fmla="*/ 0 h 148"/>
                <a:gd name="T22" fmla="*/ 0 w 110"/>
                <a:gd name="T23" fmla="*/ 148 h 148"/>
                <a:gd name="T24" fmla="*/ 110 w 110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48">
                  <a:moveTo>
                    <a:pt x="110" y="148"/>
                  </a:moveTo>
                  <a:lnTo>
                    <a:pt x="110" y="132"/>
                  </a:lnTo>
                  <a:lnTo>
                    <a:pt x="18" y="132"/>
                  </a:lnTo>
                  <a:lnTo>
                    <a:pt x="18" y="80"/>
                  </a:lnTo>
                  <a:lnTo>
                    <a:pt x="102" y="80"/>
                  </a:lnTo>
                  <a:lnTo>
                    <a:pt x="102" y="64"/>
                  </a:lnTo>
                  <a:lnTo>
                    <a:pt x="18" y="64"/>
                  </a:lnTo>
                  <a:lnTo>
                    <a:pt x="18" y="18"/>
                  </a:lnTo>
                  <a:lnTo>
                    <a:pt x="106" y="18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1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5" name="Freeform 78"/>
            <p:cNvSpPr>
              <a:spLocks/>
            </p:cNvSpPr>
            <p:nvPr userDrawn="1"/>
          </p:nvSpPr>
          <p:spPr bwMode="auto">
            <a:xfrm>
              <a:off x="2100263" y="2284413"/>
              <a:ext cx="133350" cy="180975"/>
            </a:xfrm>
            <a:custGeom>
              <a:avLst/>
              <a:gdLst>
                <a:gd name="T0" fmla="*/ 0 w 84"/>
                <a:gd name="T1" fmla="*/ 0 h 114"/>
                <a:gd name="T2" fmla="*/ 32 w 84"/>
                <a:gd name="T3" fmla="*/ 0 h 114"/>
                <a:gd name="T4" fmla="*/ 32 w 84"/>
                <a:gd name="T5" fmla="*/ 0 h 114"/>
                <a:gd name="T6" fmla="*/ 46 w 84"/>
                <a:gd name="T7" fmla="*/ 0 h 114"/>
                <a:gd name="T8" fmla="*/ 58 w 84"/>
                <a:gd name="T9" fmla="*/ 2 h 114"/>
                <a:gd name="T10" fmla="*/ 58 w 84"/>
                <a:gd name="T11" fmla="*/ 2 h 114"/>
                <a:gd name="T12" fmla="*/ 68 w 84"/>
                <a:gd name="T13" fmla="*/ 8 h 114"/>
                <a:gd name="T14" fmla="*/ 76 w 84"/>
                <a:gd name="T15" fmla="*/ 20 h 114"/>
                <a:gd name="T16" fmla="*/ 76 w 84"/>
                <a:gd name="T17" fmla="*/ 20 h 114"/>
                <a:gd name="T18" fmla="*/ 80 w 84"/>
                <a:gd name="T19" fmla="*/ 26 h 114"/>
                <a:gd name="T20" fmla="*/ 82 w 84"/>
                <a:gd name="T21" fmla="*/ 34 h 114"/>
                <a:gd name="T22" fmla="*/ 84 w 84"/>
                <a:gd name="T23" fmla="*/ 56 h 114"/>
                <a:gd name="T24" fmla="*/ 84 w 84"/>
                <a:gd name="T25" fmla="*/ 56 h 114"/>
                <a:gd name="T26" fmla="*/ 82 w 84"/>
                <a:gd name="T27" fmla="*/ 70 h 114"/>
                <a:gd name="T28" fmla="*/ 80 w 84"/>
                <a:gd name="T29" fmla="*/ 84 h 114"/>
                <a:gd name="T30" fmla="*/ 80 w 84"/>
                <a:gd name="T31" fmla="*/ 84 h 114"/>
                <a:gd name="T32" fmla="*/ 74 w 84"/>
                <a:gd name="T33" fmla="*/ 94 h 114"/>
                <a:gd name="T34" fmla="*/ 68 w 84"/>
                <a:gd name="T35" fmla="*/ 102 h 114"/>
                <a:gd name="T36" fmla="*/ 68 w 84"/>
                <a:gd name="T37" fmla="*/ 102 h 114"/>
                <a:gd name="T38" fmla="*/ 62 w 84"/>
                <a:gd name="T39" fmla="*/ 108 h 114"/>
                <a:gd name="T40" fmla="*/ 56 w 84"/>
                <a:gd name="T41" fmla="*/ 110 h 114"/>
                <a:gd name="T42" fmla="*/ 56 w 84"/>
                <a:gd name="T43" fmla="*/ 110 h 114"/>
                <a:gd name="T44" fmla="*/ 46 w 84"/>
                <a:gd name="T45" fmla="*/ 112 h 114"/>
                <a:gd name="T46" fmla="*/ 32 w 84"/>
                <a:gd name="T47" fmla="*/ 114 h 114"/>
                <a:gd name="T48" fmla="*/ 0 w 84"/>
                <a:gd name="T49" fmla="*/ 114 h 114"/>
                <a:gd name="T50" fmla="*/ 0 w 84"/>
                <a:gd name="T5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4" h="114">
                  <a:moveTo>
                    <a:pt x="0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46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68" y="8"/>
                  </a:lnTo>
                  <a:lnTo>
                    <a:pt x="76" y="20"/>
                  </a:lnTo>
                  <a:lnTo>
                    <a:pt x="76" y="20"/>
                  </a:lnTo>
                  <a:lnTo>
                    <a:pt x="80" y="26"/>
                  </a:lnTo>
                  <a:lnTo>
                    <a:pt x="82" y="34"/>
                  </a:lnTo>
                  <a:lnTo>
                    <a:pt x="84" y="56"/>
                  </a:lnTo>
                  <a:lnTo>
                    <a:pt x="84" y="56"/>
                  </a:lnTo>
                  <a:lnTo>
                    <a:pt x="82" y="70"/>
                  </a:lnTo>
                  <a:lnTo>
                    <a:pt x="80" y="84"/>
                  </a:lnTo>
                  <a:lnTo>
                    <a:pt x="80" y="84"/>
                  </a:lnTo>
                  <a:lnTo>
                    <a:pt x="74" y="94"/>
                  </a:lnTo>
                  <a:lnTo>
                    <a:pt x="68" y="102"/>
                  </a:lnTo>
                  <a:lnTo>
                    <a:pt x="68" y="102"/>
                  </a:lnTo>
                  <a:lnTo>
                    <a:pt x="62" y="108"/>
                  </a:lnTo>
                  <a:lnTo>
                    <a:pt x="56" y="110"/>
                  </a:lnTo>
                  <a:lnTo>
                    <a:pt x="56" y="110"/>
                  </a:lnTo>
                  <a:lnTo>
                    <a:pt x="46" y="112"/>
                  </a:lnTo>
                  <a:lnTo>
                    <a:pt x="32" y="114"/>
                  </a:lnTo>
                  <a:lnTo>
                    <a:pt x="0" y="11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6" name="Freeform 79"/>
            <p:cNvSpPr>
              <a:spLocks/>
            </p:cNvSpPr>
            <p:nvPr userDrawn="1"/>
          </p:nvSpPr>
          <p:spPr bwMode="auto">
            <a:xfrm>
              <a:off x="2068513" y="2255838"/>
              <a:ext cx="196850" cy="234950"/>
            </a:xfrm>
            <a:custGeom>
              <a:avLst/>
              <a:gdLst>
                <a:gd name="T0" fmla="*/ 54 w 124"/>
                <a:gd name="T1" fmla="*/ 148 h 148"/>
                <a:gd name="T2" fmla="*/ 54 w 124"/>
                <a:gd name="T3" fmla="*/ 148 h 148"/>
                <a:gd name="T4" fmla="*/ 68 w 124"/>
                <a:gd name="T5" fmla="*/ 148 h 148"/>
                <a:gd name="T6" fmla="*/ 78 w 124"/>
                <a:gd name="T7" fmla="*/ 146 h 148"/>
                <a:gd name="T8" fmla="*/ 78 w 124"/>
                <a:gd name="T9" fmla="*/ 146 h 148"/>
                <a:gd name="T10" fmla="*/ 88 w 124"/>
                <a:gd name="T11" fmla="*/ 144 h 148"/>
                <a:gd name="T12" fmla="*/ 96 w 124"/>
                <a:gd name="T13" fmla="*/ 138 h 148"/>
                <a:gd name="T14" fmla="*/ 96 w 124"/>
                <a:gd name="T15" fmla="*/ 138 h 148"/>
                <a:gd name="T16" fmla="*/ 104 w 124"/>
                <a:gd name="T17" fmla="*/ 134 h 148"/>
                <a:gd name="T18" fmla="*/ 110 w 124"/>
                <a:gd name="T19" fmla="*/ 126 h 148"/>
                <a:gd name="T20" fmla="*/ 110 w 124"/>
                <a:gd name="T21" fmla="*/ 126 h 148"/>
                <a:gd name="T22" fmla="*/ 116 w 124"/>
                <a:gd name="T23" fmla="*/ 116 h 148"/>
                <a:gd name="T24" fmla="*/ 120 w 124"/>
                <a:gd name="T25" fmla="*/ 104 h 148"/>
                <a:gd name="T26" fmla="*/ 120 w 124"/>
                <a:gd name="T27" fmla="*/ 104 h 148"/>
                <a:gd name="T28" fmla="*/ 122 w 124"/>
                <a:gd name="T29" fmla="*/ 90 h 148"/>
                <a:gd name="T30" fmla="*/ 124 w 124"/>
                <a:gd name="T31" fmla="*/ 74 h 148"/>
                <a:gd name="T32" fmla="*/ 124 w 124"/>
                <a:gd name="T33" fmla="*/ 74 h 148"/>
                <a:gd name="T34" fmla="*/ 122 w 124"/>
                <a:gd name="T35" fmla="*/ 54 h 148"/>
                <a:gd name="T36" fmla="*/ 118 w 124"/>
                <a:gd name="T37" fmla="*/ 38 h 148"/>
                <a:gd name="T38" fmla="*/ 118 w 124"/>
                <a:gd name="T39" fmla="*/ 38 h 148"/>
                <a:gd name="T40" fmla="*/ 110 w 124"/>
                <a:gd name="T41" fmla="*/ 24 h 148"/>
                <a:gd name="T42" fmla="*/ 100 w 124"/>
                <a:gd name="T43" fmla="*/ 12 h 148"/>
                <a:gd name="T44" fmla="*/ 100 w 124"/>
                <a:gd name="T45" fmla="*/ 12 h 148"/>
                <a:gd name="T46" fmla="*/ 90 w 124"/>
                <a:gd name="T47" fmla="*/ 6 h 148"/>
                <a:gd name="T48" fmla="*/ 78 w 124"/>
                <a:gd name="T49" fmla="*/ 2 h 148"/>
                <a:gd name="T50" fmla="*/ 78 w 124"/>
                <a:gd name="T51" fmla="*/ 2 h 148"/>
                <a:gd name="T52" fmla="*/ 68 w 124"/>
                <a:gd name="T53" fmla="*/ 0 h 148"/>
                <a:gd name="T54" fmla="*/ 52 w 124"/>
                <a:gd name="T55" fmla="*/ 0 h 148"/>
                <a:gd name="T56" fmla="*/ 0 w 124"/>
                <a:gd name="T57" fmla="*/ 0 h 148"/>
                <a:gd name="T58" fmla="*/ 0 w 124"/>
                <a:gd name="T59" fmla="*/ 148 h 148"/>
                <a:gd name="T60" fmla="*/ 54 w 124"/>
                <a:gd name="T6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4" h="148">
                  <a:moveTo>
                    <a:pt x="54" y="148"/>
                  </a:moveTo>
                  <a:lnTo>
                    <a:pt x="54" y="148"/>
                  </a:lnTo>
                  <a:lnTo>
                    <a:pt x="68" y="148"/>
                  </a:lnTo>
                  <a:lnTo>
                    <a:pt x="78" y="146"/>
                  </a:lnTo>
                  <a:lnTo>
                    <a:pt x="78" y="146"/>
                  </a:lnTo>
                  <a:lnTo>
                    <a:pt x="88" y="144"/>
                  </a:lnTo>
                  <a:lnTo>
                    <a:pt x="96" y="138"/>
                  </a:lnTo>
                  <a:lnTo>
                    <a:pt x="96" y="138"/>
                  </a:lnTo>
                  <a:lnTo>
                    <a:pt x="104" y="134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116" y="116"/>
                  </a:lnTo>
                  <a:lnTo>
                    <a:pt x="120" y="104"/>
                  </a:lnTo>
                  <a:lnTo>
                    <a:pt x="120" y="104"/>
                  </a:lnTo>
                  <a:lnTo>
                    <a:pt x="122" y="90"/>
                  </a:lnTo>
                  <a:lnTo>
                    <a:pt x="124" y="74"/>
                  </a:lnTo>
                  <a:lnTo>
                    <a:pt x="124" y="74"/>
                  </a:lnTo>
                  <a:lnTo>
                    <a:pt x="122" y="54"/>
                  </a:lnTo>
                  <a:lnTo>
                    <a:pt x="118" y="38"/>
                  </a:lnTo>
                  <a:lnTo>
                    <a:pt x="118" y="38"/>
                  </a:lnTo>
                  <a:lnTo>
                    <a:pt x="110" y="24"/>
                  </a:lnTo>
                  <a:lnTo>
                    <a:pt x="100" y="12"/>
                  </a:lnTo>
                  <a:lnTo>
                    <a:pt x="100" y="12"/>
                  </a:lnTo>
                  <a:lnTo>
                    <a:pt x="90" y="6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68" y="0"/>
                  </a:lnTo>
                  <a:lnTo>
                    <a:pt x="52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54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7" name="Rectangle 80"/>
            <p:cNvSpPr>
              <a:spLocks noChangeArrowheads="1"/>
            </p:cNvSpPr>
            <p:nvPr userDrawn="1"/>
          </p:nvSpPr>
          <p:spPr bwMode="auto">
            <a:xfrm>
              <a:off x="1982788" y="2255838"/>
              <a:ext cx="31750" cy="23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8" name="Freeform 81"/>
            <p:cNvSpPr>
              <a:spLocks/>
            </p:cNvSpPr>
            <p:nvPr userDrawn="1"/>
          </p:nvSpPr>
          <p:spPr bwMode="auto">
            <a:xfrm>
              <a:off x="1776413" y="2255838"/>
              <a:ext cx="161925" cy="234950"/>
            </a:xfrm>
            <a:custGeom>
              <a:avLst/>
              <a:gdLst>
                <a:gd name="T0" fmla="*/ 20 w 102"/>
                <a:gd name="T1" fmla="*/ 148 h 148"/>
                <a:gd name="T2" fmla="*/ 20 w 102"/>
                <a:gd name="T3" fmla="*/ 82 h 148"/>
                <a:gd name="T4" fmla="*/ 90 w 102"/>
                <a:gd name="T5" fmla="*/ 82 h 148"/>
                <a:gd name="T6" fmla="*/ 90 w 102"/>
                <a:gd name="T7" fmla="*/ 64 h 148"/>
                <a:gd name="T8" fmla="*/ 20 w 102"/>
                <a:gd name="T9" fmla="*/ 64 h 148"/>
                <a:gd name="T10" fmla="*/ 20 w 102"/>
                <a:gd name="T11" fmla="*/ 18 h 148"/>
                <a:gd name="T12" fmla="*/ 102 w 102"/>
                <a:gd name="T13" fmla="*/ 18 h 148"/>
                <a:gd name="T14" fmla="*/ 102 w 102"/>
                <a:gd name="T15" fmla="*/ 0 h 148"/>
                <a:gd name="T16" fmla="*/ 0 w 102"/>
                <a:gd name="T17" fmla="*/ 0 h 148"/>
                <a:gd name="T18" fmla="*/ 0 w 102"/>
                <a:gd name="T19" fmla="*/ 148 h 148"/>
                <a:gd name="T20" fmla="*/ 20 w 102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148">
                  <a:moveTo>
                    <a:pt x="20" y="148"/>
                  </a:moveTo>
                  <a:lnTo>
                    <a:pt x="20" y="82"/>
                  </a:lnTo>
                  <a:lnTo>
                    <a:pt x="90" y="82"/>
                  </a:lnTo>
                  <a:lnTo>
                    <a:pt x="90" y="64"/>
                  </a:lnTo>
                  <a:lnTo>
                    <a:pt x="20" y="64"/>
                  </a:lnTo>
                  <a:lnTo>
                    <a:pt x="20" y="18"/>
                  </a:lnTo>
                  <a:lnTo>
                    <a:pt x="102" y="18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20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9" name="Freeform 82"/>
            <p:cNvSpPr>
              <a:spLocks/>
            </p:cNvSpPr>
            <p:nvPr userDrawn="1"/>
          </p:nvSpPr>
          <p:spPr bwMode="auto">
            <a:xfrm>
              <a:off x="1538288" y="2255838"/>
              <a:ext cx="184150" cy="234950"/>
            </a:xfrm>
            <a:custGeom>
              <a:avLst/>
              <a:gdLst>
                <a:gd name="T0" fmla="*/ 18 w 116"/>
                <a:gd name="T1" fmla="*/ 148 h 148"/>
                <a:gd name="T2" fmla="*/ 18 w 116"/>
                <a:gd name="T3" fmla="*/ 32 h 148"/>
                <a:gd name="T4" fmla="*/ 96 w 116"/>
                <a:gd name="T5" fmla="*/ 148 h 148"/>
                <a:gd name="T6" fmla="*/ 116 w 116"/>
                <a:gd name="T7" fmla="*/ 148 h 148"/>
                <a:gd name="T8" fmla="*/ 116 w 116"/>
                <a:gd name="T9" fmla="*/ 0 h 148"/>
                <a:gd name="T10" fmla="*/ 98 w 116"/>
                <a:gd name="T11" fmla="*/ 0 h 148"/>
                <a:gd name="T12" fmla="*/ 98 w 116"/>
                <a:gd name="T13" fmla="*/ 116 h 148"/>
                <a:gd name="T14" fmla="*/ 20 w 116"/>
                <a:gd name="T15" fmla="*/ 0 h 148"/>
                <a:gd name="T16" fmla="*/ 0 w 116"/>
                <a:gd name="T17" fmla="*/ 0 h 148"/>
                <a:gd name="T18" fmla="*/ 0 w 116"/>
                <a:gd name="T19" fmla="*/ 148 h 148"/>
                <a:gd name="T20" fmla="*/ 18 w 116"/>
                <a:gd name="T2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148">
                  <a:moveTo>
                    <a:pt x="18" y="148"/>
                  </a:moveTo>
                  <a:lnTo>
                    <a:pt x="18" y="32"/>
                  </a:lnTo>
                  <a:lnTo>
                    <a:pt x="96" y="148"/>
                  </a:lnTo>
                  <a:lnTo>
                    <a:pt x="116" y="148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98" y="116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8" y="1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20" name="Freeform 83"/>
            <p:cNvSpPr>
              <a:spLocks/>
            </p:cNvSpPr>
            <p:nvPr userDrawn="1"/>
          </p:nvSpPr>
          <p:spPr bwMode="auto">
            <a:xfrm>
              <a:off x="1303338" y="2278063"/>
              <a:ext cx="161925" cy="190500"/>
            </a:xfrm>
            <a:custGeom>
              <a:avLst/>
              <a:gdLst>
                <a:gd name="T0" fmla="*/ 16 w 102"/>
                <a:gd name="T1" fmla="*/ 14 h 120"/>
                <a:gd name="T2" fmla="*/ 16 w 102"/>
                <a:gd name="T3" fmla="*/ 14 h 120"/>
                <a:gd name="T4" fmla="*/ 24 w 102"/>
                <a:gd name="T5" fmla="*/ 8 h 120"/>
                <a:gd name="T6" fmla="*/ 32 w 102"/>
                <a:gd name="T7" fmla="*/ 4 h 120"/>
                <a:gd name="T8" fmla="*/ 42 w 102"/>
                <a:gd name="T9" fmla="*/ 2 h 120"/>
                <a:gd name="T10" fmla="*/ 52 w 102"/>
                <a:gd name="T11" fmla="*/ 0 h 120"/>
                <a:gd name="T12" fmla="*/ 52 w 102"/>
                <a:gd name="T13" fmla="*/ 0 h 120"/>
                <a:gd name="T14" fmla="*/ 66 w 102"/>
                <a:gd name="T15" fmla="*/ 2 h 120"/>
                <a:gd name="T16" fmla="*/ 78 w 102"/>
                <a:gd name="T17" fmla="*/ 8 h 120"/>
                <a:gd name="T18" fmla="*/ 78 w 102"/>
                <a:gd name="T19" fmla="*/ 8 h 120"/>
                <a:gd name="T20" fmla="*/ 88 w 102"/>
                <a:gd name="T21" fmla="*/ 16 h 120"/>
                <a:gd name="T22" fmla="*/ 96 w 102"/>
                <a:gd name="T23" fmla="*/ 28 h 120"/>
                <a:gd name="T24" fmla="*/ 96 w 102"/>
                <a:gd name="T25" fmla="*/ 28 h 120"/>
                <a:gd name="T26" fmla="*/ 100 w 102"/>
                <a:gd name="T27" fmla="*/ 44 h 120"/>
                <a:gd name="T28" fmla="*/ 102 w 102"/>
                <a:gd name="T29" fmla="*/ 60 h 120"/>
                <a:gd name="T30" fmla="*/ 102 w 102"/>
                <a:gd name="T31" fmla="*/ 60 h 120"/>
                <a:gd name="T32" fmla="*/ 102 w 102"/>
                <a:gd name="T33" fmla="*/ 74 h 120"/>
                <a:gd name="T34" fmla="*/ 98 w 102"/>
                <a:gd name="T35" fmla="*/ 86 h 120"/>
                <a:gd name="T36" fmla="*/ 94 w 102"/>
                <a:gd name="T37" fmla="*/ 96 h 120"/>
                <a:gd name="T38" fmla="*/ 88 w 102"/>
                <a:gd name="T39" fmla="*/ 104 h 120"/>
                <a:gd name="T40" fmla="*/ 88 w 102"/>
                <a:gd name="T41" fmla="*/ 104 h 120"/>
                <a:gd name="T42" fmla="*/ 80 w 102"/>
                <a:gd name="T43" fmla="*/ 112 h 120"/>
                <a:gd name="T44" fmla="*/ 72 w 102"/>
                <a:gd name="T45" fmla="*/ 116 h 120"/>
                <a:gd name="T46" fmla="*/ 62 w 102"/>
                <a:gd name="T47" fmla="*/ 120 h 120"/>
                <a:gd name="T48" fmla="*/ 50 w 102"/>
                <a:gd name="T49" fmla="*/ 120 h 120"/>
                <a:gd name="T50" fmla="*/ 50 w 102"/>
                <a:gd name="T51" fmla="*/ 120 h 120"/>
                <a:gd name="T52" fmla="*/ 40 w 102"/>
                <a:gd name="T53" fmla="*/ 120 h 120"/>
                <a:gd name="T54" fmla="*/ 30 w 102"/>
                <a:gd name="T55" fmla="*/ 116 h 120"/>
                <a:gd name="T56" fmla="*/ 22 w 102"/>
                <a:gd name="T57" fmla="*/ 112 h 120"/>
                <a:gd name="T58" fmla="*/ 14 w 102"/>
                <a:gd name="T59" fmla="*/ 106 h 120"/>
                <a:gd name="T60" fmla="*/ 14 w 102"/>
                <a:gd name="T61" fmla="*/ 106 h 120"/>
                <a:gd name="T62" fmla="*/ 8 w 102"/>
                <a:gd name="T63" fmla="*/ 96 h 120"/>
                <a:gd name="T64" fmla="*/ 4 w 102"/>
                <a:gd name="T65" fmla="*/ 86 h 120"/>
                <a:gd name="T66" fmla="*/ 2 w 102"/>
                <a:gd name="T67" fmla="*/ 76 h 120"/>
                <a:gd name="T68" fmla="*/ 0 w 102"/>
                <a:gd name="T69" fmla="*/ 62 h 120"/>
                <a:gd name="T70" fmla="*/ 0 w 102"/>
                <a:gd name="T71" fmla="*/ 62 h 120"/>
                <a:gd name="T72" fmla="*/ 2 w 102"/>
                <a:gd name="T73" fmla="*/ 48 h 120"/>
                <a:gd name="T74" fmla="*/ 4 w 102"/>
                <a:gd name="T75" fmla="*/ 34 h 120"/>
                <a:gd name="T76" fmla="*/ 8 w 102"/>
                <a:gd name="T77" fmla="*/ 24 h 120"/>
                <a:gd name="T78" fmla="*/ 16 w 102"/>
                <a:gd name="T79" fmla="*/ 1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2" h="120">
                  <a:moveTo>
                    <a:pt x="16" y="14"/>
                  </a:moveTo>
                  <a:lnTo>
                    <a:pt x="16" y="14"/>
                  </a:lnTo>
                  <a:lnTo>
                    <a:pt x="24" y="8"/>
                  </a:lnTo>
                  <a:lnTo>
                    <a:pt x="32" y="4"/>
                  </a:lnTo>
                  <a:lnTo>
                    <a:pt x="42" y="2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66" y="2"/>
                  </a:lnTo>
                  <a:lnTo>
                    <a:pt x="78" y="8"/>
                  </a:lnTo>
                  <a:lnTo>
                    <a:pt x="78" y="8"/>
                  </a:lnTo>
                  <a:lnTo>
                    <a:pt x="88" y="16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100" y="44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2" y="74"/>
                  </a:lnTo>
                  <a:lnTo>
                    <a:pt x="98" y="86"/>
                  </a:lnTo>
                  <a:lnTo>
                    <a:pt x="94" y="96"/>
                  </a:lnTo>
                  <a:lnTo>
                    <a:pt x="88" y="104"/>
                  </a:lnTo>
                  <a:lnTo>
                    <a:pt x="88" y="104"/>
                  </a:lnTo>
                  <a:lnTo>
                    <a:pt x="80" y="112"/>
                  </a:lnTo>
                  <a:lnTo>
                    <a:pt x="72" y="116"/>
                  </a:lnTo>
                  <a:lnTo>
                    <a:pt x="62" y="120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40" y="120"/>
                  </a:lnTo>
                  <a:lnTo>
                    <a:pt x="30" y="116"/>
                  </a:lnTo>
                  <a:lnTo>
                    <a:pt x="22" y="112"/>
                  </a:lnTo>
                  <a:lnTo>
                    <a:pt x="14" y="106"/>
                  </a:lnTo>
                  <a:lnTo>
                    <a:pt x="14" y="106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2" y="76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48"/>
                  </a:lnTo>
                  <a:lnTo>
                    <a:pt x="4" y="34"/>
                  </a:lnTo>
                  <a:lnTo>
                    <a:pt x="8" y="24"/>
                  </a:lnTo>
                  <a:lnTo>
                    <a:pt x="16" y="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21" name="Freeform 84"/>
            <p:cNvSpPr>
              <a:spLocks/>
            </p:cNvSpPr>
            <p:nvPr userDrawn="1"/>
          </p:nvSpPr>
          <p:spPr bwMode="auto">
            <a:xfrm>
              <a:off x="1271588" y="2252663"/>
              <a:ext cx="225425" cy="244475"/>
            </a:xfrm>
            <a:custGeom>
              <a:avLst/>
              <a:gdLst>
                <a:gd name="T0" fmla="*/ 8 w 142"/>
                <a:gd name="T1" fmla="*/ 116 h 154"/>
                <a:gd name="T2" fmla="*/ 8 w 142"/>
                <a:gd name="T3" fmla="*/ 116 h 154"/>
                <a:gd name="T4" fmla="*/ 14 w 142"/>
                <a:gd name="T5" fmla="*/ 124 h 154"/>
                <a:gd name="T6" fmla="*/ 18 w 142"/>
                <a:gd name="T7" fmla="*/ 132 h 154"/>
                <a:gd name="T8" fmla="*/ 26 w 142"/>
                <a:gd name="T9" fmla="*/ 138 h 154"/>
                <a:gd name="T10" fmla="*/ 34 w 142"/>
                <a:gd name="T11" fmla="*/ 144 h 154"/>
                <a:gd name="T12" fmla="*/ 34 w 142"/>
                <a:gd name="T13" fmla="*/ 144 h 154"/>
                <a:gd name="T14" fmla="*/ 42 w 142"/>
                <a:gd name="T15" fmla="*/ 148 h 154"/>
                <a:gd name="T16" fmla="*/ 52 w 142"/>
                <a:gd name="T17" fmla="*/ 150 h 154"/>
                <a:gd name="T18" fmla="*/ 60 w 142"/>
                <a:gd name="T19" fmla="*/ 152 h 154"/>
                <a:gd name="T20" fmla="*/ 72 w 142"/>
                <a:gd name="T21" fmla="*/ 154 h 154"/>
                <a:gd name="T22" fmla="*/ 72 w 142"/>
                <a:gd name="T23" fmla="*/ 154 h 154"/>
                <a:gd name="T24" fmla="*/ 90 w 142"/>
                <a:gd name="T25" fmla="*/ 152 h 154"/>
                <a:gd name="T26" fmla="*/ 108 w 142"/>
                <a:gd name="T27" fmla="*/ 144 h 154"/>
                <a:gd name="T28" fmla="*/ 108 w 142"/>
                <a:gd name="T29" fmla="*/ 144 h 154"/>
                <a:gd name="T30" fmla="*/ 116 w 142"/>
                <a:gd name="T31" fmla="*/ 140 h 154"/>
                <a:gd name="T32" fmla="*/ 122 w 142"/>
                <a:gd name="T33" fmla="*/ 132 h 154"/>
                <a:gd name="T34" fmla="*/ 128 w 142"/>
                <a:gd name="T35" fmla="*/ 126 h 154"/>
                <a:gd name="T36" fmla="*/ 134 w 142"/>
                <a:gd name="T37" fmla="*/ 118 h 154"/>
                <a:gd name="T38" fmla="*/ 134 w 142"/>
                <a:gd name="T39" fmla="*/ 118 h 154"/>
                <a:gd name="T40" fmla="*/ 138 w 142"/>
                <a:gd name="T41" fmla="*/ 108 h 154"/>
                <a:gd name="T42" fmla="*/ 140 w 142"/>
                <a:gd name="T43" fmla="*/ 98 h 154"/>
                <a:gd name="T44" fmla="*/ 142 w 142"/>
                <a:gd name="T45" fmla="*/ 88 h 154"/>
                <a:gd name="T46" fmla="*/ 142 w 142"/>
                <a:gd name="T47" fmla="*/ 76 h 154"/>
                <a:gd name="T48" fmla="*/ 142 w 142"/>
                <a:gd name="T49" fmla="*/ 76 h 154"/>
                <a:gd name="T50" fmla="*/ 140 w 142"/>
                <a:gd name="T51" fmla="*/ 56 h 154"/>
                <a:gd name="T52" fmla="*/ 138 w 142"/>
                <a:gd name="T53" fmla="*/ 46 h 154"/>
                <a:gd name="T54" fmla="*/ 134 w 142"/>
                <a:gd name="T55" fmla="*/ 36 h 154"/>
                <a:gd name="T56" fmla="*/ 134 w 142"/>
                <a:gd name="T57" fmla="*/ 36 h 154"/>
                <a:gd name="T58" fmla="*/ 128 w 142"/>
                <a:gd name="T59" fmla="*/ 28 h 154"/>
                <a:gd name="T60" fmla="*/ 122 w 142"/>
                <a:gd name="T61" fmla="*/ 20 h 154"/>
                <a:gd name="T62" fmla="*/ 116 w 142"/>
                <a:gd name="T63" fmla="*/ 14 h 154"/>
                <a:gd name="T64" fmla="*/ 108 w 142"/>
                <a:gd name="T65" fmla="*/ 10 h 154"/>
                <a:gd name="T66" fmla="*/ 108 w 142"/>
                <a:gd name="T67" fmla="*/ 10 h 154"/>
                <a:gd name="T68" fmla="*/ 100 w 142"/>
                <a:gd name="T69" fmla="*/ 4 h 154"/>
                <a:gd name="T70" fmla="*/ 90 w 142"/>
                <a:gd name="T71" fmla="*/ 2 h 154"/>
                <a:gd name="T72" fmla="*/ 82 w 142"/>
                <a:gd name="T73" fmla="*/ 0 h 154"/>
                <a:gd name="T74" fmla="*/ 72 w 142"/>
                <a:gd name="T75" fmla="*/ 0 h 154"/>
                <a:gd name="T76" fmla="*/ 72 w 142"/>
                <a:gd name="T77" fmla="*/ 0 h 154"/>
                <a:gd name="T78" fmla="*/ 56 w 142"/>
                <a:gd name="T79" fmla="*/ 0 h 154"/>
                <a:gd name="T80" fmla="*/ 42 w 142"/>
                <a:gd name="T81" fmla="*/ 4 h 154"/>
                <a:gd name="T82" fmla="*/ 30 w 142"/>
                <a:gd name="T83" fmla="*/ 12 h 154"/>
                <a:gd name="T84" fmla="*/ 20 w 142"/>
                <a:gd name="T85" fmla="*/ 20 h 154"/>
                <a:gd name="T86" fmla="*/ 20 w 142"/>
                <a:gd name="T87" fmla="*/ 20 h 154"/>
                <a:gd name="T88" fmla="*/ 12 w 142"/>
                <a:gd name="T89" fmla="*/ 32 h 154"/>
                <a:gd name="T90" fmla="*/ 4 w 142"/>
                <a:gd name="T91" fmla="*/ 46 h 154"/>
                <a:gd name="T92" fmla="*/ 2 w 142"/>
                <a:gd name="T93" fmla="*/ 60 h 154"/>
                <a:gd name="T94" fmla="*/ 0 w 142"/>
                <a:gd name="T95" fmla="*/ 78 h 154"/>
                <a:gd name="T96" fmla="*/ 0 w 142"/>
                <a:gd name="T97" fmla="*/ 78 h 154"/>
                <a:gd name="T98" fmla="*/ 2 w 142"/>
                <a:gd name="T99" fmla="*/ 98 h 154"/>
                <a:gd name="T100" fmla="*/ 8 w 142"/>
                <a:gd name="T101" fmla="*/ 11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" h="154">
                  <a:moveTo>
                    <a:pt x="8" y="116"/>
                  </a:moveTo>
                  <a:lnTo>
                    <a:pt x="8" y="116"/>
                  </a:lnTo>
                  <a:lnTo>
                    <a:pt x="14" y="124"/>
                  </a:lnTo>
                  <a:lnTo>
                    <a:pt x="18" y="132"/>
                  </a:lnTo>
                  <a:lnTo>
                    <a:pt x="26" y="138"/>
                  </a:lnTo>
                  <a:lnTo>
                    <a:pt x="34" y="144"/>
                  </a:lnTo>
                  <a:lnTo>
                    <a:pt x="34" y="144"/>
                  </a:lnTo>
                  <a:lnTo>
                    <a:pt x="42" y="148"/>
                  </a:lnTo>
                  <a:lnTo>
                    <a:pt x="52" y="150"/>
                  </a:lnTo>
                  <a:lnTo>
                    <a:pt x="60" y="152"/>
                  </a:lnTo>
                  <a:lnTo>
                    <a:pt x="72" y="154"/>
                  </a:lnTo>
                  <a:lnTo>
                    <a:pt x="72" y="154"/>
                  </a:lnTo>
                  <a:lnTo>
                    <a:pt x="90" y="152"/>
                  </a:lnTo>
                  <a:lnTo>
                    <a:pt x="108" y="144"/>
                  </a:lnTo>
                  <a:lnTo>
                    <a:pt x="108" y="144"/>
                  </a:lnTo>
                  <a:lnTo>
                    <a:pt x="116" y="140"/>
                  </a:lnTo>
                  <a:lnTo>
                    <a:pt x="122" y="132"/>
                  </a:lnTo>
                  <a:lnTo>
                    <a:pt x="128" y="126"/>
                  </a:lnTo>
                  <a:lnTo>
                    <a:pt x="134" y="118"/>
                  </a:lnTo>
                  <a:lnTo>
                    <a:pt x="134" y="118"/>
                  </a:lnTo>
                  <a:lnTo>
                    <a:pt x="138" y="108"/>
                  </a:lnTo>
                  <a:lnTo>
                    <a:pt x="140" y="98"/>
                  </a:lnTo>
                  <a:lnTo>
                    <a:pt x="142" y="88"/>
                  </a:lnTo>
                  <a:lnTo>
                    <a:pt x="142" y="76"/>
                  </a:lnTo>
                  <a:lnTo>
                    <a:pt x="142" y="76"/>
                  </a:lnTo>
                  <a:lnTo>
                    <a:pt x="140" y="56"/>
                  </a:lnTo>
                  <a:lnTo>
                    <a:pt x="138" y="46"/>
                  </a:lnTo>
                  <a:lnTo>
                    <a:pt x="134" y="36"/>
                  </a:lnTo>
                  <a:lnTo>
                    <a:pt x="134" y="36"/>
                  </a:lnTo>
                  <a:lnTo>
                    <a:pt x="128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00" y="4"/>
                  </a:lnTo>
                  <a:lnTo>
                    <a:pt x="90" y="2"/>
                  </a:lnTo>
                  <a:lnTo>
                    <a:pt x="8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2" y="4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2" y="32"/>
                  </a:lnTo>
                  <a:lnTo>
                    <a:pt x="4" y="46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2" y="98"/>
                  </a:lnTo>
                  <a:lnTo>
                    <a:pt x="8" y="1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22" name="Freeform 85"/>
            <p:cNvSpPr>
              <a:spLocks/>
            </p:cNvSpPr>
            <p:nvPr userDrawn="1"/>
          </p:nvSpPr>
          <p:spPr bwMode="auto">
            <a:xfrm>
              <a:off x="1033463" y="2252663"/>
              <a:ext cx="209550" cy="244475"/>
            </a:xfrm>
            <a:custGeom>
              <a:avLst/>
              <a:gdLst>
                <a:gd name="T0" fmla="*/ 96 w 132"/>
                <a:gd name="T1" fmla="*/ 126 h 154"/>
                <a:gd name="T2" fmla="*/ 84 w 132"/>
                <a:gd name="T3" fmla="*/ 134 h 154"/>
                <a:gd name="T4" fmla="*/ 68 w 132"/>
                <a:gd name="T5" fmla="*/ 136 h 154"/>
                <a:gd name="T6" fmla="*/ 56 w 132"/>
                <a:gd name="T7" fmla="*/ 134 h 154"/>
                <a:gd name="T8" fmla="*/ 44 w 132"/>
                <a:gd name="T9" fmla="*/ 130 h 154"/>
                <a:gd name="T10" fmla="*/ 26 w 132"/>
                <a:gd name="T11" fmla="*/ 108 h 154"/>
                <a:gd name="T12" fmla="*/ 22 w 132"/>
                <a:gd name="T13" fmla="*/ 92 h 154"/>
                <a:gd name="T14" fmla="*/ 20 w 132"/>
                <a:gd name="T15" fmla="*/ 76 h 154"/>
                <a:gd name="T16" fmla="*/ 24 w 132"/>
                <a:gd name="T17" fmla="*/ 46 h 154"/>
                <a:gd name="T18" fmla="*/ 32 w 132"/>
                <a:gd name="T19" fmla="*/ 34 h 154"/>
                <a:gd name="T20" fmla="*/ 42 w 132"/>
                <a:gd name="T21" fmla="*/ 24 h 154"/>
                <a:gd name="T22" fmla="*/ 54 w 132"/>
                <a:gd name="T23" fmla="*/ 18 h 154"/>
                <a:gd name="T24" fmla="*/ 70 w 132"/>
                <a:gd name="T25" fmla="*/ 16 h 154"/>
                <a:gd name="T26" fmla="*/ 94 w 132"/>
                <a:gd name="T27" fmla="*/ 24 h 154"/>
                <a:gd name="T28" fmla="*/ 104 w 132"/>
                <a:gd name="T29" fmla="*/ 34 h 154"/>
                <a:gd name="T30" fmla="*/ 130 w 132"/>
                <a:gd name="T31" fmla="*/ 42 h 154"/>
                <a:gd name="T32" fmla="*/ 126 w 132"/>
                <a:gd name="T33" fmla="*/ 34 h 154"/>
                <a:gd name="T34" fmla="*/ 114 w 132"/>
                <a:gd name="T35" fmla="*/ 18 h 154"/>
                <a:gd name="T36" fmla="*/ 108 w 132"/>
                <a:gd name="T37" fmla="*/ 10 h 154"/>
                <a:gd name="T38" fmla="*/ 90 w 132"/>
                <a:gd name="T39" fmla="*/ 2 h 154"/>
                <a:gd name="T40" fmla="*/ 70 w 132"/>
                <a:gd name="T41" fmla="*/ 0 h 154"/>
                <a:gd name="T42" fmla="*/ 52 w 132"/>
                <a:gd name="T43" fmla="*/ 2 h 154"/>
                <a:gd name="T44" fmla="*/ 34 w 132"/>
                <a:gd name="T45" fmla="*/ 8 h 154"/>
                <a:gd name="T46" fmla="*/ 26 w 132"/>
                <a:gd name="T47" fmla="*/ 14 h 154"/>
                <a:gd name="T48" fmla="*/ 14 w 132"/>
                <a:gd name="T49" fmla="*/ 26 h 154"/>
                <a:gd name="T50" fmla="*/ 8 w 132"/>
                <a:gd name="T51" fmla="*/ 34 h 154"/>
                <a:gd name="T52" fmla="*/ 2 w 132"/>
                <a:gd name="T53" fmla="*/ 54 h 154"/>
                <a:gd name="T54" fmla="*/ 0 w 132"/>
                <a:gd name="T55" fmla="*/ 76 h 154"/>
                <a:gd name="T56" fmla="*/ 8 w 132"/>
                <a:gd name="T57" fmla="*/ 116 h 154"/>
                <a:gd name="T58" fmla="*/ 12 w 132"/>
                <a:gd name="T59" fmla="*/ 124 h 154"/>
                <a:gd name="T60" fmla="*/ 24 w 132"/>
                <a:gd name="T61" fmla="*/ 138 h 154"/>
                <a:gd name="T62" fmla="*/ 30 w 132"/>
                <a:gd name="T63" fmla="*/ 144 h 154"/>
                <a:gd name="T64" fmla="*/ 48 w 132"/>
                <a:gd name="T65" fmla="*/ 150 h 154"/>
                <a:gd name="T66" fmla="*/ 70 w 132"/>
                <a:gd name="T67" fmla="*/ 154 h 154"/>
                <a:gd name="T68" fmla="*/ 82 w 132"/>
                <a:gd name="T69" fmla="*/ 152 h 154"/>
                <a:gd name="T70" fmla="*/ 100 w 132"/>
                <a:gd name="T71" fmla="*/ 146 h 154"/>
                <a:gd name="T72" fmla="*/ 110 w 132"/>
                <a:gd name="T73" fmla="*/ 140 h 154"/>
                <a:gd name="T74" fmla="*/ 122 w 132"/>
                <a:gd name="T75" fmla="*/ 126 h 154"/>
                <a:gd name="T76" fmla="*/ 132 w 132"/>
                <a:gd name="T77" fmla="*/ 104 h 154"/>
                <a:gd name="T78" fmla="*/ 112 w 132"/>
                <a:gd name="T79" fmla="*/ 98 h 154"/>
                <a:gd name="T80" fmla="*/ 106 w 132"/>
                <a:gd name="T81" fmla="*/ 116 h 154"/>
                <a:gd name="T82" fmla="*/ 96 w 132"/>
                <a:gd name="T83" fmla="*/ 12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2" h="154">
                  <a:moveTo>
                    <a:pt x="96" y="126"/>
                  </a:moveTo>
                  <a:lnTo>
                    <a:pt x="96" y="126"/>
                  </a:lnTo>
                  <a:lnTo>
                    <a:pt x="90" y="132"/>
                  </a:lnTo>
                  <a:lnTo>
                    <a:pt x="84" y="134"/>
                  </a:lnTo>
                  <a:lnTo>
                    <a:pt x="76" y="136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56" y="134"/>
                  </a:lnTo>
                  <a:lnTo>
                    <a:pt x="44" y="130"/>
                  </a:lnTo>
                  <a:lnTo>
                    <a:pt x="44" y="130"/>
                  </a:lnTo>
                  <a:lnTo>
                    <a:pt x="32" y="120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2" y="92"/>
                  </a:lnTo>
                  <a:lnTo>
                    <a:pt x="20" y="76"/>
                  </a:lnTo>
                  <a:lnTo>
                    <a:pt x="20" y="76"/>
                  </a:lnTo>
                  <a:lnTo>
                    <a:pt x="22" y="60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32" y="34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84" y="18"/>
                  </a:lnTo>
                  <a:lnTo>
                    <a:pt x="94" y="24"/>
                  </a:lnTo>
                  <a:lnTo>
                    <a:pt x="94" y="24"/>
                  </a:lnTo>
                  <a:lnTo>
                    <a:pt x="104" y="34"/>
                  </a:lnTo>
                  <a:lnTo>
                    <a:pt x="110" y="48"/>
                  </a:lnTo>
                  <a:lnTo>
                    <a:pt x="130" y="42"/>
                  </a:lnTo>
                  <a:lnTo>
                    <a:pt x="130" y="42"/>
                  </a:lnTo>
                  <a:lnTo>
                    <a:pt x="126" y="34"/>
                  </a:lnTo>
                  <a:lnTo>
                    <a:pt x="120" y="24"/>
                  </a:lnTo>
                  <a:lnTo>
                    <a:pt x="114" y="18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00" y="6"/>
                  </a:lnTo>
                  <a:lnTo>
                    <a:pt x="90" y="2"/>
                  </a:lnTo>
                  <a:lnTo>
                    <a:pt x="8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52" y="2"/>
                  </a:lnTo>
                  <a:lnTo>
                    <a:pt x="42" y="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6" y="14"/>
                  </a:lnTo>
                  <a:lnTo>
                    <a:pt x="20" y="20"/>
                  </a:lnTo>
                  <a:lnTo>
                    <a:pt x="14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4" y="44"/>
                  </a:lnTo>
                  <a:lnTo>
                    <a:pt x="2" y="5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2" y="96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2" y="124"/>
                  </a:lnTo>
                  <a:lnTo>
                    <a:pt x="18" y="132"/>
                  </a:lnTo>
                  <a:lnTo>
                    <a:pt x="24" y="138"/>
                  </a:lnTo>
                  <a:lnTo>
                    <a:pt x="30" y="144"/>
                  </a:lnTo>
                  <a:lnTo>
                    <a:pt x="30" y="144"/>
                  </a:lnTo>
                  <a:lnTo>
                    <a:pt x="38" y="148"/>
                  </a:lnTo>
                  <a:lnTo>
                    <a:pt x="48" y="150"/>
                  </a:lnTo>
                  <a:lnTo>
                    <a:pt x="58" y="152"/>
                  </a:lnTo>
                  <a:lnTo>
                    <a:pt x="70" y="154"/>
                  </a:lnTo>
                  <a:lnTo>
                    <a:pt x="70" y="154"/>
                  </a:lnTo>
                  <a:lnTo>
                    <a:pt x="82" y="152"/>
                  </a:lnTo>
                  <a:lnTo>
                    <a:pt x="92" y="150"/>
                  </a:lnTo>
                  <a:lnTo>
                    <a:pt x="100" y="146"/>
                  </a:lnTo>
                  <a:lnTo>
                    <a:pt x="110" y="140"/>
                  </a:lnTo>
                  <a:lnTo>
                    <a:pt x="110" y="140"/>
                  </a:lnTo>
                  <a:lnTo>
                    <a:pt x="116" y="134"/>
                  </a:lnTo>
                  <a:lnTo>
                    <a:pt x="122" y="126"/>
                  </a:lnTo>
                  <a:lnTo>
                    <a:pt x="128" y="116"/>
                  </a:lnTo>
                  <a:lnTo>
                    <a:pt x="132" y="104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0" y="108"/>
                  </a:lnTo>
                  <a:lnTo>
                    <a:pt x="106" y="116"/>
                  </a:lnTo>
                  <a:lnTo>
                    <a:pt x="102" y="122"/>
                  </a:lnTo>
                  <a:lnTo>
                    <a:pt x="96" y="1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600" b="1">
                <a:solidFill>
                  <a:srgbClr val="FFCC33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</p:grpSp>
      <p:cxnSp>
        <p:nvCxnSpPr>
          <p:cNvPr id="123" name="Connecteur droit 122"/>
          <p:cNvCxnSpPr/>
          <p:nvPr userDrawn="1"/>
        </p:nvCxnSpPr>
        <p:spPr>
          <a:xfrm>
            <a:off x="1689100" y="6266209"/>
            <a:ext cx="0" cy="2208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 userDrawn="1"/>
        </p:nvCxnSpPr>
        <p:spPr>
          <a:xfrm>
            <a:off x="9331600" y="6272560"/>
            <a:ext cx="0" cy="2208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 Box 23"/>
          <p:cNvSpPr txBox="1">
            <a:spLocks noChangeArrowheads="1"/>
          </p:cNvSpPr>
          <p:nvPr userDrawn="1"/>
        </p:nvSpPr>
        <p:spPr bwMode="auto">
          <a:xfrm>
            <a:off x="1774827" y="6290985"/>
            <a:ext cx="3360000" cy="2208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 anchorCtr="0">
            <a:noAutofit/>
          </a:bodyPr>
          <a:lstStyle>
            <a:lvl1pPr defTabSz="104298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defTabSz="104298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7B100"/>
              </a:buClr>
              <a:buFont typeface="Wingdings" pitchFamily="2" charset="2"/>
              <a:buNone/>
              <a:defRPr/>
            </a:pPr>
            <a:r>
              <a:rPr lang="tr-TR" sz="1200" cap="all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VIII AS CONFERENCE - TAYSAD</a:t>
            </a:r>
            <a:endParaRPr lang="fr-FR" sz="1200" cap="all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75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 Narrow" pitchFamily="34" charset="0"/>
          <a:ea typeface="MS PGothic" pitchFamily="34" charset="-128"/>
        </a:defRPr>
      </a:lvl9pPr>
    </p:titleStyle>
    <p:bodyStyle>
      <a:lvl1pPr marL="342891" indent="-342891" algn="l" rtl="0" eaLnBrk="0" fontAlgn="base" hangingPunct="0">
        <a:spcBef>
          <a:spcPct val="35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3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0" fontAlgn="base" hangingPunct="0">
        <a:spcBef>
          <a:spcPct val="35000"/>
        </a:spcBef>
        <a:spcAft>
          <a:spcPct val="0"/>
        </a:spcAft>
        <a:buFont typeface="Wingdings" pitchFamily="2" charset="2"/>
        <a:buChar char="§"/>
        <a:defRPr sz="1467">
          <a:solidFill>
            <a:schemeClr val="tx1"/>
          </a:solidFill>
          <a:latin typeface="+mn-lt"/>
          <a:ea typeface="+mn-ea"/>
        </a:defRPr>
      </a:lvl3pPr>
      <a:lvl4pPr marL="1600160" indent="-228594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 sz="1067">
          <a:solidFill>
            <a:schemeClr val="tx1"/>
          </a:solidFill>
          <a:latin typeface="+mn-lt"/>
          <a:ea typeface="+mn-ea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1067">
          <a:solidFill>
            <a:schemeClr val="tx1"/>
          </a:solidFill>
          <a:latin typeface="+mn-lt"/>
          <a:ea typeface="+mn-ea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067">
          <a:solidFill>
            <a:schemeClr val="tx1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067">
          <a:solidFill>
            <a:schemeClr val="tx1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067">
          <a:solidFill>
            <a:schemeClr val="tx1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0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Procédé 6"/>
          <p:cNvSpPr/>
          <p:nvPr/>
        </p:nvSpPr>
        <p:spPr>
          <a:xfrm flipH="1">
            <a:off x="241303" y="214449"/>
            <a:ext cx="11713634" cy="3727268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1303" y="252549"/>
            <a:ext cx="11713634" cy="3727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41304" y="4278450"/>
            <a:ext cx="11713633" cy="1343568"/>
          </a:xfrm>
        </p:spPr>
        <p:txBody>
          <a:bodyPr/>
          <a:lstStyle/>
          <a:p>
            <a:r>
              <a:rPr lang="fr-FR" sz="3600" dirty="0" smtClean="0">
                <a:latin typeface="Calibri" panose="020F0502020204030204" pitchFamily="34" charset="0"/>
              </a:rPr>
              <a:t>AFTER-SALES </a:t>
            </a:r>
            <a:r>
              <a:rPr lang="tr-TR" sz="3600" dirty="0" smtClean="0">
                <a:latin typeface="Calibri" panose="020F0502020204030204" pitchFamily="34" charset="0"/>
              </a:rPr>
              <a:t>STRATEGY &amp; EXPECTATIONS</a:t>
            </a:r>
            <a:br>
              <a:rPr lang="tr-TR" sz="3600" dirty="0" smtClean="0">
                <a:latin typeface="Calibri" panose="020F0502020204030204" pitchFamily="34" charset="0"/>
              </a:rPr>
            </a:br>
            <a:r>
              <a:rPr lang="tr-TR" sz="1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26 MAY 2017</a:t>
            </a:r>
            <a:endParaRPr lang="fr-FR" sz="1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67" b="22437"/>
          <a:stretch/>
        </p:blipFill>
        <p:spPr>
          <a:xfrm>
            <a:off x="2774421" y="252549"/>
            <a:ext cx="6769630" cy="3689168"/>
          </a:xfrm>
          <a:prstGeom prst="rect">
            <a:avLst/>
          </a:prstGeom>
        </p:spPr>
      </p:pic>
      <p:sp>
        <p:nvSpPr>
          <p:cNvPr id="18" name="Organigramme : Procédé 17"/>
          <p:cNvSpPr/>
          <p:nvPr/>
        </p:nvSpPr>
        <p:spPr>
          <a:xfrm>
            <a:off x="8961120" y="214449"/>
            <a:ext cx="2993818" cy="3727268"/>
          </a:xfrm>
          <a:prstGeom prst="flowChartProcess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19" name="Organigramme : Procédé 18"/>
          <p:cNvSpPr/>
          <p:nvPr/>
        </p:nvSpPr>
        <p:spPr>
          <a:xfrm flipH="1">
            <a:off x="241303" y="214449"/>
            <a:ext cx="3581760" cy="3727268"/>
          </a:xfrm>
          <a:prstGeom prst="flowChartProcess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5 REGIONS, CORE OF OPERATIONS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oneTexte 3"/>
          <p:cNvSpPr txBox="1"/>
          <p:nvPr/>
        </p:nvSpPr>
        <p:spPr>
          <a:xfrm>
            <a:off x="283632" y="875517"/>
            <a:ext cx="11669187" cy="5374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189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Key Dates </a:t>
            </a: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133" dirty="0" smtClean="0">
                <a:latin typeface="Calibri" panose="020F0502020204030204" pitchFamily="34" charset="0"/>
              </a:rPr>
              <a:t>2006: the growth in the automotive sector was shifting from Europe to emerging markets</a:t>
            </a:r>
            <a:r>
              <a:rPr lang="en-US" sz="2133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</a:p>
          <a:p>
            <a:pPr marL="1295368" lvl="2" indent="-380990">
              <a:buFont typeface="Wingdings" panose="05000000000000000000" pitchFamily="2" charset="2"/>
              <a:buChar char="ð"/>
            </a:pPr>
            <a:r>
              <a:rPr lang="en-US" sz="2133" dirty="0" smtClean="0">
                <a:latin typeface="Calibri" panose="020F0502020204030204" pitchFamily="34" charset="0"/>
              </a:rPr>
              <a:t>5 RMC creation: system of management for worldwide activities based on a number of geographical regions</a:t>
            </a:r>
          </a:p>
          <a:p>
            <a:pPr marL="1752556" lvl="3" indent="-380990">
              <a:buClr>
                <a:srgbClr val="F7B100"/>
              </a:buClr>
              <a:buFont typeface="Wingdings" panose="05000000000000000000" pitchFamily="2" charset="2"/>
              <a:buChar char="ð"/>
            </a:pPr>
            <a:r>
              <a:rPr lang="en-US" sz="2133" dirty="0" smtClean="0">
                <a:latin typeface="Calibri" panose="020F0502020204030204" pitchFamily="34" charset="0"/>
              </a:rPr>
              <a:t>to be as closely tuned as possible to the needs of its customers </a:t>
            </a:r>
          </a:p>
          <a:p>
            <a:pPr marL="1752556" lvl="3" indent="-380990">
              <a:buClr>
                <a:srgbClr val="F7B100"/>
              </a:buClr>
              <a:buFont typeface="Wingdings" panose="05000000000000000000" pitchFamily="2" charset="2"/>
              <a:buChar char="ð"/>
            </a:pPr>
            <a:r>
              <a:rPr lang="en-US" sz="2133" dirty="0" smtClean="0">
                <a:latin typeface="Calibri" panose="020F0502020204030204" pitchFamily="34" charset="0"/>
              </a:rPr>
              <a:t>to run economical activities as near as possible to its operations</a:t>
            </a:r>
          </a:p>
          <a:p>
            <a:pPr marL="1752556" lvl="3" indent="-380990">
              <a:buClr>
                <a:srgbClr val="F7B100"/>
              </a:buClr>
              <a:buFont typeface="Wingdings" panose="05000000000000000000" pitchFamily="2" charset="2"/>
              <a:buChar char="ð"/>
            </a:pPr>
            <a:endParaRPr lang="en-US" sz="2133" dirty="0" smtClean="0">
              <a:latin typeface="Calibri" panose="020F0502020204030204" pitchFamily="34" charset="0"/>
            </a:endParaRP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133" dirty="0" smtClean="0">
                <a:latin typeface="Calibri" panose="020F0502020204030204" pitchFamily="34" charset="0"/>
              </a:rPr>
              <a:t>2011: The Group has been taking things even further, making regions even more central to industry competition</a:t>
            </a: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133" dirty="0" smtClean="0">
                <a:latin typeface="Calibri" panose="020F0502020204030204" pitchFamily="34" charset="0"/>
              </a:rPr>
              <a:t>2014: Asia-Pacific, Americas, Eurasia, Europe, Africa-Middle East-India</a:t>
            </a: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endParaRPr lang="en-US" sz="2133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457189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Mission: reinforce international Group’s development </a:t>
            </a: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133" dirty="0" smtClean="0">
                <a:latin typeface="Calibri" panose="020F0502020204030204" pitchFamily="34" charset="0"/>
              </a:rPr>
              <a:t>To ensure the means to increase efficiency &amp; impact in all markets and to best seek growth where it is most easily found</a:t>
            </a:r>
            <a:endParaRPr lang="en-US" sz="2133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133" dirty="0" smtClean="0">
                <a:latin typeface="Calibri" panose="020F0502020204030204" pitchFamily="34" charset="0"/>
              </a:rPr>
              <a:t>To maximize the profitability of each region and conquering new markets</a:t>
            </a:r>
            <a:endParaRPr lang="en-US" sz="2133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60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5 REGIONS, CORE OF OPERATIONS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3"/>
          <p:cNvSpPr txBox="1"/>
          <p:nvPr/>
        </p:nvSpPr>
        <p:spPr>
          <a:xfrm>
            <a:off x="241299" y="1120661"/>
            <a:ext cx="834269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 indent="-342900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More autonomy &amp; decision-making power</a:t>
            </a:r>
          </a:p>
        </p:txBody>
      </p:sp>
      <p:sp>
        <p:nvSpPr>
          <p:cNvPr id="4" name="ZoneTexte 1"/>
          <p:cNvSpPr txBox="1"/>
          <p:nvPr/>
        </p:nvSpPr>
        <p:spPr>
          <a:xfrm>
            <a:off x="241299" y="1881287"/>
            <a:ext cx="4708478" cy="42465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0" lvl="1" algn="ctr">
              <a:lnSpc>
                <a:spcPct val="150000"/>
              </a:lnSpc>
              <a:buClr>
                <a:srgbClr val="F7B100"/>
              </a:buClr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CORPORATE FUNCTIONS</a:t>
            </a:r>
            <a:endParaRPr lang="tr-TR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 indent="-34290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define strategy</a:t>
            </a:r>
          </a:p>
          <a:p>
            <a:pPr lvl="2" indent="-34290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develop standards</a:t>
            </a:r>
          </a:p>
          <a:p>
            <a:pPr lvl="2" indent="-34290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set targets</a:t>
            </a:r>
          </a:p>
          <a:p>
            <a:pPr lvl="2" indent="-34290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provide regions the support </a:t>
            </a:r>
            <a:b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they need</a:t>
            </a:r>
            <a:endParaRPr lang="en-US" sz="24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ZoneTexte 5"/>
          <p:cNvSpPr txBox="1"/>
          <p:nvPr/>
        </p:nvSpPr>
        <p:spPr>
          <a:xfrm>
            <a:off x="6127845" y="1881287"/>
            <a:ext cx="5827594" cy="42465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108000" bIns="0" rtlCol="0" anchor="ctr">
            <a:noAutofit/>
          </a:bodyPr>
          <a:lstStyle/>
          <a:p>
            <a:pPr marL="0" lvl="1" algn="ctr">
              <a:lnSpc>
                <a:spcPct val="150000"/>
              </a:lnSpc>
              <a:buClr>
                <a:srgbClr val="F7B100"/>
              </a:buClr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REGIONS</a:t>
            </a:r>
          </a:p>
          <a:p>
            <a:pPr lvl="2" indent="-34290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Implement the strategy in their countries with the network and the customer</a:t>
            </a:r>
            <a:endParaRPr lang="en-US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 indent="-34290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STRENGHT</a:t>
            </a:r>
            <a:r>
              <a:rPr lang="en-US" sz="24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expertise in the field to take operational initiative &amp; send back information to the central offices on the specific needs of their markets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Double flèche horizontale 2"/>
          <p:cNvSpPr/>
          <p:nvPr/>
        </p:nvSpPr>
        <p:spPr>
          <a:xfrm>
            <a:off x="5271423" y="3840664"/>
            <a:ext cx="733245" cy="327804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6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7"/>
          <p:cNvSpPr txBox="1">
            <a:spLocks noChangeArrowheads="1"/>
          </p:cNvSpPr>
          <p:nvPr/>
        </p:nvSpPr>
        <p:spPr bwMode="auto">
          <a:xfrm>
            <a:off x="5240570" y="1752963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1200" b="0">
              <a:latin typeface="+mj-lt"/>
            </a:endParaRPr>
          </a:p>
        </p:txBody>
      </p:sp>
      <p:pic>
        <p:nvPicPr>
          <p:cNvPr id="5" name="Picture 4" descr="I:\DCOM-PAD\00259\Com Regions\images regions\R_1409_CARTOGRAPHIE_Eurasie.jpg"/>
          <p:cNvPicPr>
            <a:picLocks noChangeAspect="1" noChangeArrowheads="1"/>
          </p:cNvPicPr>
          <p:nvPr/>
        </p:nvPicPr>
        <p:blipFill rotWithShape="1">
          <a:blip r:embed="rId2"/>
          <a:srcRect t="5953"/>
          <a:stretch/>
        </p:blipFill>
        <p:spPr bwMode="auto">
          <a:xfrm>
            <a:off x="952203" y="114663"/>
            <a:ext cx="10981267" cy="613833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06287" y="1752963"/>
            <a:ext cx="724878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Russia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169536" y="3384914"/>
            <a:ext cx="1143326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Kazakhstan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4861687" y="3729930"/>
            <a:ext cx="169333" cy="2518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5854403" y="5042263"/>
            <a:ext cx="1121333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Uzbekistan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4628854" y="4220996"/>
            <a:ext cx="1248833" cy="8212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4074287" y="5090947"/>
            <a:ext cx="1346459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Turkmenistan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H="1" flipV="1">
            <a:off x="4491271" y="4405147"/>
            <a:ext cx="370416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5877687" y="3981814"/>
            <a:ext cx="1198533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Kyrghyzstan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5363338" y="4154321"/>
            <a:ext cx="514349" cy="66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4"/>
          <p:cNvSpPr>
            <a:spLocks noChangeArrowheads="1"/>
          </p:cNvSpPr>
          <p:nvPr/>
        </p:nvSpPr>
        <p:spPr bwMode="auto">
          <a:xfrm>
            <a:off x="5837470" y="4405147"/>
            <a:ext cx="980781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Tajikistan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H="1" flipV="1">
            <a:off x="5240571" y="4489815"/>
            <a:ext cx="596899" cy="878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7545620" y="3166896"/>
            <a:ext cx="992195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Mongolia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6891569" y="3339406"/>
            <a:ext cx="654051" cy="390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39"/>
          <p:cNvSpPr>
            <a:spLocks noChangeArrowheads="1"/>
          </p:cNvSpPr>
          <p:nvPr/>
        </p:nvSpPr>
        <p:spPr bwMode="auto">
          <a:xfrm>
            <a:off x="1106720" y="4534263"/>
            <a:ext cx="750077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Turkey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2008421" y="4405147"/>
            <a:ext cx="1164167" cy="1333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42"/>
          <p:cNvSpPr>
            <a:spLocks noChangeArrowheads="1"/>
          </p:cNvSpPr>
          <p:nvPr/>
        </p:nvSpPr>
        <p:spPr bwMode="auto">
          <a:xfrm>
            <a:off x="3202221" y="2885380"/>
            <a:ext cx="850233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Ukraine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 flipH="1">
            <a:off x="3051938" y="3230397"/>
            <a:ext cx="648757" cy="4529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911054" y="2366796"/>
            <a:ext cx="829073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Belorus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2415879" y="2709696"/>
            <a:ext cx="377824" cy="6011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48"/>
          <p:cNvSpPr>
            <a:spLocks noChangeArrowheads="1"/>
          </p:cNvSpPr>
          <p:nvPr/>
        </p:nvSpPr>
        <p:spPr bwMode="auto">
          <a:xfrm>
            <a:off x="960670" y="3950063"/>
            <a:ext cx="880049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Bulgaria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2027469" y="4157496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51"/>
          <p:cNvSpPr>
            <a:spLocks noChangeArrowheads="1"/>
          </p:cNvSpPr>
          <p:nvPr/>
        </p:nvSpPr>
        <p:spPr bwMode="auto">
          <a:xfrm>
            <a:off x="1106720" y="3372214"/>
            <a:ext cx="936090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Romania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2173520" y="3729929"/>
            <a:ext cx="505883" cy="162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60"/>
          <p:cNvSpPr>
            <a:spLocks noChangeArrowheads="1"/>
          </p:cNvSpPr>
          <p:nvPr/>
        </p:nvSpPr>
        <p:spPr bwMode="auto">
          <a:xfrm>
            <a:off x="1703621" y="5203130"/>
            <a:ext cx="849079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Georgia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30" name="Connecteur droit avec flèche 29"/>
          <p:cNvCxnSpPr/>
          <p:nvPr/>
        </p:nvCxnSpPr>
        <p:spPr>
          <a:xfrm flipV="1">
            <a:off x="2214795" y="4187129"/>
            <a:ext cx="1427692" cy="1016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63"/>
          <p:cNvSpPr>
            <a:spLocks noChangeArrowheads="1"/>
          </p:cNvSpPr>
          <p:nvPr/>
        </p:nvSpPr>
        <p:spPr bwMode="auto">
          <a:xfrm>
            <a:off x="1058036" y="2821880"/>
            <a:ext cx="981679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Moldavia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2181987" y="2994388"/>
            <a:ext cx="611716" cy="7355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67"/>
          <p:cNvSpPr>
            <a:spLocks noChangeArrowheads="1"/>
          </p:cNvSpPr>
          <p:nvPr/>
        </p:nvSpPr>
        <p:spPr bwMode="auto">
          <a:xfrm>
            <a:off x="3394837" y="5666680"/>
            <a:ext cx="1089786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Azerbaijan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34" name="Connecteur droit avec flèche 33"/>
          <p:cNvCxnSpPr/>
          <p:nvPr/>
        </p:nvCxnSpPr>
        <p:spPr>
          <a:xfrm flipV="1">
            <a:off x="3394837" y="4328947"/>
            <a:ext cx="497417" cy="13377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1921637" y="5713247"/>
            <a:ext cx="914033" cy="338554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80000"/>
              </a:spcBef>
              <a:buClr>
                <a:schemeClr val="accent1"/>
              </a:buClr>
              <a:buSzPct val="85000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80000"/>
              </a:spcBef>
              <a:buClr>
                <a:schemeClr val="bg2"/>
              </a:buClr>
              <a:buSzPct val="85000"/>
              <a:buChar char="§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80000"/>
              </a:spcBef>
              <a:buClr>
                <a:schemeClr val="accent2"/>
              </a:buClr>
              <a:buSzPct val="8500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7B100"/>
              </a:buClr>
              <a:buSzTx/>
              <a:buFont typeface="Wingdings" panose="05000000000000000000" pitchFamily="2" charset="2"/>
              <a:buNone/>
            </a:pPr>
            <a:r>
              <a:rPr lang="fr-FR" altLang="en-US" sz="1600">
                <a:latin typeface="Calibri" panose="020F0502020204030204" pitchFamily="34" charset="0"/>
                <a:sym typeface="Wingdings" panose="05000000000000000000" pitchFamily="2" charset="2"/>
              </a:rPr>
              <a:t>Armenia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 flipV="1">
            <a:off x="2793703" y="4328947"/>
            <a:ext cx="899584" cy="1384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EURASIA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1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796" y="2137890"/>
            <a:ext cx="1558344" cy="11590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9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796" y="3296989"/>
            <a:ext cx="10251583" cy="9530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4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NEW AS PURCHASING ORGANISATION</a:t>
            </a:r>
          </a:p>
        </p:txBody>
      </p:sp>
      <p:pic>
        <p:nvPicPr>
          <p:cNvPr id="4" name="Picture 3" descr="d:\LocalData\at02141\Desktop\YILIN OTOMOBİLİ\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745" y="149070"/>
            <a:ext cx="4069080" cy="1988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261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 ORGANISATION IN EURASIA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99" y="957484"/>
            <a:ext cx="6580042" cy="10670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99" y="2168155"/>
            <a:ext cx="7863023" cy="3455251"/>
          </a:xfrm>
          <a:prstGeom prst="rect">
            <a:avLst/>
          </a:prstGeom>
        </p:spPr>
      </p:pic>
      <p:cxnSp>
        <p:nvCxnSpPr>
          <p:cNvPr id="12" name="Straight Connector 11"/>
          <p:cNvCxnSpPr>
            <a:stCxn id="4" idx="3"/>
          </p:cNvCxnSpPr>
          <p:nvPr/>
        </p:nvCxnSpPr>
        <p:spPr>
          <a:xfrm flipV="1">
            <a:off x="6821341" y="1491015"/>
            <a:ext cx="241819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888406" y="5104264"/>
            <a:ext cx="1351128" cy="1364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239534" y="1491015"/>
            <a:ext cx="0" cy="3626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498842" y="2374710"/>
            <a:ext cx="2306471" cy="18015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With the creation of new BU all the local purchasing organizations will manage from the same person with the same objectives of BU</a:t>
            </a:r>
          </a:p>
        </p:txBody>
      </p:sp>
    </p:spTree>
    <p:extLst>
      <p:ext uri="{BB962C8B-B14F-4D97-AF65-F5344CB8AC3E}">
        <p14:creationId xmlns:p14="http://schemas.microsoft.com/office/powerpoint/2010/main" val="37594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796" y="2137890"/>
            <a:ext cx="1558344" cy="11590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9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796" y="3296989"/>
            <a:ext cx="10251583" cy="9530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4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OUR EXPECTATIONS</a:t>
            </a:r>
          </a:p>
        </p:txBody>
      </p:sp>
      <p:pic>
        <p:nvPicPr>
          <p:cNvPr id="4" name="Picture 3" descr="d:\LocalData\at02141\Desktop\YILIN OTOMOBİLİ\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745" y="149070"/>
            <a:ext cx="4069080" cy="1988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77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are our expectations?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3"/>
          <p:cNvSpPr txBox="1"/>
          <p:nvPr/>
        </p:nvSpPr>
        <p:spPr>
          <a:xfrm>
            <a:off x="283632" y="875517"/>
            <a:ext cx="11669187" cy="5078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Industrially Turkey is the most capable country in the region</a:t>
            </a:r>
            <a:r>
              <a:rPr lang="tr-TR" sz="2400" dirty="0" smtClean="0">
                <a:latin typeface="Calibri" panose="020F0502020204030204" pitchFamily="34" charset="0"/>
              </a:rPr>
              <a:t>.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</a:rPr>
              <a:t>W</a:t>
            </a:r>
            <a:r>
              <a:rPr lang="en-US" sz="2400" dirty="0" smtClean="0">
                <a:latin typeface="Calibri" panose="020F0502020204030204" pitchFamily="34" charset="0"/>
              </a:rPr>
              <a:t>e want to use this capacity to have a </a:t>
            </a:r>
            <a:r>
              <a:rPr lang="en-US" sz="2400" u="sng" dirty="0" smtClean="0">
                <a:latin typeface="Calibri" panose="020F0502020204030204" pitchFamily="34" charset="0"/>
              </a:rPr>
              <a:t>complete</a:t>
            </a:r>
            <a:r>
              <a:rPr lang="en-US" sz="2400" dirty="0" smtClean="0">
                <a:latin typeface="Calibri" panose="020F0502020204030204" pitchFamily="34" charset="0"/>
              </a:rPr>
              <a:t> :</a:t>
            </a:r>
          </a:p>
          <a:p>
            <a:pPr marL="1752556" lvl="3" indent="-38099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ð"/>
            </a:pPr>
            <a:r>
              <a:rPr lang="en-US" sz="2800" dirty="0" smtClean="0">
                <a:latin typeface="Calibri" panose="020F0502020204030204" pitchFamily="34" charset="0"/>
              </a:rPr>
              <a:t>AS product range for our client</a:t>
            </a:r>
          </a:p>
          <a:p>
            <a:pPr marL="1752556" lvl="3" indent="-38099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ð"/>
            </a:pPr>
            <a:r>
              <a:rPr lang="en-US" sz="2800" dirty="0" err="1" smtClean="0">
                <a:latin typeface="Calibri" panose="020F0502020204030204" pitchFamily="34" charset="0"/>
              </a:rPr>
              <a:t>Motrio</a:t>
            </a:r>
            <a:r>
              <a:rPr lang="en-US" sz="2800" dirty="0" smtClean="0">
                <a:latin typeface="Calibri" panose="020F0502020204030204" pitchFamily="34" charset="0"/>
              </a:rPr>
              <a:t> range for all the brands</a:t>
            </a:r>
          </a:p>
          <a:p>
            <a:pPr marL="1752556" lvl="3" indent="-38099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ð"/>
            </a:pPr>
            <a:r>
              <a:rPr lang="en-US" sz="2800" dirty="0" smtClean="0">
                <a:latin typeface="Calibri" panose="020F0502020204030204" pitchFamily="34" charset="0"/>
              </a:rPr>
              <a:t>And also Accessories</a:t>
            </a:r>
          </a:p>
          <a:p>
            <a:pPr marL="914377" lvl="1" indent="-457189">
              <a:buClr>
                <a:srgbClr val="F7B1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Our objective is to make purchasing for </a:t>
            </a:r>
            <a:r>
              <a:rPr lang="en-US" sz="2400" u="sng" dirty="0" smtClean="0">
                <a:latin typeface="Calibri" panose="020F0502020204030204" pitchFamily="34" charset="0"/>
              </a:rPr>
              <a:t>all region countries</a:t>
            </a:r>
            <a:r>
              <a:rPr lang="en-US" sz="2400" dirty="0" smtClean="0">
                <a:latin typeface="Calibri" panose="020F0502020204030204" pitchFamily="34" charset="0"/>
              </a:rPr>
              <a:t> in first step. Then we want to supply for </a:t>
            </a:r>
            <a:r>
              <a:rPr lang="en-US" sz="2400" u="sng" dirty="0" smtClean="0">
                <a:latin typeface="Calibri" panose="020F0502020204030204" pitchFamily="34" charset="0"/>
              </a:rPr>
              <a:t>AMI region</a:t>
            </a:r>
            <a:r>
              <a:rPr lang="en-US" sz="2400" dirty="0" smtClean="0">
                <a:latin typeface="Calibri" panose="020F0502020204030204" pitchFamily="34" charset="0"/>
              </a:rPr>
              <a:t> where the client profile and product range are same. To realize this growth our priorities are :</a:t>
            </a:r>
          </a:p>
          <a:p>
            <a:pPr marL="1752556" lvl="3" indent="-38099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ð"/>
            </a:pPr>
            <a:r>
              <a:rPr lang="en-US" sz="2800" dirty="0" smtClean="0">
                <a:latin typeface="Calibri" panose="020F0502020204030204" pitchFamily="34" charset="0"/>
              </a:rPr>
              <a:t>Best P0 purchasing price</a:t>
            </a:r>
          </a:p>
          <a:p>
            <a:pPr marL="1752556" lvl="3" indent="-380990">
              <a:lnSpc>
                <a:spcPct val="150000"/>
              </a:lnSpc>
              <a:buClr>
                <a:srgbClr val="F7B100"/>
              </a:buClr>
              <a:buFont typeface="Wingdings" panose="05000000000000000000" pitchFamily="2" charset="2"/>
              <a:buChar char="ð"/>
            </a:pPr>
            <a:r>
              <a:rPr lang="en-US" sz="2800" dirty="0" smtClean="0">
                <a:latin typeface="Calibri" panose="020F0502020204030204" pitchFamily="34" charset="0"/>
              </a:rPr>
              <a:t>Volume rebate</a:t>
            </a:r>
            <a:endParaRPr lang="tr-TR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37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796" y="2137890"/>
            <a:ext cx="1558344" cy="11590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9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796" y="3296989"/>
            <a:ext cx="10251583" cy="9530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4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QUESTIONS &amp; ANSWERS</a:t>
            </a:r>
          </a:p>
        </p:txBody>
      </p:sp>
      <p:pic>
        <p:nvPicPr>
          <p:cNvPr id="4" name="Picture 3" descr="d:\LocalData\at02141\Desktop\YILIN OTOMOBİLİ\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745" y="149070"/>
            <a:ext cx="4069080" cy="1988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730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397" y="425003"/>
            <a:ext cx="5396248" cy="3863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3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CONTENTS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9397" y="1004549"/>
            <a:ext cx="11191741" cy="457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6000" b="1" dirty="0">
                <a:solidFill>
                  <a:schemeClr val="accent1"/>
                </a:solidFill>
                <a:latin typeface="Calibri" panose="020F0502020204030204" pitchFamily="34" charset="0"/>
              </a:rPr>
              <a:t>0</a:t>
            </a:r>
            <a:r>
              <a:rPr lang="tr-TR" sz="6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  <a:r>
              <a:rPr lang="tr-TR" sz="32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RENAULT AS BUSINESS OVERVIEW</a:t>
            </a:r>
          </a:p>
          <a:p>
            <a:r>
              <a:rPr lang="tr-TR" sz="6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02</a:t>
            </a:r>
            <a:r>
              <a:rPr lang="tr-TR" sz="3200" dirty="0" smtClean="0">
                <a:latin typeface="Calibri" panose="020F0502020204030204" pitchFamily="34" charset="0"/>
              </a:rPr>
              <a:t> EURASIA REGION</a:t>
            </a:r>
          </a:p>
          <a:p>
            <a:r>
              <a:rPr lang="tr-TR" sz="6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03</a:t>
            </a:r>
            <a:r>
              <a:rPr lang="tr-TR" sz="32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NEW AS PURCHASING ORGANISATION</a:t>
            </a:r>
          </a:p>
          <a:p>
            <a:r>
              <a:rPr lang="tr-TR" sz="6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04</a:t>
            </a:r>
            <a:r>
              <a:rPr lang="tr-TR" sz="3200" dirty="0" smtClean="0">
                <a:latin typeface="Calibri" panose="020F0502020204030204" pitchFamily="34" charset="0"/>
              </a:rPr>
              <a:t> OUR EXPECTATIONS</a:t>
            </a:r>
          </a:p>
          <a:p>
            <a:r>
              <a:rPr lang="tr-TR" sz="6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05</a:t>
            </a:r>
            <a:r>
              <a:rPr lang="tr-TR" sz="32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QUESTIONS / ANSWERS</a:t>
            </a:r>
          </a:p>
        </p:txBody>
      </p:sp>
      <p:pic>
        <p:nvPicPr>
          <p:cNvPr id="4" name="Picture 3" descr="d:\LocalData\at02141\Desktop\YILIN OTOMOBİLİ\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745" y="149070"/>
            <a:ext cx="4069080" cy="1988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585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796" y="2137890"/>
            <a:ext cx="1558344" cy="11590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9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796" y="3296989"/>
            <a:ext cx="10251583" cy="9530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4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RENAULT AS BUSINESS OVERVIEW</a:t>
            </a:r>
          </a:p>
        </p:txBody>
      </p:sp>
      <p:pic>
        <p:nvPicPr>
          <p:cNvPr id="4" name="Picture 3" descr="d:\LocalData\at02141\Desktop\YILIN OTOMOBİLİ\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745" y="149070"/>
            <a:ext cx="4069080" cy="1988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316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910277"/>
              </p:ext>
            </p:extLst>
          </p:nvPr>
        </p:nvGraphicFramePr>
        <p:xfrm>
          <a:off x="1174187" y="1474906"/>
          <a:ext cx="4101134" cy="440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9953028"/>
              </p:ext>
            </p:extLst>
          </p:nvPr>
        </p:nvGraphicFramePr>
        <p:xfrm>
          <a:off x="7162203" y="1481660"/>
          <a:ext cx="4101134" cy="440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6"/>
          <p:cNvSpPr txBox="1">
            <a:spLocks noChangeArrowheads="1"/>
          </p:cNvSpPr>
          <p:nvPr/>
        </p:nvSpPr>
        <p:spPr bwMode="auto">
          <a:xfrm>
            <a:off x="4450973" y="4864330"/>
            <a:ext cx="19097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5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5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Font typeface="Wingdings" panose="05000000000000000000" pitchFamily="2" charset="2"/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EUROPE</a:t>
            </a:r>
            <a:endParaRPr lang="en-US" altLang="fr-FR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ZoneTexte 7"/>
          <p:cNvSpPr txBox="1">
            <a:spLocks noChangeArrowheads="1"/>
          </p:cNvSpPr>
          <p:nvPr/>
        </p:nvSpPr>
        <p:spPr bwMode="auto">
          <a:xfrm>
            <a:off x="1539798" y="1792823"/>
            <a:ext cx="13890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5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5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Font typeface="Wingdings" panose="05000000000000000000" pitchFamily="2" charset="2"/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ASIA PACIFIC</a:t>
            </a:r>
            <a:endParaRPr lang="en-US" altLang="fr-FR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ZoneTexte 8"/>
          <p:cNvSpPr txBox="1">
            <a:spLocks noChangeArrowheads="1"/>
          </p:cNvSpPr>
          <p:nvPr/>
        </p:nvSpPr>
        <p:spPr bwMode="auto">
          <a:xfrm>
            <a:off x="966442" y="2217057"/>
            <a:ext cx="13541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5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5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Font typeface="Wingdings" panose="05000000000000000000" pitchFamily="2" charset="2"/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AMERICAS</a:t>
            </a:r>
            <a:endParaRPr lang="en-US" altLang="fr-FR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oneTexte 9"/>
          <p:cNvSpPr txBox="1">
            <a:spLocks noChangeArrowheads="1"/>
          </p:cNvSpPr>
          <p:nvPr/>
        </p:nvSpPr>
        <p:spPr bwMode="auto">
          <a:xfrm>
            <a:off x="690436" y="2822963"/>
            <a:ext cx="13541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5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5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Font typeface="Wingdings" panose="05000000000000000000" pitchFamily="2" charset="2"/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EURASIA</a:t>
            </a:r>
            <a:endParaRPr lang="en-US" altLang="fr-FR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10"/>
          <p:cNvSpPr txBox="1">
            <a:spLocks noChangeArrowheads="1"/>
          </p:cNvSpPr>
          <p:nvPr/>
        </p:nvSpPr>
        <p:spPr bwMode="auto">
          <a:xfrm>
            <a:off x="1116106" y="3479382"/>
            <a:ext cx="55801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35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5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Font typeface="Wingdings" panose="05000000000000000000" pitchFamily="2" charset="2"/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AMI</a:t>
            </a:r>
            <a:endParaRPr lang="en-US" altLang="fr-FR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21455" y="1096687"/>
            <a:ext cx="2301875" cy="43088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REGION</a:t>
            </a:r>
            <a:endParaRPr lang="en-US" sz="2800" b="1" dirty="0" err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r-FR" sz="2800" kern="0" dirty="0">
                <a:solidFill>
                  <a:srgbClr val="000000"/>
                </a:solidFill>
                <a:latin typeface="Calibri" panose="020F0502020204030204" pitchFamily="34" charset="0"/>
              </a:rPr>
              <a:t>2016 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PARTS &amp; ACCESSORIES TURN </a:t>
            </a:r>
            <a:r>
              <a:rPr lang="fr-FR" sz="2800" kern="0" dirty="0">
                <a:solidFill>
                  <a:srgbClr val="000000"/>
                </a:solidFill>
                <a:latin typeface="Calibri" panose="020F0502020204030204" pitchFamily="34" charset="0"/>
              </a:rPr>
              <a:t>OVER BY REGION/SEGMENT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014016" y="1082619"/>
            <a:ext cx="2301875" cy="43088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SEGMENT</a:t>
            </a:r>
            <a:endParaRPr lang="en-US" sz="2800" b="1" dirty="0" err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ZoneTexte 34"/>
          <p:cNvSpPr txBox="1">
            <a:spLocks noChangeArrowheads="1"/>
          </p:cNvSpPr>
          <p:nvPr/>
        </p:nvSpPr>
        <p:spPr bwMode="auto">
          <a:xfrm>
            <a:off x="3281751" y="5703226"/>
            <a:ext cx="608061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35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5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Font typeface="Wingdings" panose="05000000000000000000" pitchFamily="2" charset="2"/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fr-FR" sz="2400" dirty="0">
                <a:solidFill>
                  <a:srgbClr val="000000"/>
                </a:solidFill>
                <a:latin typeface="Calibri" panose="020F0502020204030204" pitchFamily="34" charset="0"/>
              </a:rPr>
              <a:t>STILL HIGH DEPENDANCE ON EUROPE </a:t>
            </a:r>
          </a:p>
        </p:txBody>
      </p:sp>
      <p:sp>
        <p:nvSpPr>
          <p:cNvPr id="16" name="ZoneTexte 1"/>
          <p:cNvSpPr txBox="1"/>
          <p:nvPr/>
        </p:nvSpPr>
        <p:spPr>
          <a:xfrm>
            <a:off x="5534979" y="1898420"/>
            <a:ext cx="2311356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MAINTENANCE </a:t>
            </a:r>
            <a:r>
              <a: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MECANICAL/WEAR &amp; TEAR/ TYRES</a:t>
            </a:r>
            <a:endParaRPr lang="en-US" sz="1600" b="1" dirty="0" err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oneTexte 1"/>
          <p:cNvSpPr txBox="1"/>
          <p:nvPr/>
        </p:nvSpPr>
        <p:spPr>
          <a:xfrm>
            <a:off x="10332053" y="4955423"/>
            <a:ext cx="129880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BODY/PAINT</a:t>
            </a:r>
            <a:endParaRPr lang="en-US" sz="1600" b="1" dirty="0" err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2676409" y="5733268"/>
            <a:ext cx="592282" cy="4156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  <a:latin typeface="Calibri" panose="020F0502020204030204" pitchFamily="34" charset="0"/>
              </a:rPr>
              <a:t>	</a:t>
            </a:r>
            <a:endParaRPr 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tiv Company\Desktop\brandt_photos_ppt\globe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47827"/>
          <a:stretch/>
        </p:blipFill>
        <p:spPr bwMode="auto">
          <a:xfrm>
            <a:off x="589607" y="1302751"/>
            <a:ext cx="2253157" cy="4392387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259829"/>
              </p:ext>
            </p:extLst>
          </p:nvPr>
        </p:nvGraphicFramePr>
        <p:xfrm>
          <a:off x="2842763" y="1622738"/>
          <a:ext cx="9057315" cy="383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 BUSINESS WORLDWIDE / INTERNATIONAL &amp; EUROPE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91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452635009"/>
              </p:ext>
            </p:extLst>
          </p:nvPr>
        </p:nvGraphicFramePr>
        <p:xfrm>
          <a:off x="188085" y="903014"/>
          <a:ext cx="5662394" cy="478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1764476055"/>
              </p:ext>
            </p:extLst>
          </p:nvPr>
        </p:nvGraphicFramePr>
        <p:xfrm>
          <a:off x="5850479" y="903014"/>
          <a:ext cx="6148710" cy="477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ZoneTexte 34"/>
          <p:cNvSpPr txBox="1">
            <a:spLocks noChangeArrowheads="1"/>
          </p:cNvSpPr>
          <p:nvPr/>
        </p:nvSpPr>
        <p:spPr bwMode="auto">
          <a:xfrm>
            <a:off x="2480180" y="5638748"/>
            <a:ext cx="7204735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35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F7B1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5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40000"/>
              </a:spcBef>
              <a:buFont typeface="Wingdings" panose="05000000000000000000" pitchFamily="2" charset="2"/>
              <a:buChar char="§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CAR PARK IS MAINLY INCREASING OUTSIDE EUROPE </a:t>
            </a:r>
          </a:p>
          <a:p>
            <a:pPr marL="457200" indent="-457200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OVERALL MODEL MIX DETERIORATION</a:t>
            </a:r>
          </a:p>
        </p:txBody>
      </p:sp>
      <p:sp>
        <p:nvSpPr>
          <p:cNvPr id="10" name="Flèche droite 9"/>
          <p:cNvSpPr/>
          <p:nvPr/>
        </p:nvSpPr>
        <p:spPr>
          <a:xfrm>
            <a:off x="1887898" y="5807251"/>
            <a:ext cx="592282" cy="41563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WHERE IS OUR PLAYGROUND?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42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960425"/>
              </p:ext>
            </p:extLst>
          </p:nvPr>
        </p:nvGraphicFramePr>
        <p:xfrm>
          <a:off x="5267458" y="2213027"/>
          <a:ext cx="6787166" cy="365261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154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98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318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86396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>
                          <a:latin typeface="Calibri" panose="020F0502020204030204" pitchFamily="34" charset="0"/>
                        </a:rPr>
                        <a:t>Topics</a:t>
                      </a:r>
                      <a:endParaRPr lang="en-US" sz="2000" noProof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>
                          <a:latin typeface="Calibri" panose="020F0502020204030204" pitchFamily="34" charset="0"/>
                        </a:rPr>
                        <a:t>Before 2016</a:t>
                      </a:r>
                      <a:endParaRPr lang="en-US" sz="2000" noProof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>
                          <a:latin typeface="Calibri" panose="020F0502020204030204" pitchFamily="34" charset="0"/>
                        </a:rPr>
                        <a:t>2017 – 2020 vision</a:t>
                      </a:r>
                      <a:endParaRPr lang="en-US" sz="2000" noProof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396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Benchmark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OEM Benchmark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IAM player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396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Organization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Silo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Organization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USFT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organization / BU structure</a:t>
                      </a:r>
                      <a:endParaRPr lang="en-US" sz="1800" baseline="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9578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Management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Tools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TO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/UIO </a:t>
                      </a:r>
                    </a:p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K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/1000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TO/UIO</a:t>
                      </a:r>
                    </a:p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Market Share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6396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Logistics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"Cost center"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Business development support</a:t>
                      </a:r>
                      <a:endParaRPr lang="en-US" sz="1800" baseline="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6396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Purchasing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Only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cost saving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Business growth contributor</a:t>
                      </a:r>
                      <a:endParaRPr lang="en-US" sz="1800" baseline="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227" y="2433517"/>
            <a:ext cx="4595267" cy="2750578"/>
          </a:xfrm>
          <a:prstGeom prst="rect">
            <a:avLst/>
          </a:prstGeom>
        </p:spPr>
      </p:pic>
      <p:sp>
        <p:nvSpPr>
          <p:cNvPr id="21" name="Flèche droite 20"/>
          <p:cNvSpPr/>
          <p:nvPr/>
        </p:nvSpPr>
        <p:spPr>
          <a:xfrm>
            <a:off x="4880387" y="3615622"/>
            <a:ext cx="334177" cy="38636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96739" y="1149151"/>
            <a:ext cx="1028877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 smtClean="0">
                <a:solidFill>
                  <a:srgbClr val="FFCC33"/>
                </a:solidFill>
                <a:latin typeface="Calibri" panose="020F0502020204030204" pitchFamily="34" charset="0"/>
              </a:rPr>
              <a:t>1. 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Increase our market share in the overall After-sales Market</a:t>
            </a:r>
            <a:endParaRPr 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NEW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BUSINESS APPROACH WITH KEY BREAKTHROUGHS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13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299" y="2620152"/>
            <a:ext cx="4492852" cy="2857926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851628"/>
              </p:ext>
            </p:extLst>
          </p:nvPr>
        </p:nvGraphicFramePr>
        <p:xfrm>
          <a:off x="5251685" y="1659015"/>
          <a:ext cx="6787166" cy="444130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037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15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318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1946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>
                          <a:latin typeface="Calibri" panose="020F0502020204030204" pitchFamily="34" charset="0"/>
                        </a:rPr>
                        <a:t>Topics</a:t>
                      </a:r>
                      <a:endParaRPr lang="en-US" sz="2000" noProof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>
                          <a:latin typeface="Calibri" panose="020F0502020204030204" pitchFamily="34" charset="0"/>
                        </a:rPr>
                        <a:t>Before 2016</a:t>
                      </a:r>
                      <a:endParaRPr lang="en-US" sz="2000" noProof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>
                          <a:latin typeface="Calibri" panose="020F0502020204030204" pitchFamily="34" charset="0"/>
                        </a:rPr>
                        <a:t>2017 – 2020 vision</a:t>
                      </a:r>
                      <a:endParaRPr lang="en-US" sz="2000" noProof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2398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Connectivity / Services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No AS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offer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AS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connectivity offers targeting a</a:t>
                      </a:r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ll Renault / Dacia car park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2398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IS/IT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Old tools with "low reactivity"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New Tools development </a:t>
                      </a:r>
                      <a:br>
                        <a:rPr lang="en-US" sz="1800" noProof="0" dirty="0" smtClean="0">
                          <a:latin typeface="Calibri" panose="020F0502020204030204" pitchFamily="34" charset="0"/>
                        </a:rPr>
                      </a:br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noProof="0" dirty="0" err="1" smtClean="0">
                          <a:latin typeface="Calibri" panose="020F0502020204030204" pitchFamily="34" charset="0"/>
                        </a:rPr>
                        <a:t>Phenix</a:t>
                      </a:r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, ADT3, Alias)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1946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Alliance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Limited synergies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Common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organization with clear roadmap and target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1946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baseline="30000" noProof="0" dirty="0" smtClean="0"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 line (</a:t>
                      </a:r>
                      <a:r>
                        <a:rPr lang="en-US" sz="1800" noProof="0" dirty="0" err="1" smtClean="0">
                          <a:latin typeface="Calibri" panose="020F0502020204030204" pitchFamily="34" charset="0"/>
                        </a:rPr>
                        <a:t>Motrio</a:t>
                      </a:r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)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Limited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range w/o growth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Region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base plan with realistic </a:t>
                      </a:r>
                      <a:br>
                        <a:rPr lang="en-US" sz="1800" baseline="0" noProof="0" dirty="0" smtClean="0">
                          <a:latin typeface="Calibri" panose="020F0502020204030204" pitchFamily="34" charset="0"/>
                        </a:rPr>
                      </a:b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multi-brand approach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1946"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Organization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Roles and resp.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were not clear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noProof="0" dirty="0" smtClean="0">
                          <a:latin typeface="Calibri" panose="020F0502020204030204" pitchFamily="34" charset="0"/>
                        </a:rPr>
                        <a:t>More power to regions</a:t>
                      </a:r>
                      <a:r>
                        <a:rPr lang="en-US" sz="1800" baseline="0" noProof="0" dirty="0" smtClean="0">
                          <a:latin typeface="Calibri" panose="020F0502020204030204" pitchFamily="34" charset="0"/>
                        </a:rPr>
                        <a:t> and business oriented / clear roles &amp; responsibilities</a:t>
                      </a:r>
                      <a:endParaRPr lang="en-US" sz="1800" noProof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Flèche droite 11"/>
          <p:cNvSpPr/>
          <p:nvPr/>
        </p:nvSpPr>
        <p:spPr>
          <a:xfrm>
            <a:off x="4779990" y="3855931"/>
            <a:ext cx="425855" cy="38636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96739" y="1149151"/>
            <a:ext cx="578427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 smtClean="0">
                <a:solidFill>
                  <a:srgbClr val="FFCD00"/>
                </a:solidFill>
                <a:latin typeface="Calibri" panose="020F0502020204030204" pitchFamily="34" charset="0"/>
              </a:rPr>
              <a:t>2.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Increase our customer retention</a:t>
            </a:r>
            <a:endParaRPr 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41299" y="290656"/>
            <a:ext cx="10793494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tr-T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NEW BUSINESS APPROACH WITH BREAKTHROUGHS</a:t>
            </a:r>
            <a:r>
              <a:rPr lang="fr-FR" sz="2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6591" y="4965895"/>
            <a:ext cx="323557" cy="281354"/>
          </a:xfrm>
          <a:prstGeom prst="rect">
            <a:avLst/>
          </a:prstGeom>
          <a:solidFill>
            <a:srgbClr val="0033CC"/>
          </a:solidFill>
        </p:spPr>
        <p:txBody>
          <a:bodyPr wrap="square" lIns="0" tIns="0" rIns="0" bIns="0" rtlCol="0">
            <a:noAutofit/>
          </a:bodyPr>
          <a:lstStyle/>
          <a:p>
            <a:endParaRPr lang="tr-TR" sz="16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796" y="2137890"/>
            <a:ext cx="1558344" cy="11590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9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796" y="3296989"/>
            <a:ext cx="10251583" cy="9530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tr-TR" sz="4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EURASIA REGION</a:t>
            </a:r>
          </a:p>
        </p:txBody>
      </p:sp>
      <p:pic>
        <p:nvPicPr>
          <p:cNvPr id="4" name="Picture 3" descr="d:\LocalData\at02141\Desktop\YILIN OTOMOBİLİ\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745" y="149070"/>
            <a:ext cx="4069080" cy="1988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825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">
  <a:themeElements>
    <a:clrScheme name="Groupe Renaul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C33"/>
      </a:accent1>
      <a:accent2>
        <a:srgbClr val="C80E0E"/>
      </a:accent2>
      <a:accent3>
        <a:srgbClr val="9BC814"/>
      </a:accent3>
      <a:accent4>
        <a:srgbClr val="878785"/>
      </a:accent4>
      <a:accent5>
        <a:srgbClr val="97999B"/>
      </a:accent5>
      <a:accent6>
        <a:srgbClr val="CFC9C4"/>
      </a:accent6>
      <a:hlink>
        <a:srgbClr val="000000"/>
      </a:hlink>
      <a:folHlink>
        <a:srgbClr val="97999B"/>
      </a:folHlink>
    </a:clrScheme>
    <a:fontScheme name="RENAULT">
      <a:majorFont>
        <a:latin typeface="Arial Narrow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600" b="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B_SIGN-FRANCAIS_Garde 1">
        <a:dk1>
          <a:srgbClr val="000000"/>
        </a:dk1>
        <a:lt1>
          <a:srgbClr val="FFFFFF"/>
        </a:lt1>
        <a:dk2>
          <a:srgbClr val="000000"/>
        </a:dk2>
        <a:lt2>
          <a:srgbClr val="8A8E91"/>
        </a:lt2>
        <a:accent1>
          <a:srgbClr val="F7B100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FAD5AA"/>
        </a:accent5>
        <a:accent6>
          <a:srgbClr val="B9B9B9"/>
        </a:accent6>
        <a:hlink>
          <a:srgbClr val="9BC814"/>
        </a:hlink>
        <a:folHlink>
          <a:srgbClr val="C80E0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RENAULT_Standard_16-9_LB01 [Enregistrement automatique]" id="{0AAD9E99-8314-49DC-A393-919922139D01}" vid="{826BCD32-3852-413F-A869-9248DC6FC0A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7_PPT Standard 16">
    <a:dk1>
      <a:srgbClr val="000000"/>
    </a:dk1>
    <a:lt1>
      <a:srgbClr val="FFFFFF"/>
    </a:lt1>
    <a:dk2>
      <a:srgbClr val="212424"/>
    </a:dk2>
    <a:lt2>
      <a:srgbClr val="767A7D"/>
    </a:lt2>
    <a:accent1>
      <a:srgbClr val="F7B100"/>
    </a:accent1>
    <a:accent2>
      <a:srgbClr val="A9AAAB"/>
    </a:accent2>
    <a:accent3>
      <a:srgbClr val="FFFFFF"/>
    </a:accent3>
    <a:accent4>
      <a:srgbClr val="000000"/>
    </a:accent4>
    <a:accent5>
      <a:srgbClr val="FAD5AA"/>
    </a:accent5>
    <a:accent6>
      <a:srgbClr val="999A9B"/>
    </a:accent6>
    <a:hlink>
      <a:srgbClr val="2A6EBB"/>
    </a:hlink>
    <a:folHlink>
      <a:srgbClr val="CCCCCC"/>
    </a:folHlink>
  </a:clrScheme>
  <a:fontScheme name="7_PPT Standard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roupe Renault">
    <a:dk1>
      <a:srgbClr val="000000"/>
    </a:dk1>
    <a:lt1>
      <a:srgbClr val="FFFFFF"/>
    </a:lt1>
    <a:dk2>
      <a:srgbClr val="000000"/>
    </a:dk2>
    <a:lt2>
      <a:srgbClr val="FFFFFF"/>
    </a:lt2>
    <a:accent1>
      <a:srgbClr val="FFCC33"/>
    </a:accent1>
    <a:accent2>
      <a:srgbClr val="C80E0E"/>
    </a:accent2>
    <a:accent3>
      <a:srgbClr val="9BC814"/>
    </a:accent3>
    <a:accent4>
      <a:srgbClr val="878785"/>
    </a:accent4>
    <a:accent5>
      <a:srgbClr val="97999B"/>
    </a:accent5>
    <a:accent6>
      <a:srgbClr val="CFC9C4"/>
    </a:accent6>
    <a:hlink>
      <a:srgbClr val="000000"/>
    </a:hlink>
    <a:folHlink>
      <a:srgbClr val="97999B"/>
    </a:folHlink>
  </a:clrScheme>
  <a:fontScheme name="RENAULT">
    <a:majorFont>
      <a:latin typeface="Arial Narrow"/>
      <a:ea typeface="MS PGothic"/>
      <a:cs typeface=""/>
    </a:majorFont>
    <a:minorFont>
      <a:latin typeface="Arial"/>
      <a:ea typeface="MS PGothic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619</Words>
  <Application>Microsoft Office PowerPoint</Application>
  <PresentationFormat>Widescreen</PresentationFormat>
  <Paragraphs>166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PGothic</vt:lpstr>
      <vt:lpstr>Arial</vt:lpstr>
      <vt:lpstr>Arial Narrow</vt:lpstr>
      <vt:lpstr>Calibri</vt:lpstr>
      <vt:lpstr>Wingdings</vt:lpstr>
      <vt:lpstr>TEXT</vt:lpstr>
      <vt:lpstr>AFTER-SALES STRATEGY &amp; EXPECTATIONS 26 MAY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HALBARD-GENET Celine</dc:creator>
  <cp:lastModifiedBy>OZCAN Emre</cp:lastModifiedBy>
  <cp:revision>38</cp:revision>
  <dcterms:created xsi:type="dcterms:W3CDTF">2017-05-03T15:47:00Z</dcterms:created>
  <dcterms:modified xsi:type="dcterms:W3CDTF">2017-05-24T16:28:13Z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180707363</vt:i4>
  </property>
  <property fmtid="{D5CDD505-2E9C-101B-9397-08002B2CF9AE}" pid="3" name="_NewReviewCycle">
    <vt:lpwstr/>
  </property>
  <property fmtid="{D5CDD505-2E9C-101B-9397-08002B2CF9AE}" pid="4" name="_EmailSubject">
    <vt:lpwstr>Hatırlatma-Önemli - VIII. Aftermarket Konferansı Sunumu hk.</vt:lpwstr>
  </property>
  <property fmtid="{D5CDD505-2E9C-101B-9397-08002B2CF9AE}" pid="5" name="_AuthorEmail">
    <vt:lpwstr>emre.ozcan@renault.com</vt:lpwstr>
  </property>
  <property fmtid="{D5CDD505-2E9C-101B-9397-08002B2CF9AE}" pid="6" name="_AuthorEmailDisplayName">
    <vt:lpwstr>OZCAN Emre</vt:lpwstr>
  </property>
  <property fmtid="{D5CDD505-2E9C-101B-9397-08002B2CF9AE}" pid="7" name="_PreviousAdHocReviewCycleID">
    <vt:i4>2121725151</vt:i4>
  </property>
</Properties>
</file>