
<file path=[Content_Types].xml><?xml version="1.0" encoding="utf-8"?>
<Types xmlns="http://schemas.openxmlformats.org/package/2006/content-types">
  <Default Extension="png" ContentType="image/png"/>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12" r:id="rId5"/>
    <p:sldMasterId id="2147484616" r:id="rId6"/>
    <p:sldMasterId id="2147484667" r:id="rId7"/>
    <p:sldMasterId id="2147484680" r:id="rId8"/>
  </p:sldMasterIdLst>
  <p:notesMasterIdLst>
    <p:notesMasterId r:id="rId34"/>
  </p:notesMasterIdLst>
  <p:handoutMasterIdLst>
    <p:handoutMasterId r:id="rId35"/>
  </p:handoutMasterIdLst>
  <p:sldIdLst>
    <p:sldId id="615" r:id="rId9"/>
    <p:sldId id="710" r:id="rId10"/>
    <p:sldId id="696" r:id="rId11"/>
    <p:sldId id="628" r:id="rId12"/>
    <p:sldId id="658" r:id="rId13"/>
    <p:sldId id="685" r:id="rId14"/>
    <p:sldId id="686" r:id="rId15"/>
    <p:sldId id="697" r:id="rId16"/>
    <p:sldId id="698" r:id="rId17"/>
    <p:sldId id="699" r:id="rId18"/>
    <p:sldId id="687" r:id="rId19"/>
    <p:sldId id="695" r:id="rId20"/>
    <p:sldId id="689" r:id="rId21"/>
    <p:sldId id="683" r:id="rId22"/>
    <p:sldId id="708" r:id="rId23"/>
    <p:sldId id="714" r:id="rId24"/>
    <p:sldId id="713" r:id="rId25"/>
    <p:sldId id="711" r:id="rId26"/>
    <p:sldId id="702" r:id="rId27"/>
    <p:sldId id="703" r:id="rId28"/>
    <p:sldId id="704" r:id="rId29"/>
    <p:sldId id="705" r:id="rId30"/>
    <p:sldId id="706" r:id="rId31"/>
    <p:sldId id="707" r:id="rId32"/>
    <p:sldId id="351"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800"/>
    <a:srgbClr val="646464"/>
    <a:srgbClr val="6C6F70"/>
    <a:srgbClr val="E0E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9290" autoAdjust="0"/>
  </p:normalViewPr>
  <p:slideViewPr>
    <p:cSldViewPr>
      <p:cViewPr varScale="1">
        <p:scale>
          <a:sx n="54" d="100"/>
          <a:sy n="54" d="100"/>
        </p:scale>
        <p:origin x="-1157" y="-62"/>
      </p:cViewPr>
      <p:guideLst>
        <p:guide orient="horz" pos="2160"/>
        <p:guide pos="2880"/>
      </p:guideLst>
    </p:cSldViewPr>
  </p:slideViewPr>
  <p:notesTextViewPr>
    <p:cViewPr>
      <p:scale>
        <a:sx n="1" d="1"/>
        <a:sy n="1" d="1"/>
      </p:scale>
      <p:origin x="0" y="0"/>
    </p:cViewPr>
  </p:notesTextViewPr>
  <p:sorterViewPr>
    <p:cViewPr varScale="1">
      <p:scale>
        <a:sx n="1" d="1"/>
        <a:sy n="1" d="1"/>
      </p:scale>
      <p:origin x="0" y="-2172"/>
    </p:cViewPr>
  </p:sorterViewPr>
  <p:notesViewPr>
    <p:cSldViewPr>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2007_Workbook2.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2007_Workbook11.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2007_Workbook12.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2007_Workbook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Workbook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2007_Workbook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2007_Workbook6.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2007_Workbook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2007_Workbook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2007_Workbook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2007_Workbook10.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Change</c:v>
                </c:pt>
              </c:strCache>
            </c:strRef>
          </c:tx>
          <c:spPr>
            <a:scene3d>
              <a:camera prst="orthographicFront"/>
              <a:lightRig rig="threePt" dir="t"/>
            </a:scene3d>
            <a:sp3d>
              <a:bevelT/>
            </a:sp3d>
          </c:spPr>
          <c:invertIfNegative val="0"/>
          <c:dLbls>
            <c:numFmt formatCode="#,##0" sourceLinked="0"/>
            <c:spPr>
              <a:noFill/>
              <a:ln>
                <a:noFill/>
              </a:ln>
              <a:effectLst/>
            </c:spPr>
            <c:txPr>
              <a:bodyPr/>
              <a:lstStyle/>
              <a:p>
                <a:pPr>
                  <a:defRPr sz="14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South America</c:v>
                </c:pt>
                <c:pt idx="1">
                  <c:v>MEA</c:v>
                </c:pt>
                <c:pt idx="2">
                  <c:v>Eastern Europe</c:v>
                </c:pt>
                <c:pt idx="3">
                  <c:v>North America</c:v>
                </c:pt>
                <c:pt idx="4">
                  <c:v>Western Europe</c:v>
                </c:pt>
                <c:pt idx="5">
                  <c:v>Asia-Pacific</c:v>
                </c:pt>
              </c:strCache>
            </c:strRef>
          </c:cat>
          <c:val>
            <c:numRef>
              <c:f>Sheet1!$B$2:$B$7</c:f>
              <c:numCache>
                <c:formatCode>_-* #,##0_-;\-* #,##0_-;_-* "-"??_-;_-@_-</c:formatCode>
                <c:ptCount val="6"/>
                <c:pt idx="0">
                  <c:v>-450000</c:v>
                </c:pt>
                <c:pt idx="1">
                  <c:v>-340000</c:v>
                </c:pt>
                <c:pt idx="2">
                  <c:v>-25000</c:v>
                </c:pt>
                <c:pt idx="3" formatCode="General">
                  <c:v>400000</c:v>
                </c:pt>
                <c:pt idx="4">
                  <c:v>940000</c:v>
                </c:pt>
                <c:pt idx="5">
                  <c:v>3423144</c:v>
                </c:pt>
              </c:numCache>
            </c:numRef>
          </c:val>
        </c:ser>
        <c:dLbls>
          <c:showLegendKey val="0"/>
          <c:showVal val="0"/>
          <c:showCatName val="0"/>
          <c:showSerName val="0"/>
          <c:showPercent val="0"/>
          <c:showBubbleSize val="0"/>
        </c:dLbls>
        <c:gapWidth val="70"/>
        <c:axId val="2875776"/>
        <c:axId val="2877312"/>
      </c:barChart>
      <c:catAx>
        <c:axId val="2875776"/>
        <c:scaling>
          <c:orientation val="minMax"/>
        </c:scaling>
        <c:delete val="1"/>
        <c:axPos val="l"/>
        <c:numFmt formatCode="General" sourceLinked="0"/>
        <c:majorTickMark val="none"/>
        <c:minorTickMark val="none"/>
        <c:tickLblPos val="nextTo"/>
        <c:crossAx val="2877312"/>
        <c:crossesAt val="0"/>
        <c:auto val="1"/>
        <c:lblAlgn val="ctr"/>
        <c:lblOffset val="100"/>
        <c:noMultiLvlLbl val="0"/>
      </c:catAx>
      <c:valAx>
        <c:axId val="2877312"/>
        <c:scaling>
          <c:orientation val="minMax"/>
          <c:max val="1500000"/>
          <c:min val="-1000000"/>
        </c:scaling>
        <c:delete val="1"/>
        <c:axPos val="b"/>
        <c:majorGridlines>
          <c:spPr>
            <a:ln>
              <a:prstDash val="sysDash"/>
            </a:ln>
          </c:spPr>
        </c:majorGridlines>
        <c:numFmt formatCode="#,##0" sourceLinked="0"/>
        <c:majorTickMark val="none"/>
        <c:minorTickMark val="none"/>
        <c:tickLblPos val="nextTo"/>
        <c:crossAx val="2875776"/>
        <c:crosses val="autoZero"/>
        <c:crossBetween val="between"/>
        <c:dispUnits>
          <c:builtInUnit val="thousands"/>
        </c:dispUnits>
      </c:valAx>
      <c:spPr>
        <a:ln>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Sheet1!$A$2</c:f>
              <c:strCache>
                <c:ptCount val="1"/>
                <c:pt idx="0">
                  <c:v>Conventional</c:v>
                </c:pt>
              </c:strCache>
            </c:strRef>
          </c:tx>
          <c:spPr>
            <a:solidFill>
              <a:schemeClr val="accent3">
                <a:lumMod val="75000"/>
              </a:schemeClr>
            </a:solidFill>
          </c:spPr>
          <c:invertIfNegative val="0"/>
          <c:cat>
            <c:strRef>
              <c:f>Sheet1!$B$1:$F$1</c:f>
              <c:strCache>
                <c:ptCount val="5"/>
                <c:pt idx="0">
                  <c:v>2016</c:v>
                </c:pt>
                <c:pt idx="1">
                  <c:v>2020</c:v>
                </c:pt>
                <c:pt idx="2">
                  <c:v>2025</c:v>
                </c:pt>
                <c:pt idx="3">
                  <c:v>2030</c:v>
                </c:pt>
                <c:pt idx="4">
                  <c:v>2035</c:v>
                </c:pt>
              </c:strCache>
            </c:strRef>
          </c:cat>
          <c:val>
            <c:numRef>
              <c:f>Sheet1!$B$2:$F$2</c:f>
              <c:numCache>
                <c:formatCode>General</c:formatCode>
                <c:ptCount val="5"/>
                <c:pt idx="0">
                  <c:v>92.8</c:v>
                </c:pt>
                <c:pt idx="1">
                  <c:v>102</c:v>
                </c:pt>
                <c:pt idx="2">
                  <c:v>111</c:v>
                </c:pt>
                <c:pt idx="3">
                  <c:v>122</c:v>
                </c:pt>
                <c:pt idx="4">
                  <c:v>130</c:v>
                </c:pt>
              </c:numCache>
            </c:numRef>
          </c:val>
        </c:ser>
        <c:ser>
          <c:idx val="1"/>
          <c:order val="1"/>
          <c:tx>
            <c:strRef>
              <c:f>Sheet1!$A$3</c:f>
              <c:strCache>
                <c:ptCount val="1"/>
                <c:pt idx="0">
                  <c:v>AV4-5</c:v>
                </c:pt>
              </c:strCache>
            </c:strRef>
          </c:tx>
          <c:spPr>
            <a:solidFill>
              <a:schemeClr val="tx2"/>
            </a:solidFill>
          </c:spPr>
          <c:invertIfNegative val="0"/>
          <c:cat>
            <c:strRef>
              <c:f>Sheet1!$B$1:$F$1</c:f>
              <c:strCache>
                <c:ptCount val="5"/>
                <c:pt idx="0">
                  <c:v>2016</c:v>
                </c:pt>
                <c:pt idx="1">
                  <c:v>2020</c:v>
                </c:pt>
                <c:pt idx="2">
                  <c:v>2025</c:v>
                </c:pt>
                <c:pt idx="3">
                  <c:v>2030</c:v>
                </c:pt>
                <c:pt idx="4">
                  <c:v>2035</c:v>
                </c:pt>
              </c:strCache>
            </c:strRef>
          </c:cat>
          <c:val>
            <c:numRef>
              <c:f>Sheet1!$B$3:$F$3</c:f>
              <c:numCache>
                <c:formatCode>General</c:formatCode>
                <c:ptCount val="5"/>
                <c:pt idx="0">
                  <c:v>0</c:v>
                </c:pt>
                <c:pt idx="1">
                  <c:v>0.1</c:v>
                </c:pt>
                <c:pt idx="2">
                  <c:v>0.4</c:v>
                </c:pt>
                <c:pt idx="3">
                  <c:v>0.7</c:v>
                </c:pt>
                <c:pt idx="4">
                  <c:v>1.5</c:v>
                </c:pt>
              </c:numCache>
            </c:numRef>
          </c:val>
        </c:ser>
        <c:dLbls>
          <c:showLegendKey val="0"/>
          <c:showVal val="0"/>
          <c:showCatName val="0"/>
          <c:showSerName val="0"/>
          <c:showPercent val="0"/>
          <c:showBubbleSize val="0"/>
        </c:dLbls>
        <c:gapWidth val="50"/>
        <c:overlap val="100"/>
        <c:axId val="150133376"/>
        <c:axId val="150266240"/>
      </c:barChart>
      <c:catAx>
        <c:axId val="150133376"/>
        <c:scaling>
          <c:orientation val="minMax"/>
        </c:scaling>
        <c:delete val="0"/>
        <c:axPos val="b"/>
        <c:numFmt formatCode="General" sourceLinked="1"/>
        <c:majorTickMark val="none"/>
        <c:minorTickMark val="none"/>
        <c:tickLblPos val="nextTo"/>
        <c:txPr>
          <a:bodyPr/>
          <a:lstStyle/>
          <a:p>
            <a:pPr>
              <a:defRPr sz="1050" b="1">
                <a:solidFill>
                  <a:schemeClr val="tx1">
                    <a:lumMod val="75000"/>
                    <a:lumOff val="25000"/>
                  </a:schemeClr>
                </a:solidFill>
              </a:defRPr>
            </a:pPr>
            <a:endParaRPr lang="en-US"/>
          </a:p>
        </c:txPr>
        <c:crossAx val="150266240"/>
        <c:crosses val="autoZero"/>
        <c:auto val="1"/>
        <c:lblAlgn val="ctr"/>
        <c:lblOffset val="100"/>
        <c:noMultiLvlLbl val="0"/>
      </c:catAx>
      <c:valAx>
        <c:axId val="150266240"/>
        <c:scaling>
          <c:orientation val="minMax"/>
          <c:max val="140"/>
          <c:min val="0"/>
        </c:scaling>
        <c:delete val="0"/>
        <c:axPos val="l"/>
        <c:majorGridlines>
          <c:spPr>
            <a:ln>
              <a:solidFill>
                <a:schemeClr val="tx1">
                  <a:lumMod val="50000"/>
                  <a:lumOff val="50000"/>
                </a:schemeClr>
              </a:solidFill>
              <a:prstDash val="sysDash"/>
            </a:ln>
          </c:spPr>
        </c:majorGridlines>
        <c:numFmt formatCode="General" sourceLinked="1"/>
        <c:majorTickMark val="none"/>
        <c:minorTickMark val="none"/>
        <c:tickLblPos val="nextTo"/>
        <c:txPr>
          <a:bodyPr/>
          <a:lstStyle/>
          <a:p>
            <a:pPr>
              <a:defRPr sz="1050" b="1">
                <a:solidFill>
                  <a:schemeClr val="tx1">
                    <a:lumMod val="75000"/>
                    <a:lumOff val="25000"/>
                  </a:schemeClr>
                </a:solidFill>
              </a:defRPr>
            </a:pPr>
            <a:endParaRPr lang="en-US"/>
          </a:p>
        </c:txPr>
        <c:crossAx val="150133376"/>
        <c:crosses val="autoZero"/>
        <c:crossBetween val="between"/>
      </c:valAx>
      <c:spPr>
        <a:noFill/>
        <a:ln w="19053">
          <a:noFill/>
        </a:ln>
      </c:spPr>
    </c:plotArea>
    <c:plotVisOnly val="1"/>
    <c:dispBlanksAs val="gap"/>
    <c:showDLblsOverMax val="0"/>
  </c:chart>
  <c:txPr>
    <a:bodyPr/>
    <a:lstStyle/>
    <a:p>
      <a:pPr>
        <a:defRPr sz="135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569734566014575E-2"/>
          <c:y val="6.3213484879782386E-2"/>
          <c:w val="0.91086053086797081"/>
          <c:h val="0.79014651804979641"/>
        </c:manualLayout>
      </c:layout>
      <c:barChart>
        <c:barDir val="col"/>
        <c:grouping val="stacked"/>
        <c:varyColors val="0"/>
        <c:ser>
          <c:idx val="0"/>
          <c:order val="0"/>
          <c:tx>
            <c:strRef>
              <c:f>Sheet1!$A$2</c:f>
              <c:strCache>
                <c:ptCount val="1"/>
                <c:pt idx="0">
                  <c:v>Conventional</c:v>
                </c:pt>
              </c:strCache>
            </c:strRef>
          </c:tx>
          <c:spPr>
            <a:solidFill>
              <a:schemeClr val="accent3">
                <a:lumMod val="75000"/>
              </a:schemeClr>
            </a:solidFill>
          </c:spPr>
          <c:invertIfNegative val="0"/>
          <c:cat>
            <c:strRef>
              <c:f>Sheet1!$B$1:$F$1</c:f>
              <c:strCache>
                <c:ptCount val="5"/>
                <c:pt idx="0">
                  <c:v>2016</c:v>
                </c:pt>
                <c:pt idx="1">
                  <c:v>2020</c:v>
                </c:pt>
                <c:pt idx="2">
                  <c:v>2025</c:v>
                </c:pt>
                <c:pt idx="3">
                  <c:v>2030</c:v>
                </c:pt>
                <c:pt idx="4">
                  <c:v>2035</c:v>
                </c:pt>
              </c:strCache>
            </c:strRef>
          </c:cat>
          <c:val>
            <c:numRef>
              <c:f>Sheet1!$B$2:$F$2</c:f>
              <c:numCache>
                <c:formatCode>General</c:formatCode>
                <c:ptCount val="5"/>
                <c:pt idx="0">
                  <c:v>92.8</c:v>
                </c:pt>
                <c:pt idx="1">
                  <c:v>102</c:v>
                </c:pt>
                <c:pt idx="2">
                  <c:v>109</c:v>
                </c:pt>
                <c:pt idx="3">
                  <c:v>114</c:v>
                </c:pt>
                <c:pt idx="4">
                  <c:v>100</c:v>
                </c:pt>
              </c:numCache>
            </c:numRef>
          </c:val>
        </c:ser>
        <c:ser>
          <c:idx val="1"/>
          <c:order val="1"/>
          <c:tx>
            <c:strRef>
              <c:f>Sheet1!$A$3</c:f>
              <c:strCache>
                <c:ptCount val="1"/>
                <c:pt idx="0">
                  <c:v>AV4-5</c:v>
                </c:pt>
              </c:strCache>
            </c:strRef>
          </c:tx>
          <c:spPr>
            <a:solidFill>
              <a:schemeClr val="tx2"/>
            </a:solidFill>
          </c:spPr>
          <c:invertIfNegative val="0"/>
          <c:cat>
            <c:strRef>
              <c:f>Sheet1!$B$1:$F$1</c:f>
              <c:strCache>
                <c:ptCount val="5"/>
                <c:pt idx="0">
                  <c:v>2016</c:v>
                </c:pt>
                <c:pt idx="1">
                  <c:v>2020</c:v>
                </c:pt>
                <c:pt idx="2">
                  <c:v>2025</c:v>
                </c:pt>
                <c:pt idx="3">
                  <c:v>2030</c:v>
                </c:pt>
                <c:pt idx="4">
                  <c:v>2035</c:v>
                </c:pt>
              </c:strCache>
            </c:strRef>
          </c:cat>
          <c:val>
            <c:numRef>
              <c:f>Sheet1!$B$3:$F$3</c:f>
              <c:numCache>
                <c:formatCode>General</c:formatCode>
                <c:ptCount val="5"/>
                <c:pt idx="0">
                  <c:v>0</c:v>
                </c:pt>
                <c:pt idx="1">
                  <c:v>0.1</c:v>
                </c:pt>
                <c:pt idx="2">
                  <c:v>0.7</c:v>
                </c:pt>
                <c:pt idx="3">
                  <c:v>2.2999999999999998</c:v>
                </c:pt>
                <c:pt idx="4">
                  <c:v>7.5</c:v>
                </c:pt>
              </c:numCache>
            </c:numRef>
          </c:val>
        </c:ser>
        <c:dLbls>
          <c:showLegendKey val="0"/>
          <c:showVal val="0"/>
          <c:showCatName val="0"/>
          <c:showSerName val="0"/>
          <c:showPercent val="0"/>
          <c:showBubbleSize val="0"/>
        </c:dLbls>
        <c:gapWidth val="50"/>
        <c:overlap val="100"/>
        <c:axId val="150491520"/>
        <c:axId val="150493056"/>
      </c:barChart>
      <c:catAx>
        <c:axId val="150491520"/>
        <c:scaling>
          <c:orientation val="minMax"/>
        </c:scaling>
        <c:delete val="0"/>
        <c:axPos val="b"/>
        <c:numFmt formatCode="General" sourceLinked="1"/>
        <c:majorTickMark val="none"/>
        <c:minorTickMark val="none"/>
        <c:tickLblPos val="nextTo"/>
        <c:txPr>
          <a:bodyPr/>
          <a:lstStyle/>
          <a:p>
            <a:pPr>
              <a:defRPr sz="1049" b="1">
                <a:solidFill>
                  <a:schemeClr val="tx1">
                    <a:lumMod val="75000"/>
                    <a:lumOff val="25000"/>
                  </a:schemeClr>
                </a:solidFill>
              </a:defRPr>
            </a:pPr>
            <a:endParaRPr lang="en-US"/>
          </a:p>
        </c:txPr>
        <c:crossAx val="150493056"/>
        <c:crosses val="autoZero"/>
        <c:auto val="1"/>
        <c:lblAlgn val="ctr"/>
        <c:lblOffset val="100"/>
        <c:noMultiLvlLbl val="0"/>
      </c:catAx>
      <c:valAx>
        <c:axId val="150493056"/>
        <c:scaling>
          <c:orientation val="minMax"/>
          <c:max val="140"/>
          <c:min val="0"/>
        </c:scaling>
        <c:delete val="0"/>
        <c:axPos val="l"/>
        <c:majorGridlines>
          <c:spPr>
            <a:ln>
              <a:solidFill>
                <a:schemeClr val="tx1">
                  <a:lumMod val="50000"/>
                  <a:lumOff val="50000"/>
                </a:schemeClr>
              </a:solidFill>
              <a:prstDash val="sysDash"/>
            </a:ln>
          </c:spPr>
        </c:majorGridlines>
        <c:numFmt formatCode="General" sourceLinked="1"/>
        <c:majorTickMark val="none"/>
        <c:minorTickMark val="none"/>
        <c:tickLblPos val="none"/>
        <c:txPr>
          <a:bodyPr/>
          <a:lstStyle/>
          <a:p>
            <a:pPr>
              <a:defRPr sz="1049" b="1"/>
            </a:pPr>
            <a:endParaRPr lang="en-US"/>
          </a:p>
        </c:txPr>
        <c:crossAx val="150491520"/>
        <c:crosses val="autoZero"/>
        <c:crossBetween val="between"/>
      </c:valAx>
      <c:spPr>
        <a:noFill/>
        <a:ln w="19039">
          <a:noFill/>
        </a:ln>
      </c:spPr>
    </c:plotArea>
    <c:plotVisOnly val="1"/>
    <c:dispBlanksAs val="gap"/>
    <c:showDLblsOverMax val="0"/>
  </c:chart>
  <c:txPr>
    <a:bodyPr/>
    <a:lstStyle/>
    <a:p>
      <a:pPr>
        <a:defRPr sz="1349"/>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569734566014575E-2"/>
          <c:y val="6.3213484879782386E-2"/>
          <c:w val="0.91086053086797081"/>
          <c:h val="0.79014651804979641"/>
        </c:manualLayout>
      </c:layout>
      <c:barChart>
        <c:barDir val="col"/>
        <c:grouping val="stacked"/>
        <c:varyColors val="0"/>
        <c:ser>
          <c:idx val="0"/>
          <c:order val="0"/>
          <c:tx>
            <c:strRef>
              <c:f>Sheet1!$A$2</c:f>
              <c:strCache>
                <c:ptCount val="1"/>
                <c:pt idx="0">
                  <c:v>Conventional</c:v>
                </c:pt>
              </c:strCache>
            </c:strRef>
          </c:tx>
          <c:spPr>
            <a:solidFill>
              <a:schemeClr val="accent3">
                <a:lumMod val="75000"/>
              </a:schemeClr>
            </a:solidFill>
          </c:spPr>
          <c:invertIfNegative val="0"/>
          <c:cat>
            <c:strRef>
              <c:f>Sheet1!$B$1:$F$1</c:f>
              <c:strCache>
                <c:ptCount val="5"/>
                <c:pt idx="0">
                  <c:v>2016</c:v>
                </c:pt>
                <c:pt idx="1">
                  <c:v>2020</c:v>
                </c:pt>
                <c:pt idx="2">
                  <c:v>2025</c:v>
                </c:pt>
                <c:pt idx="3">
                  <c:v>2030</c:v>
                </c:pt>
                <c:pt idx="4">
                  <c:v>2035</c:v>
                </c:pt>
              </c:strCache>
            </c:strRef>
          </c:cat>
          <c:val>
            <c:numRef>
              <c:f>Sheet1!$B$2:$F$2</c:f>
              <c:numCache>
                <c:formatCode>General</c:formatCode>
                <c:ptCount val="5"/>
                <c:pt idx="0">
                  <c:v>92.8</c:v>
                </c:pt>
                <c:pt idx="1">
                  <c:v>102</c:v>
                </c:pt>
                <c:pt idx="2">
                  <c:v>106</c:v>
                </c:pt>
                <c:pt idx="3">
                  <c:v>95</c:v>
                </c:pt>
                <c:pt idx="4">
                  <c:v>71</c:v>
                </c:pt>
              </c:numCache>
            </c:numRef>
          </c:val>
        </c:ser>
        <c:ser>
          <c:idx val="1"/>
          <c:order val="1"/>
          <c:tx>
            <c:strRef>
              <c:f>Sheet1!$A$3</c:f>
              <c:strCache>
                <c:ptCount val="1"/>
                <c:pt idx="0">
                  <c:v>AV4-5</c:v>
                </c:pt>
              </c:strCache>
            </c:strRef>
          </c:tx>
          <c:spPr>
            <a:solidFill>
              <a:schemeClr val="tx2"/>
            </a:solidFill>
          </c:spPr>
          <c:invertIfNegative val="0"/>
          <c:cat>
            <c:strRef>
              <c:f>Sheet1!$B$1:$F$1</c:f>
              <c:strCache>
                <c:ptCount val="5"/>
                <c:pt idx="0">
                  <c:v>2016</c:v>
                </c:pt>
                <c:pt idx="1">
                  <c:v>2020</c:v>
                </c:pt>
                <c:pt idx="2">
                  <c:v>2025</c:v>
                </c:pt>
                <c:pt idx="3">
                  <c:v>2030</c:v>
                </c:pt>
                <c:pt idx="4">
                  <c:v>2035</c:v>
                </c:pt>
              </c:strCache>
            </c:strRef>
          </c:cat>
          <c:val>
            <c:numRef>
              <c:f>Sheet1!$B$3:$F$3</c:f>
              <c:numCache>
                <c:formatCode>General</c:formatCode>
                <c:ptCount val="5"/>
                <c:pt idx="0">
                  <c:v>0</c:v>
                </c:pt>
                <c:pt idx="1">
                  <c:v>0.1</c:v>
                </c:pt>
                <c:pt idx="2">
                  <c:v>1.2</c:v>
                </c:pt>
                <c:pt idx="3">
                  <c:v>8</c:v>
                </c:pt>
                <c:pt idx="4">
                  <c:v>29</c:v>
                </c:pt>
              </c:numCache>
            </c:numRef>
          </c:val>
        </c:ser>
        <c:dLbls>
          <c:showLegendKey val="0"/>
          <c:showVal val="0"/>
          <c:showCatName val="0"/>
          <c:showSerName val="0"/>
          <c:showPercent val="0"/>
          <c:showBubbleSize val="0"/>
        </c:dLbls>
        <c:gapWidth val="50"/>
        <c:overlap val="100"/>
        <c:axId val="150587264"/>
        <c:axId val="150588800"/>
      </c:barChart>
      <c:catAx>
        <c:axId val="150587264"/>
        <c:scaling>
          <c:orientation val="minMax"/>
        </c:scaling>
        <c:delete val="0"/>
        <c:axPos val="b"/>
        <c:numFmt formatCode="General" sourceLinked="1"/>
        <c:majorTickMark val="none"/>
        <c:minorTickMark val="none"/>
        <c:tickLblPos val="nextTo"/>
        <c:txPr>
          <a:bodyPr/>
          <a:lstStyle/>
          <a:p>
            <a:pPr>
              <a:defRPr sz="1049" b="1">
                <a:solidFill>
                  <a:schemeClr val="tx1">
                    <a:lumMod val="75000"/>
                    <a:lumOff val="25000"/>
                  </a:schemeClr>
                </a:solidFill>
              </a:defRPr>
            </a:pPr>
            <a:endParaRPr lang="en-US"/>
          </a:p>
        </c:txPr>
        <c:crossAx val="150588800"/>
        <c:crosses val="autoZero"/>
        <c:auto val="1"/>
        <c:lblAlgn val="ctr"/>
        <c:lblOffset val="100"/>
        <c:noMultiLvlLbl val="0"/>
      </c:catAx>
      <c:valAx>
        <c:axId val="150588800"/>
        <c:scaling>
          <c:orientation val="minMax"/>
          <c:max val="140"/>
          <c:min val="0"/>
        </c:scaling>
        <c:delete val="0"/>
        <c:axPos val="l"/>
        <c:majorGridlines>
          <c:spPr>
            <a:ln>
              <a:solidFill>
                <a:schemeClr val="tx1">
                  <a:lumMod val="50000"/>
                  <a:lumOff val="50000"/>
                </a:schemeClr>
              </a:solidFill>
              <a:prstDash val="sysDash"/>
            </a:ln>
          </c:spPr>
        </c:majorGridlines>
        <c:numFmt formatCode="General" sourceLinked="1"/>
        <c:majorTickMark val="none"/>
        <c:minorTickMark val="none"/>
        <c:tickLblPos val="none"/>
        <c:txPr>
          <a:bodyPr/>
          <a:lstStyle/>
          <a:p>
            <a:pPr>
              <a:defRPr sz="1049" b="1"/>
            </a:pPr>
            <a:endParaRPr lang="en-US"/>
          </a:p>
        </c:txPr>
        <c:crossAx val="150587264"/>
        <c:crosses val="autoZero"/>
        <c:crossBetween val="between"/>
      </c:valAx>
      <c:spPr>
        <a:noFill/>
        <a:ln w="19039">
          <a:noFill/>
        </a:ln>
      </c:spPr>
    </c:plotArea>
    <c:plotVisOnly val="1"/>
    <c:dispBlanksAs val="gap"/>
    <c:showDLblsOverMax val="0"/>
  </c:chart>
  <c:txPr>
    <a:bodyPr/>
    <a:lstStyle/>
    <a:p>
      <a:pPr>
        <a:defRPr sz="1349"/>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Change</c:v>
                </c:pt>
              </c:strCache>
            </c:strRef>
          </c:tx>
          <c:spPr>
            <a:solidFill>
              <a:schemeClr val="accent3">
                <a:lumMod val="75000"/>
              </a:schemeClr>
            </a:solidFill>
            <a:scene3d>
              <a:camera prst="orthographicFront"/>
              <a:lightRig rig="threePt" dir="t"/>
            </a:scene3d>
            <a:sp3d>
              <a:bevelT/>
            </a:sp3d>
          </c:spPr>
          <c:invertIfNegative val="0"/>
          <c:dLbls>
            <c:dLbl>
              <c:idx val="2"/>
              <c:layout>
                <c:manualLayout>
                  <c:x val="-7.5316272965879269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9766404199475065E-3"/>
                  <c:y val="4.9282584805238679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4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South America</c:v>
                </c:pt>
                <c:pt idx="1">
                  <c:v>MEA</c:v>
                </c:pt>
                <c:pt idx="2">
                  <c:v>Eastern Europe</c:v>
                </c:pt>
                <c:pt idx="3">
                  <c:v>North America</c:v>
                </c:pt>
                <c:pt idx="4">
                  <c:v>Western Europe</c:v>
                </c:pt>
                <c:pt idx="5">
                  <c:v>Asia-Pacific</c:v>
                </c:pt>
              </c:strCache>
            </c:strRef>
          </c:cat>
          <c:val>
            <c:numRef>
              <c:f>Sheet1!$B$2:$B$7</c:f>
              <c:numCache>
                <c:formatCode>General</c:formatCode>
                <c:ptCount val="6"/>
                <c:pt idx="0" formatCode="_-* #,##0_-;\-* #,##0_-;_-* &quot;-&quot;??_-;_-@_-">
                  <c:v>240000</c:v>
                </c:pt>
                <c:pt idx="1">
                  <c:v>220000</c:v>
                </c:pt>
                <c:pt idx="2" formatCode="_-* #,##0_-;\-* #,##0_-;_-* &quot;-&quot;??_-;_-@_-">
                  <c:v>150000</c:v>
                </c:pt>
                <c:pt idx="3" formatCode="_-* #,##0_-;\-* #,##0_-;_-* &quot;-&quot;??_-;_-@_-">
                  <c:v>10000</c:v>
                </c:pt>
                <c:pt idx="4" formatCode="_-* #,##0_-;\-* #,##0_-;_-* &quot;-&quot;??_-;_-@_-">
                  <c:v>390000</c:v>
                </c:pt>
                <c:pt idx="5" formatCode="_-* #,##0_-;\-* #,##0_-;_-* &quot;-&quot;??_-;_-@_-">
                  <c:v>1300000</c:v>
                </c:pt>
              </c:numCache>
            </c:numRef>
          </c:val>
        </c:ser>
        <c:dLbls>
          <c:showLegendKey val="0"/>
          <c:showVal val="0"/>
          <c:showCatName val="0"/>
          <c:showSerName val="0"/>
          <c:showPercent val="0"/>
          <c:showBubbleSize val="0"/>
        </c:dLbls>
        <c:gapWidth val="70"/>
        <c:axId val="36188928"/>
        <c:axId val="36190464"/>
      </c:barChart>
      <c:catAx>
        <c:axId val="36188928"/>
        <c:scaling>
          <c:orientation val="minMax"/>
        </c:scaling>
        <c:delete val="1"/>
        <c:axPos val="l"/>
        <c:numFmt formatCode="General" sourceLinked="0"/>
        <c:majorTickMark val="none"/>
        <c:minorTickMark val="none"/>
        <c:tickLblPos val="nextTo"/>
        <c:crossAx val="36190464"/>
        <c:crossesAt val="0"/>
        <c:auto val="1"/>
        <c:lblAlgn val="ctr"/>
        <c:lblOffset val="100"/>
        <c:noMultiLvlLbl val="0"/>
      </c:catAx>
      <c:valAx>
        <c:axId val="36190464"/>
        <c:scaling>
          <c:orientation val="minMax"/>
          <c:max val="1500000"/>
          <c:min val="-1000000"/>
        </c:scaling>
        <c:delete val="1"/>
        <c:axPos val="b"/>
        <c:majorGridlines>
          <c:spPr>
            <a:ln>
              <a:prstDash val="sysDash"/>
            </a:ln>
          </c:spPr>
        </c:majorGridlines>
        <c:numFmt formatCode="#,##0" sourceLinked="0"/>
        <c:majorTickMark val="none"/>
        <c:minorTickMark val="none"/>
        <c:tickLblPos val="nextTo"/>
        <c:crossAx val="36188928"/>
        <c:crosses val="autoZero"/>
        <c:crossBetween val="between"/>
        <c:dispUnits>
          <c:builtInUnit val="thousands"/>
        </c:dispUnits>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stacked"/>
        <c:varyColors val="0"/>
        <c:ser>
          <c:idx val="0"/>
          <c:order val="0"/>
          <c:tx>
            <c:strRef>
              <c:f>Sheet1!$A$2</c:f>
              <c:strCache>
                <c:ptCount val="1"/>
                <c:pt idx="0">
                  <c:v>USA</c:v>
                </c:pt>
              </c:strCache>
            </c:strRef>
          </c:tx>
          <c:spPr>
            <a:solidFill>
              <a:schemeClr val="tx2">
                <a:lumMod val="75000"/>
              </a:schemeClr>
            </a:solidFill>
          </c:spPr>
          <c:invertIfNegative val="0"/>
          <c:dLbls>
            <c:numFmt formatCode="#,##0.0" sourceLinked="0"/>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Sheet1!$B$1:$L$1</c:f>
              <c:strCache>
                <c:ptCount val="11"/>
                <c:pt idx="0">
                  <c:v>2014</c:v>
                </c:pt>
                <c:pt idx="1">
                  <c:v>2015</c:v>
                </c:pt>
                <c:pt idx="2">
                  <c:v>2016</c:v>
                </c:pt>
                <c:pt idx="3">
                  <c:v>2017</c:v>
                </c:pt>
                <c:pt idx="4">
                  <c:v>2018</c:v>
                </c:pt>
                <c:pt idx="5">
                  <c:v>2019</c:v>
                </c:pt>
                <c:pt idx="6">
                  <c:v>2020</c:v>
                </c:pt>
                <c:pt idx="7">
                  <c:v>2021</c:v>
                </c:pt>
                <c:pt idx="8">
                  <c:v>2022</c:v>
                </c:pt>
                <c:pt idx="9">
                  <c:v>2023</c:v>
                </c:pt>
                <c:pt idx="10">
                  <c:v>2024</c:v>
                </c:pt>
              </c:strCache>
            </c:strRef>
          </c:cat>
          <c:val>
            <c:numRef>
              <c:f>Sheet1!$B$2:$L$2</c:f>
              <c:numCache>
                <c:formatCode>_(* #,##0.00_);_(* \(#,##0.00\);_(* "-"??_);_(@_)</c:formatCode>
                <c:ptCount val="11"/>
                <c:pt idx="0">
                  <c:v>16.489611</c:v>
                </c:pt>
                <c:pt idx="1">
                  <c:v>17.446906999999999</c:v>
                </c:pt>
                <c:pt idx="2">
                  <c:v>17.538558999999999</c:v>
                </c:pt>
                <c:pt idx="3">
                  <c:v>17.463192793957802</c:v>
                </c:pt>
                <c:pt idx="4">
                  <c:v>17.59133129917743</c:v>
                </c:pt>
                <c:pt idx="5">
                  <c:v>17.504586647877389</c:v>
                </c:pt>
                <c:pt idx="6">
                  <c:v>17.485432668066206</c:v>
                </c:pt>
                <c:pt idx="7">
                  <c:v>17.568637488480558</c:v>
                </c:pt>
                <c:pt idx="8">
                  <c:v>17.643633859483447</c:v>
                </c:pt>
                <c:pt idx="9">
                  <c:v>17.716821983639814</c:v>
                </c:pt>
                <c:pt idx="10">
                  <c:v>17.770019189500431</c:v>
                </c:pt>
              </c:numCache>
            </c:numRef>
          </c:val>
        </c:ser>
        <c:ser>
          <c:idx val="1"/>
          <c:order val="1"/>
          <c:tx>
            <c:strRef>
              <c:f>Sheet1!$A$3</c:f>
              <c:strCache>
                <c:ptCount val="1"/>
                <c:pt idx="0">
                  <c:v>Canada</c:v>
                </c:pt>
              </c:strCache>
            </c:strRef>
          </c:tx>
          <c:spPr>
            <a:solidFill>
              <a:schemeClr val="tx1">
                <a:lumMod val="65000"/>
                <a:lumOff val="35000"/>
              </a:schemeClr>
            </a:solidFill>
          </c:spPr>
          <c:invertIfNegative val="0"/>
          <c:dLbls>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Sheet1!$B$1:$L$1</c:f>
              <c:strCache>
                <c:ptCount val="11"/>
                <c:pt idx="0">
                  <c:v>2014</c:v>
                </c:pt>
                <c:pt idx="1">
                  <c:v>2015</c:v>
                </c:pt>
                <c:pt idx="2">
                  <c:v>2016</c:v>
                </c:pt>
                <c:pt idx="3">
                  <c:v>2017</c:v>
                </c:pt>
                <c:pt idx="4">
                  <c:v>2018</c:v>
                </c:pt>
                <c:pt idx="5">
                  <c:v>2019</c:v>
                </c:pt>
                <c:pt idx="6">
                  <c:v>2020</c:v>
                </c:pt>
                <c:pt idx="7">
                  <c:v>2021</c:v>
                </c:pt>
                <c:pt idx="8">
                  <c:v>2022</c:v>
                </c:pt>
                <c:pt idx="9">
                  <c:v>2023</c:v>
                </c:pt>
                <c:pt idx="10">
                  <c:v>2024</c:v>
                </c:pt>
              </c:strCache>
            </c:strRef>
          </c:cat>
          <c:val>
            <c:numRef>
              <c:f>Sheet1!$B$3:$L$3</c:f>
              <c:numCache>
                <c:formatCode>_(* #,##0.00_);_(* \(#,##0.00\);_(* "-"??_);_(@_)</c:formatCode>
                <c:ptCount val="11"/>
                <c:pt idx="0">
                  <c:v>1.852603</c:v>
                </c:pt>
                <c:pt idx="1">
                  <c:v>1.8973469999999999</c:v>
                </c:pt>
                <c:pt idx="2">
                  <c:v>1.947684</c:v>
                </c:pt>
                <c:pt idx="3">
                  <c:v>1.9820069264645421</c:v>
                </c:pt>
                <c:pt idx="4">
                  <c:v>1.9770098836947043</c:v>
                </c:pt>
                <c:pt idx="5">
                  <c:v>1.9809450882379411</c:v>
                </c:pt>
                <c:pt idx="6">
                  <c:v>1.9815969923794765</c:v>
                </c:pt>
                <c:pt idx="7">
                  <c:v>1.9868455415880868</c:v>
                </c:pt>
                <c:pt idx="8">
                  <c:v>1.9948895669201756</c:v>
                </c:pt>
                <c:pt idx="9">
                  <c:v>1.9979269820533367</c:v>
                </c:pt>
                <c:pt idx="10">
                  <c:v>2.0017232897753807</c:v>
                </c:pt>
              </c:numCache>
            </c:numRef>
          </c:val>
        </c:ser>
        <c:ser>
          <c:idx val="2"/>
          <c:order val="2"/>
          <c:tx>
            <c:strRef>
              <c:f>Sheet1!$A$4</c:f>
              <c:strCache>
                <c:ptCount val="1"/>
                <c:pt idx="0">
                  <c:v>Mexico</c:v>
                </c:pt>
              </c:strCache>
            </c:strRef>
          </c:tx>
          <c:spPr>
            <a:solidFill>
              <a:schemeClr val="accent6">
                <a:lumMod val="75000"/>
              </a:schemeClr>
            </a:solidFill>
            <a:ln>
              <a:noFill/>
            </a:ln>
          </c:spPr>
          <c:invertIfNegative val="0"/>
          <c:dLbls>
            <c:spPr>
              <a:noFill/>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Sheet1!$B$1:$L$1</c:f>
              <c:strCache>
                <c:ptCount val="11"/>
                <c:pt idx="0">
                  <c:v>2014</c:v>
                </c:pt>
                <c:pt idx="1">
                  <c:v>2015</c:v>
                </c:pt>
                <c:pt idx="2">
                  <c:v>2016</c:v>
                </c:pt>
                <c:pt idx="3">
                  <c:v>2017</c:v>
                </c:pt>
                <c:pt idx="4">
                  <c:v>2018</c:v>
                </c:pt>
                <c:pt idx="5">
                  <c:v>2019</c:v>
                </c:pt>
                <c:pt idx="6">
                  <c:v>2020</c:v>
                </c:pt>
                <c:pt idx="7">
                  <c:v>2021</c:v>
                </c:pt>
                <c:pt idx="8">
                  <c:v>2022</c:v>
                </c:pt>
                <c:pt idx="9">
                  <c:v>2023</c:v>
                </c:pt>
                <c:pt idx="10">
                  <c:v>2024</c:v>
                </c:pt>
              </c:strCache>
            </c:strRef>
          </c:cat>
          <c:val>
            <c:numRef>
              <c:f>Sheet1!$B$4:$L$4</c:f>
              <c:numCache>
                <c:formatCode>_(* #,##0.00_);_(* \(#,##0.00\);_(* "-"??_);_(@_)</c:formatCode>
                <c:ptCount val="11"/>
                <c:pt idx="0">
                  <c:v>1.1288769999999999</c:v>
                </c:pt>
                <c:pt idx="1">
                  <c:v>1.3443929999999999</c:v>
                </c:pt>
                <c:pt idx="2">
                  <c:v>1.5965800000000001</c:v>
                </c:pt>
                <c:pt idx="3">
                  <c:v>1.6442763862904186</c:v>
                </c:pt>
                <c:pt idx="4">
                  <c:v>1.6765597464422723</c:v>
                </c:pt>
                <c:pt idx="5">
                  <c:v>1.6352748445502832</c:v>
                </c:pt>
                <c:pt idx="6">
                  <c:v>1.6390657636265378</c:v>
                </c:pt>
                <c:pt idx="7">
                  <c:v>1.6948402524722039</c:v>
                </c:pt>
                <c:pt idx="8">
                  <c:v>1.739136068077404</c:v>
                </c:pt>
                <c:pt idx="9">
                  <c:v>1.8017076843225113</c:v>
                </c:pt>
                <c:pt idx="10">
                  <c:v>1.8834114200523469</c:v>
                </c:pt>
              </c:numCache>
            </c:numRef>
          </c:val>
        </c:ser>
        <c:dLbls>
          <c:showLegendKey val="0"/>
          <c:showVal val="0"/>
          <c:showCatName val="0"/>
          <c:showSerName val="0"/>
          <c:showPercent val="0"/>
          <c:showBubbleSize val="0"/>
        </c:dLbls>
        <c:gapWidth val="60"/>
        <c:overlap val="100"/>
        <c:axId val="37374208"/>
        <c:axId val="37384192"/>
      </c:barChart>
      <c:catAx>
        <c:axId val="37374208"/>
        <c:scaling>
          <c:orientation val="minMax"/>
        </c:scaling>
        <c:delete val="0"/>
        <c:axPos val="b"/>
        <c:numFmt formatCode="General" sourceLinked="0"/>
        <c:majorTickMark val="out"/>
        <c:minorTickMark val="none"/>
        <c:tickLblPos val="nextTo"/>
        <c:txPr>
          <a:bodyPr/>
          <a:lstStyle/>
          <a:p>
            <a:pPr>
              <a:defRPr sz="1400" b="1"/>
            </a:pPr>
            <a:endParaRPr lang="en-US"/>
          </a:p>
        </c:txPr>
        <c:crossAx val="37384192"/>
        <c:crosses val="autoZero"/>
        <c:auto val="1"/>
        <c:lblAlgn val="ctr"/>
        <c:lblOffset val="100"/>
        <c:noMultiLvlLbl val="0"/>
      </c:catAx>
      <c:valAx>
        <c:axId val="37384192"/>
        <c:scaling>
          <c:orientation val="minMax"/>
        </c:scaling>
        <c:delete val="0"/>
        <c:axPos val="l"/>
        <c:majorGridlines/>
        <c:minorGridlines/>
        <c:numFmt formatCode="0" sourceLinked="0"/>
        <c:majorTickMark val="none"/>
        <c:minorTickMark val="none"/>
        <c:tickLblPos val="nextTo"/>
        <c:txPr>
          <a:bodyPr/>
          <a:lstStyle/>
          <a:p>
            <a:pPr>
              <a:defRPr sz="1400" b="1"/>
            </a:pPr>
            <a:endParaRPr lang="en-US"/>
          </a:p>
        </c:txPr>
        <c:crossAx val="373742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stacked"/>
        <c:varyColors val="0"/>
        <c:ser>
          <c:idx val="0"/>
          <c:order val="0"/>
          <c:tx>
            <c:strRef>
              <c:f>Sheet1!$A$2</c:f>
              <c:strCache>
                <c:ptCount val="1"/>
                <c:pt idx="0">
                  <c:v>W.Europe</c:v>
                </c:pt>
              </c:strCache>
            </c:strRef>
          </c:tx>
          <c:invertIfNegative val="0"/>
          <c:dLbls>
            <c:numFmt formatCode="#,##0.0" sourceLinked="0"/>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Sheet1!$B$1:$L$1</c:f>
              <c:strCache>
                <c:ptCount val="11"/>
                <c:pt idx="0">
                  <c:v>2014</c:v>
                </c:pt>
                <c:pt idx="1">
                  <c:v>2015</c:v>
                </c:pt>
                <c:pt idx="2">
                  <c:v>2016</c:v>
                </c:pt>
                <c:pt idx="3">
                  <c:v>2017</c:v>
                </c:pt>
                <c:pt idx="4">
                  <c:v>2018</c:v>
                </c:pt>
                <c:pt idx="5">
                  <c:v>2019</c:v>
                </c:pt>
                <c:pt idx="6">
                  <c:v>2020</c:v>
                </c:pt>
                <c:pt idx="7">
                  <c:v>2021</c:v>
                </c:pt>
                <c:pt idx="8">
                  <c:v>2022</c:v>
                </c:pt>
                <c:pt idx="9">
                  <c:v>2023</c:v>
                </c:pt>
                <c:pt idx="10">
                  <c:v>2024</c:v>
                </c:pt>
              </c:strCache>
            </c:strRef>
          </c:cat>
          <c:val>
            <c:numRef>
              <c:f>Sheet1!$B$2:$L$2</c:f>
              <c:numCache>
                <c:formatCode>_(* #,##0.00_);_(* \(#,##0.00\);_(* "-"??_);_(@_)</c:formatCode>
                <c:ptCount val="11"/>
                <c:pt idx="0">
                  <c:v>13.591157000000001</c:v>
                </c:pt>
                <c:pt idx="1">
                  <c:v>14.832880381819955</c:v>
                </c:pt>
                <c:pt idx="2">
                  <c:v>15.771819778000001</c:v>
                </c:pt>
                <c:pt idx="3">
                  <c:v>16.158607323566869</c:v>
                </c:pt>
                <c:pt idx="4">
                  <c:v>16.29133709160503</c:v>
                </c:pt>
                <c:pt idx="5">
                  <c:v>16.375271365801161</c:v>
                </c:pt>
                <c:pt idx="6">
                  <c:v>16.556074273968854</c:v>
                </c:pt>
                <c:pt idx="7">
                  <c:v>16.740659481544327</c:v>
                </c:pt>
                <c:pt idx="8">
                  <c:v>16.906645058583791</c:v>
                </c:pt>
                <c:pt idx="9">
                  <c:v>17.039497049761447</c:v>
                </c:pt>
                <c:pt idx="10">
                  <c:v>17.145329111326443</c:v>
                </c:pt>
              </c:numCache>
            </c:numRef>
          </c:val>
        </c:ser>
        <c:ser>
          <c:idx val="1"/>
          <c:order val="1"/>
          <c:tx>
            <c:strRef>
              <c:f>Sheet1!$A$3</c:f>
              <c:strCache>
                <c:ptCount val="1"/>
                <c:pt idx="0">
                  <c:v>E. Europe (minus Russ)</c:v>
                </c:pt>
              </c:strCache>
            </c:strRef>
          </c:tx>
          <c:spPr>
            <a:solidFill>
              <a:schemeClr val="tx1">
                <a:lumMod val="65000"/>
                <a:lumOff val="35000"/>
              </a:schemeClr>
            </a:solidFill>
          </c:spPr>
          <c:invertIfNegative val="0"/>
          <c:dLbls>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Sheet1!$B$1:$L$1</c:f>
              <c:strCache>
                <c:ptCount val="11"/>
                <c:pt idx="0">
                  <c:v>2014</c:v>
                </c:pt>
                <c:pt idx="1">
                  <c:v>2015</c:v>
                </c:pt>
                <c:pt idx="2">
                  <c:v>2016</c:v>
                </c:pt>
                <c:pt idx="3">
                  <c:v>2017</c:v>
                </c:pt>
                <c:pt idx="4">
                  <c:v>2018</c:v>
                </c:pt>
                <c:pt idx="5">
                  <c:v>2019</c:v>
                </c:pt>
                <c:pt idx="6">
                  <c:v>2020</c:v>
                </c:pt>
                <c:pt idx="7">
                  <c:v>2021</c:v>
                </c:pt>
                <c:pt idx="8">
                  <c:v>2022</c:v>
                </c:pt>
                <c:pt idx="9">
                  <c:v>2023</c:v>
                </c:pt>
                <c:pt idx="10">
                  <c:v>2024</c:v>
                </c:pt>
              </c:strCache>
            </c:strRef>
          </c:cat>
          <c:val>
            <c:numRef>
              <c:f>Sheet1!$B$3:$L$3</c:f>
              <c:numCache>
                <c:formatCode>_(* #,##0.00_);_(* \(#,##0.00\);_(* "-"??_);_(@_)</c:formatCode>
                <c:ptCount val="11"/>
                <c:pt idx="0">
                  <c:v>2.2977699999999994</c:v>
                </c:pt>
                <c:pt idx="1">
                  <c:v>2.5174280000000007</c:v>
                </c:pt>
                <c:pt idx="2">
                  <c:v>2.6685980000000002</c:v>
                </c:pt>
                <c:pt idx="3">
                  <c:v>2.7096839999999998</c:v>
                </c:pt>
                <c:pt idx="4">
                  <c:v>2.847677</c:v>
                </c:pt>
                <c:pt idx="5">
                  <c:v>3.0289150000000005</c:v>
                </c:pt>
                <c:pt idx="6">
                  <c:v>3.1991139999999998</c:v>
                </c:pt>
                <c:pt idx="7">
                  <c:v>3.3643230000000002</c:v>
                </c:pt>
                <c:pt idx="8">
                  <c:v>3.5225659999999999</c:v>
                </c:pt>
                <c:pt idx="9">
                  <c:v>3.6684599999999996</c:v>
                </c:pt>
                <c:pt idx="10">
                  <c:v>3.8148299999999997</c:v>
                </c:pt>
              </c:numCache>
            </c:numRef>
          </c:val>
        </c:ser>
        <c:ser>
          <c:idx val="2"/>
          <c:order val="2"/>
          <c:tx>
            <c:strRef>
              <c:f>Sheet1!$A$4</c:f>
              <c:strCache>
                <c:ptCount val="1"/>
                <c:pt idx="0">
                  <c:v>Russia</c:v>
                </c:pt>
              </c:strCache>
            </c:strRef>
          </c:tx>
          <c:spPr>
            <a:solidFill>
              <a:schemeClr val="accent2">
                <a:lumMod val="75000"/>
              </a:schemeClr>
            </a:solidFill>
          </c:spPr>
          <c:invertIfNegative val="0"/>
          <c:dLbls>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Sheet1!$B$1:$L$1</c:f>
              <c:strCache>
                <c:ptCount val="11"/>
                <c:pt idx="0">
                  <c:v>2014</c:v>
                </c:pt>
                <c:pt idx="1">
                  <c:v>2015</c:v>
                </c:pt>
                <c:pt idx="2">
                  <c:v>2016</c:v>
                </c:pt>
                <c:pt idx="3">
                  <c:v>2017</c:v>
                </c:pt>
                <c:pt idx="4">
                  <c:v>2018</c:v>
                </c:pt>
                <c:pt idx="5">
                  <c:v>2019</c:v>
                </c:pt>
                <c:pt idx="6">
                  <c:v>2020</c:v>
                </c:pt>
                <c:pt idx="7">
                  <c:v>2021</c:v>
                </c:pt>
                <c:pt idx="8">
                  <c:v>2022</c:v>
                </c:pt>
                <c:pt idx="9">
                  <c:v>2023</c:v>
                </c:pt>
                <c:pt idx="10">
                  <c:v>2024</c:v>
                </c:pt>
              </c:strCache>
            </c:strRef>
          </c:cat>
          <c:val>
            <c:numRef>
              <c:f>Sheet1!$B$4:$L$4</c:f>
              <c:numCache>
                <c:formatCode>_(* #,##0.00_);_(* \(#,##0.00\);_(* "-"??_);_(@_)</c:formatCode>
                <c:ptCount val="11"/>
                <c:pt idx="0">
                  <c:v>2.4917310000000001</c:v>
                </c:pt>
                <c:pt idx="1">
                  <c:v>1.602047</c:v>
                </c:pt>
                <c:pt idx="2">
                  <c:v>1.4262459999999999</c:v>
                </c:pt>
                <c:pt idx="3">
                  <c:v>1.5381800000000001</c:v>
                </c:pt>
                <c:pt idx="4">
                  <c:v>1.7361340000000001</c:v>
                </c:pt>
                <c:pt idx="5">
                  <c:v>1.965311</c:v>
                </c:pt>
                <c:pt idx="6">
                  <c:v>2.0635729999999999</c:v>
                </c:pt>
                <c:pt idx="7">
                  <c:v>2.1664509999999999</c:v>
                </c:pt>
                <c:pt idx="8">
                  <c:v>2.2720910000000001</c:v>
                </c:pt>
                <c:pt idx="9">
                  <c:v>2.382892</c:v>
                </c:pt>
                <c:pt idx="10">
                  <c:v>2.4986969999999999</c:v>
                </c:pt>
              </c:numCache>
            </c:numRef>
          </c:val>
        </c:ser>
        <c:dLbls>
          <c:showLegendKey val="0"/>
          <c:showVal val="0"/>
          <c:showCatName val="0"/>
          <c:showSerName val="0"/>
          <c:showPercent val="0"/>
          <c:showBubbleSize val="0"/>
        </c:dLbls>
        <c:gapWidth val="60"/>
        <c:overlap val="100"/>
        <c:axId val="37475072"/>
        <c:axId val="37476608"/>
      </c:barChart>
      <c:catAx>
        <c:axId val="37475072"/>
        <c:scaling>
          <c:orientation val="minMax"/>
        </c:scaling>
        <c:delete val="0"/>
        <c:axPos val="b"/>
        <c:numFmt formatCode="General" sourceLinked="0"/>
        <c:majorTickMark val="out"/>
        <c:minorTickMark val="none"/>
        <c:tickLblPos val="nextTo"/>
        <c:txPr>
          <a:bodyPr/>
          <a:lstStyle/>
          <a:p>
            <a:pPr>
              <a:defRPr sz="1400" b="1"/>
            </a:pPr>
            <a:endParaRPr lang="en-US"/>
          </a:p>
        </c:txPr>
        <c:crossAx val="37476608"/>
        <c:crosses val="autoZero"/>
        <c:auto val="1"/>
        <c:lblAlgn val="ctr"/>
        <c:lblOffset val="100"/>
        <c:noMultiLvlLbl val="0"/>
      </c:catAx>
      <c:valAx>
        <c:axId val="37476608"/>
        <c:scaling>
          <c:orientation val="minMax"/>
        </c:scaling>
        <c:delete val="0"/>
        <c:axPos val="l"/>
        <c:majorGridlines/>
        <c:minorGridlines/>
        <c:numFmt formatCode="0" sourceLinked="0"/>
        <c:majorTickMark val="none"/>
        <c:minorTickMark val="none"/>
        <c:tickLblPos val="nextTo"/>
        <c:txPr>
          <a:bodyPr/>
          <a:lstStyle/>
          <a:p>
            <a:pPr>
              <a:defRPr sz="1400" b="1"/>
            </a:pPr>
            <a:endParaRPr lang="en-US"/>
          </a:p>
        </c:txPr>
        <c:crossAx val="374750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Change</c:v>
                </c:pt>
              </c:strCache>
            </c:strRef>
          </c:tx>
          <c:spPr>
            <a:solidFill>
              <a:schemeClr val="accent5">
                <a:lumMod val="75000"/>
              </a:schemeClr>
            </a:solidFill>
            <a:scene3d>
              <a:camera prst="orthographicFront"/>
              <a:lightRig rig="threePt" dir="t"/>
            </a:scene3d>
            <a:sp3d>
              <a:bevelT/>
            </a:sp3d>
          </c:spPr>
          <c:invertIfNegative val="0"/>
          <c:dLbls>
            <c:dLbl>
              <c:idx val="3"/>
              <c:layout>
                <c:manualLayout>
                  <c:x val="-7.0761154855643045E-4"/>
                  <c:y val="4.9282584805238679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4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South America</c:v>
                </c:pt>
                <c:pt idx="1">
                  <c:v>MEA</c:v>
                </c:pt>
                <c:pt idx="2">
                  <c:v>Eastern Europe</c:v>
                </c:pt>
                <c:pt idx="3">
                  <c:v>North America</c:v>
                </c:pt>
                <c:pt idx="4">
                  <c:v>Western Europe</c:v>
                </c:pt>
                <c:pt idx="5">
                  <c:v>Asia-Pacific</c:v>
                </c:pt>
              </c:strCache>
            </c:strRef>
          </c:cat>
          <c:val>
            <c:numRef>
              <c:f>Sheet1!$B$2:$B$7</c:f>
              <c:numCache>
                <c:formatCode>_-* #,##0_-;\-* #,##0_-;_-* "-"??_-;_-@_-</c:formatCode>
                <c:ptCount val="6"/>
                <c:pt idx="0">
                  <c:v>830000</c:v>
                </c:pt>
                <c:pt idx="1">
                  <c:v>1280000</c:v>
                </c:pt>
                <c:pt idx="2">
                  <c:v>1170000</c:v>
                </c:pt>
                <c:pt idx="3">
                  <c:v>20000</c:v>
                </c:pt>
                <c:pt idx="4">
                  <c:v>780000</c:v>
                </c:pt>
                <c:pt idx="5">
                  <c:v>4844044.3929301426</c:v>
                </c:pt>
              </c:numCache>
            </c:numRef>
          </c:val>
        </c:ser>
        <c:dLbls>
          <c:showLegendKey val="0"/>
          <c:showVal val="0"/>
          <c:showCatName val="0"/>
          <c:showSerName val="0"/>
          <c:showPercent val="0"/>
          <c:showBubbleSize val="0"/>
        </c:dLbls>
        <c:gapWidth val="70"/>
        <c:axId val="37532032"/>
        <c:axId val="37533568"/>
      </c:barChart>
      <c:catAx>
        <c:axId val="37532032"/>
        <c:scaling>
          <c:orientation val="minMax"/>
        </c:scaling>
        <c:delete val="1"/>
        <c:axPos val="l"/>
        <c:numFmt formatCode="General" sourceLinked="0"/>
        <c:majorTickMark val="none"/>
        <c:minorTickMark val="none"/>
        <c:tickLblPos val="nextTo"/>
        <c:crossAx val="37533568"/>
        <c:crossesAt val="0"/>
        <c:auto val="1"/>
        <c:lblAlgn val="ctr"/>
        <c:lblOffset val="100"/>
        <c:noMultiLvlLbl val="0"/>
      </c:catAx>
      <c:valAx>
        <c:axId val="37533568"/>
        <c:scaling>
          <c:orientation val="minMax"/>
          <c:max val="1500000"/>
          <c:min val="-1000000"/>
        </c:scaling>
        <c:delete val="1"/>
        <c:axPos val="b"/>
        <c:majorGridlines>
          <c:spPr>
            <a:ln>
              <a:prstDash val="sysDash"/>
            </a:ln>
          </c:spPr>
        </c:majorGridlines>
        <c:numFmt formatCode="#,##0" sourceLinked="0"/>
        <c:majorTickMark val="none"/>
        <c:minorTickMark val="none"/>
        <c:tickLblPos val="nextTo"/>
        <c:crossAx val="37532032"/>
        <c:crosses val="autoZero"/>
        <c:crossBetween val="between"/>
        <c:dispUnits>
          <c:builtInUnit val="thousands"/>
        </c:dispUnits>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stacked"/>
        <c:varyColors val="0"/>
        <c:ser>
          <c:idx val="0"/>
          <c:order val="0"/>
          <c:tx>
            <c:strRef>
              <c:f>Sheet1!$A$2</c:f>
              <c:strCache>
                <c:ptCount val="1"/>
                <c:pt idx="0">
                  <c:v>Asia-Pacific</c:v>
                </c:pt>
              </c:strCache>
            </c:strRef>
          </c:tx>
          <c:invertIfNegative val="0"/>
          <c:dLbls>
            <c:spPr>
              <a:noFill/>
              <a:ln>
                <a:noFill/>
              </a:ln>
              <a:effectLst/>
            </c:spPr>
            <c:txPr>
              <a:bodyPr/>
              <a:lstStyle/>
              <a:p>
                <a:pP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6"/>
                <c:pt idx="0">
                  <c:v>2014</c:v>
                </c:pt>
                <c:pt idx="1">
                  <c:v>2015</c:v>
                </c:pt>
                <c:pt idx="2">
                  <c:v>2016</c:v>
                </c:pt>
                <c:pt idx="3">
                  <c:v>2017</c:v>
                </c:pt>
                <c:pt idx="4">
                  <c:v>  </c:v>
                </c:pt>
                <c:pt idx="5">
                  <c:v>2020</c:v>
                </c:pt>
              </c:strCache>
            </c:strRef>
          </c:cat>
          <c:val>
            <c:numRef>
              <c:f>Sheet1!$B$2:$G$2</c:f>
              <c:numCache>
                <c:formatCode>0.0</c:formatCode>
                <c:ptCount val="6"/>
                <c:pt idx="0">
                  <c:v>44.571173999999999</c:v>
                </c:pt>
                <c:pt idx="1">
                  <c:v>45.354289999999999</c:v>
                </c:pt>
                <c:pt idx="2">
                  <c:v>48.597116</c:v>
                </c:pt>
                <c:pt idx="3">
                  <c:v>49.6</c:v>
                </c:pt>
                <c:pt idx="5">
                  <c:v>53.8</c:v>
                </c:pt>
              </c:numCache>
            </c:numRef>
          </c:val>
        </c:ser>
        <c:ser>
          <c:idx val="1"/>
          <c:order val="1"/>
          <c:tx>
            <c:strRef>
              <c:f>Sheet1!$A$3</c:f>
              <c:strCache>
                <c:ptCount val="1"/>
                <c:pt idx="0">
                  <c:v>Europe</c:v>
                </c:pt>
              </c:strCache>
            </c:strRef>
          </c:tx>
          <c:invertIfNegative val="0"/>
          <c:dLbls>
            <c:spPr>
              <a:noFill/>
              <a:ln>
                <a:noFill/>
              </a:ln>
              <a:effectLst/>
            </c:spPr>
            <c:txPr>
              <a:bodyPr/>
              <a:lstStyle/>
              <a:p>
                <a:pP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6"/>
                <c:pt idx="0">
                  <c:v>2014</c:v>
                </c:pt>
                <c:pt idx="1">
                  <c:v>2015</c:v>
                </c:pt>
                <c:pt idx="2">
                  <c:v>2016</c:v>
                </c:pt>
                <c:pt idx="3">
                  <c:v>2017</c:v>
                </c:pt>
                <c:pt idx="4">
                  <c:v>  </c:v>
                </c:pt>
                <c:pt idx="5">
                  <c:v>2020</c:v>
                </c:pt>
              </c:strCache>
            </c:strRef>
          </c:cat>
          <c:val>
            <c:numRef>
              <c:f>Sheet1!$B$3:$G$3</c:f>
              <c:numCache>
                <c:formatCode>0.0</c:formatCode>
                <c:ptCount val="6"/>
                <c:pt idx="0">
                  <c:v>20.107983000000001</c:v>
                </c:pt>
                <c:pt idx="1">
                  <c:v>20.941752999999999</c:v>
                </c:pt>
                <c:pt idx="2">
                  <c:v>21.488858</c:v>
                </c:pt>
                <c:pt idx="3">
                  <c:v>21.9</c:v>
                </c:pt>
                <c:pt idx="5">
                  <c:v>23.299378000000001</c:v>
                </c:pt>
              </c:numCache>
            </c:numRef>
          </c:val>
        </c:ser>
        <c:ser>
          <c:idx val="2"/>
          <c:order val="2"/>
          <c:tx>
            <c:strRef>
              <c:f>Sheet1!$A$4</c:f>
              <c:strCache>
                <c:ptCount val="1"/>
                <c:pt idx="0">
                  <c:v>North America</c:v>
                </c:pt>
              </c:strCache>
            </c:strRef>
          </c:tx>
          <c:invertIfNegative val="0"/>
          <c:dLbls>
            <c:spPr>
              <a:noFill/>
              <a:ln>
                <a:noFill/>
              </a:ln>
              <a:effectLst/>
            </c:spPr>
            <c:txPr>
              <a:bodyPr/>
              <a:lstStyle/>
              <a:p>
                <a:pPr>
                  <a:defRPr sz="14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6"/>
                <c:pt idx="0">
                  <c:v>2014</c:v>
                </c:pt>
                <c:pt idx="1">
                  <c:v>2015</c:v>
                </c:pt>
                <c:pt idx="2">
                  <c:v>2016</c:v>
                </c:pt>
                <c:pt idx="3">
                  <c:v>2017</c:v>
                </c:pt>
                <c:pt idx="4">
                  <c:v>  </c:v>
                </c:pt>
                <c:pt idx="5">
                  <c:v>2020</c:v>
                </c:pt>
              </c:strCache>
            </c:strRef>
          </c:cat>
          <c:val>
            <c:numRef>
              <c:f>Sheet1!$B$4:$G$4</c:f>
              <c:numCache>
                <c:formatCode>0.0</c:formatCode>
                <c:ptCount val="6"/>
                <c:pt idx="0">
                  <c:v>16.966712999999999</c:v>
                </c:pt>
                <c:pt idx="1">
                  <c:v>17.452148999999999</c:v>
                </c:pt>
                <c:pt idx="2">
                  <c:v>17.872377</c:v>
                </c:pt>
                <c:pt idx="3">
                  <c:v>17.899999999999999</c:v>
                </c:pt>
                <c:pt idx="5">
                  <c:v>18.5</c:v>
                </c:pt>
              </c:numCache>
            </c:numRef>
          </c:val>
        </c:ser>
        <c:ser>
          <c:idx val="3"/>
          <c:order val="3"/>
          <c:tx>
            <c:strRef>
              <c:f>Sheet1!$A$5</c:f>
              <c:strCache>
                <c:ptCount val="1"/>
                <c:pt idx="0">
                  <c:v>South America</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Sheet1!$B$1:$G$1</c:f>
              <c:strCache>
                <c:ptCount val="6"/>
                <c:pt idx="0">
                  <c:v>2014</c:v>
                </c:pt>
                <c:pt idx="1">
                  <c:v>2015</c:v>
                </c:pt>
                <c:pt idx="2">
                  <c:v>2016</c:v>
                </c:pt>
                <c:pt idx="3">
                  <c:v>2017</c:v>
                </c:pt>
                <c:pt idx="4">
                  <c:v>  </c:v>
                </c:pt>
                <c:pt idx="5">
                  <c:v>2020</c:v>
                </c:pt>
              </c:strCache>
            </c:strRef>
          </c:cat>
          <c:val>
            <c:numRef>
              <c:f>Sheet1!$B$5:$G$5</c:f>
              <c:numCache>
                <c:formatCode>0.0</c:formatCode>
                <c:ptCount val="6"/>
                <c:pt idx="0">
                  <c:v>3.8156680000000001</c:v>
                </c:pt>
                <c:pt idx="1">
                  <c:v>3.0692759999999999</c:v>
                </c:pt>
                <c:pt idx="2">
                  <c:v>2.74207</c:v>
                </c:pt>
                <c:pt idx="3">
                  <c:v>2.820802</c:v>
                </c:pt>
                <c:pt idx="5">
                  <c:v>3.2</c:v>
                </c:pt>
              </c:numCache>
            </c:numRef>
          </c:val>
        </c:ser>
        <c:ser>
          <c:idx val="4"/>
          <c:order val="4"/>
          <c:tx>
            <c:strRef>
              <c:f>Sheet1!$A$6</c:f>
              <c:strCache>
                <c:ptCount val="1"/>
                <c:pt idx="0">
                  <c:v>Other</c:v>
                </c:pt>
              </c:strCache>
            </c:strRef>
          </c:tx>
          <c:invertIfNegative val="0"/>
          <c:cat>
            <c:strRef>
              <c:f>Sheet1!$B$1:$G$1</c:f>
              <c:strCache>
                <c:ptCount val="6"/>
                <c:pt idx="0">
                  <c:v>2014</c:v>
                </c:pt>
                <c:pt idx="1">
                  <c:v>2015</c:v>
                </c:pt>
                <c:pt idx="2">
                  <c:v>2016</c:v>
                </c:pt>
                <c:pt idx="3">
                  <c:v>2017</c:v>
                </c:pt>
                <c:pt idx="4">
                  <c:v>  </c:v>
                </c:pt>
                <c:pt idx="5">
                  <c:v>2020</c:v>
                </c:pt>
              </c:strCache>
            </c:strRef>
          </c:cat>
          <c:val>
            <c:numRef>
              <c:f>Sheet1!$B$6:$G$6</c:f>
              <c:numCache>
                <c:formatCode>0.0</c:formatCode>
                <c:ptCount val="6"/>
                <c:pt idx="0">
                  <c:v>1.8380760000000009</c:v>
                </c:pt>
                <c:pt idx="1">
                  <c:v>1.930800000000005</c:v>
                </c:pt>
                <c:pt idx="2">
                  <c:v>2.2503240000000062</c:v>
                </c:pt>
                <c:pt idx="3">
                  <c:v>2.6406599999999969</c:v>
                </c:pt>
                <c:pt idx="5">
                  <c:v>3.3</c:v>
                </c:pt>
              </c:numCache>
            </c:numRef>
          </c:val>
        </c:ser>
        <c:dLbls>
          <c:showLegendKey val="0"/>
          <c:showVal val="0"/>
          <c:showCatName val="0"/>
          <c:showSerName val="0"/>
          <c:showPercent val="0"/>
          <c:showBubbleSize val="0"/>
        </c:dLbls>
        <c:gapWidth val="20"/>
        <c:overlap val="100"/>
        <c:axId val="37869056"/>
        <c:axId val="37870592"/>
      </c:barChart>
      <c:catAx>
        <c:axId val="37869056"/>
        <c:scaling>
          <c:orientation val="minMax"/>
        </c:scaling>
        <c:delete val="0"/>
        <c:axPos val="b"/>
        <c:numFmt formatCode="General" sourceLinked="1"/>
        <c:majorTickMark val="out"/>
        <c:minorTickMark val="none"/>
        <c:tickLblPos val="nextTo"/>
        <c:txPr>
          <a:bodyPr rot="0" vert="horz"/>
          <a:lstStyle/>
          <a:p>
            <a:pPr>
              <a:defRPr sz="1600" b="1" i="0" u="none" strike="noStrike" baseline="0">
                <a:solidFill>
                  <a:srgbClr val="000000"/>
                </a:solidFill>
                <a:latin typeface="Calibri"/>
                <a:ea typeface="Calibri"/>
                <a:cs typeface="Calibri"/>
              </a:defRPr>
            </a:pPr>
            <a:endParaRPr lang="en-US"/>
          </a:p>
        </c:txPr>
        <c:crossAx val="37870592"/>
        <c:crosses val="autoZero"/>
        <c:auto val="1"/>
        <c:lblAlgn val="ctr"/>
        <c:lblOffset val="100"/>
        <c:noMultiLvlLbl val="0"/>
      </c:catAx>
      <c:valAx>
        <c:axId val="37870592"/>
        <c:scaling>
          <c:orientation val="minMax"/>
        </c:scaling>
        <c:delete val="0"/>
        <c:axPos val="l"/>
        <c:majorGridlines>
          <c:spPr>
            <a:ln>
              <a:prstDash val="sysDash"/>
            </a:ln>
          </c:spPr>
        </c:majorGridlines>
        <c:numFmt formatCode="0" sourceLinked="0"/>
        <c:majorTickMark val="none"/>
        <c:minorTickMark val="none"/>
        <c:tickLblPos val="nextTo"/>
        <c:txPr>
          <a:bodyPr rot="0" vert="horz"/>
          <a:lstStyle/>
          <a:p>
            <a:pPr>
              <a:defRPr sz="1600" b="1" i="0" u="none" strike="noStrike" baseline="0">
                <a:solidFill>
                  <a:srgbClr val="000000"/>
                </a:solidFill>
                <a:latin typeface="Calibri"/>
                <a:ea typeface="Calibri"/>
                <a:cs typeface="Calibri"/>
              </a:defRPr>
            </a:pPr>
            <a:endParaRPr lang="en-US"/>
          </a:p>
        </c:txPr>
        <c:crossAx val="37869056"/>
        <c:crosses val="autoZero"/>
        <c:crossBetween val="between"/>
        <c:majorUnit val="10"/>
        <c:minorUnit val="5"/>
      </c:valAx>
      <c:spPr>
        <a:noFill/>
        <a:ln w="25505">
          <a:noFill/>
        </a:ln>
      </c:spPr>
    </c:plotArea>
    <c:legend>
      <c:legendPos val="r"/>
      <c:layout/>
      <c:overlay val="0"/>
      <c:txPr>
        <a:bodyPr/>
        <a:lstStyle/>
        <a:p>
          <a:pPr>
            <a:defRPr sz="1476" b="1" i="0" u="none" strike="noStrike" baseline="0">
              <a:solidFill>
                <a:srgbClr val="000000"/>
              </a:solidFill>
              <a:latin typeface="Calibri"/>
              <a:ea typeface="Calibri"/>
              <a:cs typeface="Calibri"/>
            </a:defRPr>
          </a:pPr>
          <a:endParaRPr lang="en-US"/>
        </a:p>
      </c:txPr>
    </c:legend>
    <c:plotVisOnly val="1"/>
    <c:dispBlanksAs val="gap"/>
    <c:showDLblsOverMax val="0"/>
  </c:chart>
  <c:spPr>
    <a:ln>
      <a:noFill/>
    </a:ln>
  </c:spPr>
  <c:txPr>
    <a:bodyPr/>
    <a:lstStyle/>
    <a:p>
      <a:pPr>
        <a:defRPr sz="1807"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lineChart>
        <c:grouping val="standard"/>
        <c:varyColors val="0"/>
        <c:ser>
          <c:idx val="0"/>
          <c:order val="0"/>
          <c:tx>
            <c:strRef>
              <c:f>Sheet1!$B$1</c:f>
              <c:strCache>
                <c:ptCount val="1"/>
                <c:pt idx="0">
                  <c:v>China</c:v>
                </c:pt>
              </c:strCache>
            </c:strRef>
          </c:tx>
          <c:spPr>
            <a:ln w="38095">
              <a:solidFill>
                <a:schemeClr val="accent2"/>
              </a:solidFill>
            </a:ln>
          </c:spPr>
          <c:marker>
            <c:symbol val="none"/>
          </c:marker>
          <c:cat>
            <c:strRef>
              <c:f>Sheet1!$A$2:$A$6</c:f>
              <c:strCache>
                <c:ptCount val="5"/>
                <c:pt idx="0">
                  <c:v>2001</c:v>
                </c:pt>
                <c:pt idx="1">
                  <c:v>2006</c:v>
                </c:pt>
                <c:pt idx="2">
                  <c:v>2011</c:v>
                </c:pt>
                <c:pt idx="3">
                  <c:v>2016</c:v>
                </c:pt>
                <c:pt idx="4">
                  <c:v>2021</c:v>
                </c:pt>
              </c:strCache>
            </c:strRef>
          </c:cat>
          <c:val>
            <c:numRef>
              <c:f>Sheet1!$B$2:$B$6</c:f>
              <c:numCache>
                <c:formatCode>0%</c:formatCode>
                <c:ptCount val="5"/>
                <c:pt idx="0">
                  <c:v>1.6680733807683017E-2</c:v>
                </c:pt>
                <c:pt idx="1">
                  <c:v>4.4377925845492765E-2</c:v>
                </c:pt>
                <c:pt idx="2">
                  <c:v>0.11445814451501413</c:v>
                </c:pt>
                <c:pt idx="3">
                  <c:v>0.34100000000000003</c:v>
                </c:pt>
                <c:pt idx="4">
                  <c:v>0.4</c:v>
                </c:pt>
              </c:numCache>
            </c:numRef>
          </c:val>
          <c:smooth val="0"/>
        </c:ser>
        <c:ser>
          <c:idx val="1"/>
          <c:order val="1"/>
          <c:tx>
            <c:strRef>
              <c:f>Sheet1!$C$1</c:f>
              <c:strCache>
                <c:ptCount val="1"/>
                <c:pt idx="0">
                  <c:v>Western Europe</c:v>
                </c:pt>
              </c:strCache>
            </c:strRef>
          </c:tx>
          <c:spPr>
            <a:ln w="38095"/>
          </c:spPr>
          <c:marker>
            <c:symbol val="none"/>
          </c:marker>
          <c:cat>
            <c:strRef>
              <c:f>Sheet1!$A$2:$A$6</c:f>
              <c:strCache>
                <c:ptCount val="5"/>
                <c:pt idx="0">
                  <c:v>2001</c:v>
                </c:pt>
                <c:pt idx="1">
                  <c:v>2006</c:v>
                </c:pt>
                <c:pt idx="2">
                  <c:v>2011</c:v>
                </c:pt>
                <c:pt idx="3">
                  <c:v>2016</c:v>
                </c:pt>
                <c:pt idx="4">
                  <c:v>2021</c:v>
                </c:pt>
              </c:strCache>
            </c:strRef>
          </c:cat>
          <c:val>
            <c:numRef>
              <c:f>Sheet1!$C$2:$C$6</c:f>
              <c:numCache>
                <c:formatCode>0%</c:formatCode>
                <c:ptCount val="5"/>
                <c:pt idx="0">
                  <c:v>3.6091976286092918E-2</c:v>
                </c:pt>
                <c:pt idx="1">
                  <c:v>6.5043832602136822E-2</c:v>
                </c:pt>
                <c:pt idx="2">
                  <c:v>0.13</c:v>
                </c:pt>
                <c:pt idx="3">
                  <c:v>0.23599999999999999</c:v>
                </c:pt>
                <c:pt idx="4">
                  <c:v>0.30599999999999999</c:v>
                </c:pt>
              </c:numCache>
            </c:numRef>
          </c:val>
          <c:smooth val="0"/>
        </c:ser>
        <c:ser>
          <c:idx val="2"/>
          <c:order val="2"/>
          <c:tx>
            <c:strRef>
              <c:f>Sheet1!$D$1</c:f>
              <c:strCache>
                <c:ptCount val="1"/>
                <c:pt idx="0">
                  <c:v>USA</c:v>
                </c:pt>
              </c:strCache>
            </c:strRef>
          </c:tx>
          <c:spPr>
            <a:ln w="38095">
              <a:solidFill>
                <a:schemeClr val="tx2"/>
              </a:solidFill>
            </a:ln>
          </c:spPr>
          <c:marker>
            <c:symbol val="none"/>
          </c:marker>
          <c:cat>
            <c:strRef>
              <c:f>Sheet1!$A$2:$A$6</c:f>
              <c:strCache>
                <c:ptCount val="5"/>
                <c:pt idx="0">
                  <c:v>2001</c:v>
                </c:pt>
                <c:pt idx="1">
                  <c:v>2006</c:v>
                </c:pt>
                <c:pt idx="2">
                  <c:v>2011</c:v>
                </c:pt>
                <c:pt idx="3">
                  <c:v>2016</c:v>
                </c:pt>
                <c:pt idx="4">
                  <c:v>2021</c:v>
                </c:pt>
              </c:strCache>
            </c:strRef>
          </c:cat>
          <c:val>
            <c:numRef>
              <c:f>Sheet1!$D$2:$D$6</c:f>
              <c:numCache>
                <c:formatCode>0%</c:formatCode>
                <c:ptCount val="5"/>
                <c:pt idx="0">
                  <c:v>0.21902572661549607</c:v>
                </c:pt>
                <c:pt idx="1">
                  <c:v>0.25505190316446913</c:v>
                </c:pt>
                <c:pt idx="2">
                  <c:v>0.31906794372552566</c:v>
                </c:pt>
                <c:pt idx="3">
                  <c:v>0.39300000000000002</c:v>
                </c:pt>
                <c:pt idx="4">
                  <c:v>0.44</c:v>
                </c:pt>
              </c:numCache>
            </c:numRef>
          </c:val>
          <c:smooth val="0"/>
        </c:ser>
        <c:dLbls>
          <c:showLegendKey val="0"/>
          <c:showVal val="0"/>
          <c:showCatName val="0"/>
          <c:showSerName val="0"/>
          <c:showPercent val="0"/>
          <c:showBubbleSize val="0"/>
        </c:dLbls>
        <c:marker val="1"/>
        <c:smooth val="0"/>
        <c:axId val="38047744"/>
        <c:axId val="38049280"/>
      </c:lineChart>
      <c:catAx>
        <c:axId val="38047744"/>
        <c:scaling>
          <c:orientation val="minMax"/>
        </c:scaling>
        <c:delete val="0"/>
        <c:axPos val="b"/>
        <c:numFmt formatCode="General" sourceLinked="1"/>
        <c:majorTickMark val="out"/>
        <c:minorTickMark val="none"/>
        <c:tickLblPos val="nextTo"/>
        <c:txPr>
          <a:bodyPr/>
          <a:lstStyle/>
          <a:p>
            <a:pPr>
              <a:defRPr sz="1600" b="1"/>
            </a:pPr>
            <a:endParaRPr lang="en-US"/>
          </a:p>
        </c:txPr>
        <c:crossAx val="38049280"/>
        <c:crosses val="autoZero"/>
        <c:auto val="1"/>
        <c:lblAlgn val="ctr"/>
        <c:lblOffset val="100"/>
        <c:noMultiLvlLbl val="0"/>
      </c:catAx>
      <c:valAx>
        <c:axId val="38049280"/>
        <c:scaling>
          <c:orientation val="minMax"/>
          <c:max val="0.5"/>
        </c:scaling>
        <c:delete val="0"/>
        <c:axPos val="l"/>
        <c:majorGridlines/>
        <c:numFmt formatCode="0%" sourceLinked="1"/>
        <c:majorTickMark val="none"/>
        <c:minorTickMark val="none"/>
        <c:tickLblPos val="nextTo"/>
        <c:txPr>
          <a:bodyPr/>
          <a:lstStyle/>
          <a:p>
            <a:pPr>
              <a:defRPr sz="1600" b="1"/>
            </a:pPr>
            <a:endParaRPr lang="en-US"/>
          </a:p>
        </c:txPr>
        <c:crossAx val="38047744"/>
        <c:crosses val="autoZero"/>
        <c:crossBetween val="between"/>
      </c:valAx>
      <c:spPr>
        <a:noFill/>
        <a:ln w="25397">
          <a:noFill/>
        </a:ln>
      </c:spPr>
    </c:plotArea>
    <c:legend>
      <c:legendPos val="r"/>
      <c:layout/>
      <c:overlay val="0"/>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1"/>
        <c:ser>
          <c:idx val="0"/>
          <c:order val="0"/>
          <c:tx>
            <c:strRef>
              <c:f>Sheet1!$B$1</c:f>
              <c:strCache>
                <c:ptCount val="1"/>
                <c:pt idx="0">
                  <c:v>Series 1</c:v>
                </c:pt>
              </c:strCache>
            </c:strRef>
          </c:tx>
          <c:invertIfNegative val="0"/>
          <c:dPt>
            <c:idx val="0"/>
            <c:invertIfNegative val="0"/>
            <c:bubble3D val="0"/>
            <c:spPr>
              <a:solidFill>
                <a:schemeClr val="tx1">
                  <a:lumMod val="50000"/>
                  <a:lumOff val="50000"/>
                </a:schemeClr>
              </a:solidFill>
            </c:spPr>
          </c:dPt>
          <c:dPt>
            <c:idx val="2"/>
            <c:invertIfNegative val="0"/>
            <c:bubble3D val="0"/>
            <c:spPr>
              <a:solidFill>
                <a:srgbClr val="7AB800"/>
              </a:solidFill>
            </c:spPr>
          </c:dPt>
          <c:dPt>
            <c:idx val="4"/>
            <c:invertIfNegative val="0"/>
            <c:bubble3D val="0"/>
          </c:dPt>
          <c:dPt>
            <c:idx val="5"/>
            <c:invertIfNegative val="0"/>
            <c:bubble3D val="0"/>
          </c:dPt>
          <c:dPt>
            <c:idx val="6"/>
            <c:invertIfNegative val="0"/>
            <c:bubble3D val="0"/>
          </c:dPt>
          <c:dLbls>
            <c:numFmt formatCode="#,##0.0" sourceLinked="0"/>
            <c:spPr>
              <a:noFill/>
              <a:ln>
                <a:noFill/>
              </a:ln>
              <a:effectLst/>
            </c:spPr>
            <c:txPr>
              <a:bodyPr/>
              <a:lstStyle/>
              <a:p>
                <a:pPr>
                  <a:defRPr sz="1800" b="1">
                    <a:solidFill>
                      <a:schemeClr val="tx1">
                        <a:lumMod val="85000"/>
                        <a:lumOff val="1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3"/>
                <c:pt idx="0">
                  <c:v>2016</c:v>
                </c:pt>
                <c:pt idx="2">
                  <c:v>2022</c:v>
                </c:pt>
              </c:numCache>
            </c:numRef>
          </c:cat>
          <c:val>
            <c:numRef>
              <c:f>Sheet1!$B$2:$B$4</c:f>
              <c:numCache>
                <c:formatCode>General</c:formatCode>
                <c:ptCount val="3"/>
                <c:pt idx="0">
                  <c:v>1.2450000000000001</c:v>
                </c:pt>
                <c:pt idx="2">
                  <c:v>1.5129999999999999</c:v>
                </c:pt>
              </c:numCache>
            </c:numRef>
          </c:val>
        </c:ser>
        <c:dLbls>
          <c:showLegendKey val="0"/>
          <c:showVal val="0"/>
          <c:showCatName val="0"/>
          <c:showSerName val="0"/>
          <c:showPercent val="0"/>
          <c:showBubbleSize val="0"/>
        </c:dLbls>
        <c:gapWidth val="20"/>
        <c:overlap val="100"/>
        <c:axId val="37961728"/>
        <c:axId val="37963264"/>
      </c:barChart>
      <c:catAx>
        <c:axId val="37961728"/>
        <c:scaling>
          <c:orientation val="minMax"/>
        </c:scaling>
        <c:delete val="0"/>
        <c:axPos val="b"/>
        <c:numFmt formatCode="General" sourceLinked="1"/>
        <c:majorTickMark val="none"/>
        <c:minorTickMark val="none"/>
        <c:tickLblPos val="nextTo"/>
        <c:txPr>
          <a:bodyPr/>
          <a:lstStyle/>
          <a:p>
            <a:pPr>
              <a:defRPr sz="1600" b="1">
                <a:solidFill>
                  <a:schemeClr val="tx1">
                    <a:lumMod val="75000"/>
                    <a:lumOff val="25000"/>
                  </a:schemeClr>
                </a:solidFill>
              </a:defRPr>
            </a:pPr>
            <a:endParaRPr lang="en-US"/>
          </a:p>
        </c:txPr>
        <c:crossAx val="37963264"/>
        <c:crosses val="autoZero"/>
        <c:auto val="1"/>
        <c:lblAlgn val="ctr"/>
        <c:lblOffset val="100"/>
        <c:noMultiLvlLbl val="0"/>
      </c:catAx>
      <c:valAx>
        <c:axId val="37963264"/>
        <c:scaling>
          <c:orientation val="minMax"/>
        </c:scaling>
        <c:delete val="1"/>
        <c:axPos val="l"/>
        <c:majorGridlines>
          <c:spPr>
            <a:ln w="12700">
              <a:solidFill>
                <a:schemeClr val="bg1">
                  <a:lumMod val="50000"/>
                </a:schemeClr>
              </a:solidFill>
              <a:prstDash val="sysDash"/>
            </a:ln>
          </c:spPr>
        </c:majorGridlines>
        <c:numFmt formatCode="#,##0" sourceLinked="0"/>
        <c:majorTickMark val="none"/>
        <c:minorTickMark val="none"/>
        <c:tickLblPos val="nextTo"/>
        <c:crossAx val="379617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Density</c:v>
                </c:pt>
              </c:strCache>
            </c:strRef>
          </c:tx>
          <c:spPr>
            <a:ln>
              <a:noFill/>
            </a:ln>
          </c:spPr>
          <c:marker>
            <c:symbol val="circle"/>
            <c:size val="7"/>
            <c:spPr>
              <a:solidFill>
                <a:schemeClr val="bg1"/>
              </a:solidFill>
              <a:ln w="22225">
                <a:solidFill>
                  <a:schemeClr val="accent3">
                    <a:lumMod val="50000"/>
                  </a:schemeClr>
                </a:solidFill>
              </a:ln>
            </c:spPr>
          </c:marker>
          <c:cat>
            <c:strRef>
              <c:f>Sheet1!$B$1:$EV$1</c:f>
              <c:strCache>
                <c:ptCount val="151"/>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pt idx="114">
                  <c:v>2014</c:v>
                </c:pt>
                <c:pt idx="115">
                  <c:v>2015</c:v>
                </c:pt>
                <c:pt idx="116">
                  <c:v>2016</c:v>
                </c:pt>
                <c:pt idx="117">
                  <c:v>2017</c:v>
                </c:pt>
                <c:pt idx="118">
                  <c:v>2018</c:v>
                </c:pt>
                <c:pt idx="119">
                  <c:v>2019</c:v>
                </c:pt>
                <c:pt idx="120">
                  <c:v>2020</c:v>
                </c:pt>
                <c:pt idx="121">
                  <c:v>2021</c:v>
                </c:pt>
                <c:pt idx="122">
                  <c:v>2022</c:v>
                </c:pt>
                <c:pt idx="123">
                  <c:v>2023</c:v>
                </c:pt>
                <c:pt idx="124">
                  <c:v>2024</c:v>
                </c:pt>
                <c:pt idx="125">
                  <c:v>2025</c:v>
                </c:pt>
                <c:pt idx="126">
                  <c:v>2026</c:v>
                </c:pt>
                <c:pt idx="127">
                  <c:v>2027</c:v>
                </c:pt>
                <c:pt idx="128">
                  <c:v>2028</c:v>
                </c:pt>
                <c:pt idx="129">
                  <c:v>2029</c:v>
                </c:pt>
                <c:pt idx="130">
                  <c:v>2030</c:v>
                </c:pt>
                <c:pt idx="131">
                  <c:v>2031</c:v>
                </c:pt>
                <c:pt idx="132">
                  <c:v>2032</c:v>
                </c:pt>
                <c:pt idx="133">
                  <c:v>2033</c:v>
                </c:pt>
                <c:pt idx="134">
                  <c:v>2034</c:v>
                </c:pt>
                <c:pt idx="135">
                  <c:v>2035</c:v>
                </c:pt>
                <c:pt idx="136">
                  <c:v>2036</c:v>
                </c:pt>
                <c:pt idx="137">
                  <c:v>2037</c:v>
                </c:pt>
                <c:pt idx="138">
                  <c:v>2038</c:v>
                </c:pt>
                <c:pt idx="139">
                  <c:v>2039</c:v>
                </c:pt>
                <c:pt idx="140">
                  <c:v>2040</c:v>
                </c:pt>
                <c:pt idx="141">
                  <c:v>2041</c:v>
                </c:pt>
                <c:pt idx="142">
                  <c:v>2042</c:v>
                </c:pt>
                <c:pt idx="143">
                  <c:v>2043</c:v>
                </c:pt>
                <c:pt idx="144">
                  <c:v>2044</c:v>
                </c:pt>
                <c:pt idx="145">
                  <c:v>2045</c:v>
                </c:pt>
                <c:pt idx="146">
                  <c:v>2046</c:v>
                </c:pt>
                <c:pt idx="147">
                  <c:v>2047</c:v>
                </c:pt>
                <c:pt idx="148">
                  <c:v>2048</c:v>
                </c:pt>
                <c:pt idx="149">
                  <c:v>2049</c:v>
                </c:pt>
                <c:pt idx="150">
                  <c:v>2050</c:v>
                </c:pt>
              </c:strCache>
            </c:strRef>
          </c:cat>
          <c:val>
            <c:numRef>
              <c:f>Sheet1!$B$2:$EV$2</c:f>
              <c:numCache>
                <c:formatCode>General</c:formatCode>
                <c:ptCount val="151"/>
                <c:pt idx="72">
                  <c:v>153.77646001103651</c:v>
                </c:pt>
                <c:pt idx="73">
                  <c:v>175.40725056660997</c:v>
                </c:pt>
                <c:pt idx="74">
                  <c:v>189.84638936695788</c:v>
                </c:pt>
                <c:pt idx="75">
                  <c:v>204.03307253430046</c:v>
                </c:pt>
                <c:pt idx="76">
                  <c:v>216.26502767721419</c:v>
                </c:pt>
                <c:pt idx="77">
                  <c:v>229.54657987010737</c:v>
                </c:pt>
                <c:pt idx="78">
                  <c:v>243.72722790758775</c:v>
                </c:pt>
                <c:pt idx="79">
                  <c:v>256.79702234912577</c:v>
                </c:pt>
                <c:pt idx="80">
                  <c:v>265.05798227384861</c:v>
                </c:pt>
                <c:pt idx="81">
                  <c:v>272.5912504484715</c:v>
                </c:pt>
                <c:pt idx="82">
                  <c:v>279.56636589627317</c:v>
                </c:pt>
                <c:pt idx="83">
                  <c:v>285.40620147547497</c:v>
                </c:pt>
                <c:pt idx="84">
                  <c:v>290.07246021604362</c:v>
                </c:pt>
                <c:pt idx="85">
                  <c:v>293.93002179073505</c:v>
                </c:pt>
                <c:pt idx="86">
                  <c:v>298.74264218889323</c:v>
                </c:pt>
                <c:pt idx="87">
                  <c:v>303.53644585248793</c:v>
                </c:pt>
                <c:pt idx="88">
                  <c:v>313.02723825040596</c:v>
                </c:pt>
                <c:pt idx="89">
                  <c:v>327.8711338503748</c:v>
                </c:pt>
                <c:pt idx="90">
                  <c:v>347.08403392386856</c:v>
                </c:pt>
                <c:pt idx="91">
                  <c:v>364.57949220142797</c:v>
                </c:pt>
                <c:pt idx="92">
                  <c:v>379.34895821746557</c:v>
                </c:pt>
                <c:pt idx="93">
                  <c:v>393.31288724568009</c:v>
                </c:pt>
                <c:pt idx="94">
                  <c:v>408.24223567258332</c:v>
                </c:pt>
                <c:pt idx="95">
                  <c:v>424.14531798920882</c:v>
                </c:pt>
                <c:pt idx="96">
                  <c:v>441.92297845866534</c:v>
                </c:pt>
                <c:pt idx="97">
                  <c:v>455.64633254534255</c:v>
                </c:pt>
                <c:pt idx="98">
                  <c:v>465.25983192278085</c:v>
                </c:pt>
                <c:pt idx="99">
                  <c:v>474.86067149322821</c:v>
                </c:pt>
                <c:pt idx="100">
                  <c:v>488.56335106016985</c:v>
                </c:pt>
                <c:pt idx="101">
                  <c:v>496.72916184191183</c:v>
                </c:pt>
                <c:pt idx="102">
                  <c:v>503.82684593384988</c:v>
                </c:pt>
                <c:pt idx="103">
                  <c:v>507.93028642078917</c:v>
                </c:pt>
                <c:pt idx="104">
                  <c:v>513.2077838100256</c:v>
                </c:pt>
                <c:pt idx="105">
                  <c:v>521.60942524698362</c:v>
                </c:pt>
                <c:pt idx="106">
                  <c:v>524.13362405941837</c:v>
                </c:pt>
                <c:pt idx="107">
                  <c:v>523.97803567481515</c:v>
                </c:pt>
                <c:pt idx="108">
                  <c:v>525.32709696125755</c:v>
                </c:pt>
                <c:pt idx="109">
                  <c:v>526.02248054607185</c:v>
                </c:pt>
                <c:pt idx="110">
                  <c:v>528.35499939392662</c:v>
                </c:pt>
                <c:pt idx="111">
                  <c:v>530.99322633839381</c:v>
                </c:pt>
                <c:pt idx="112">
                  <c:v>537.58560183834868</c:v>
                </c:pt>
                <c:pt idx="113">
                  <c:v>543.06269089755449</c:v>
                </c:pt>
                <c:pt idx="114">
                  <c:v>549.46289764113703</c:v>
                </c:pt>
                <c:pt idx="115">
                  <c:v>552.00000000000023</c:v>
                </c:pt>
              </c:numCache>
            </c:numRef>
          </c:val>
          <c:smooth val="0"/>
        </c:ser>
        <c:ser>
          <c:idx val="1"/>
          <c:order val="1"/>
          <c:tx>
            <c:strRef>
              <c:f>Sheet1!$A$3</c:f>
              <c:strCache>
                <c:ptCount val="1"/>
                <c:pt idx="0">
                  <c:v>S-Curve</c:v>
                </c:pt>
              </c:strCache>
            </c:strRef>
          </c:tx>
          <c:spPr>
            <a:ln w="22225">
              <a:solidFill>
                <a:schemeClr val="tx1">
                  <a:lumMod val="85000"/>
                  <a:lumOff val="15000"/>
                </a:schemeClr>
              </a:solidFill>
              <a:prstDash val="solid"/>
            </a:ln>
          </c:spPr>
          <c:marker>
            <c:symbol val="none"/>
          </c:marker>
          <c:cat>
            <c:strRef>
              <c:f>Sheet1!$B$1:$EV$1</c:f>
              <c:strCache>
                <c:ptCount val="151"/>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pt idx="114">
                  <c:v>2014</c:v>
                </c:pt>
                <c:pt idx="115">
                  <c:v>2015</c:v>
                </c:pt>
                <c:pt idx="116">
                  <c:v>2016</c:v>
                </c:pt>
                <c:pt idx="117">
                  <c:v>2017</c:v>
                </c:pt>
                <c:pt idx="118">
                  <c:v>2018</c:v>
                </c:pt>
                <c:pt idx="119">
                  <c:v>2019</c:v>
                </c:pt>
                <c:pt idx="120">
                  <c:v>2020</c:v>
                </c:pt>
                <c:pt idx="121">
                  <c:v>2021</c:v>
                </c:pt>
                <c:pt idx="122">
                  <c:v>2022</c:v>
                </c:pt>
                <c:pt idx="123">
                  <c:v>2023</c:v>
                </c:pt>
                <c:pt idx="124">
                  <c:v>2024</c:v>
                </c:pt>
                <c:pt idx="125">
                  <c:v>2025</c:v>
                </c:pt>
                <c:pt idx="126">
                  <c:v>2026</c:v>
                </c:pt>
                <c:pt idx="127">
                  <c:v>2027</c:v>
                </c:pt>
                <c:pt idx="128">
                  <c:v>2028</c:v>
                </c:pt>
                <c:pt idx="129">
                  <c:v>2029</c:v>
                </c:pt>
                <c:pt idx="130">
                  <c:v>2030</c:v>
                </c:pt>
                <c:pt idx="131">
                  <c:v>2031</c:v>
                </c:pt>
                <c:pt idx="132">
                  <c:v>2032</c:v>
                </c:pt>
                <c:pt idx="133">
                  <c:v>2033</c:v>
                </c:pt>
                <c:pt idx="134">
                  <c:v>2034</c:v>
                </c:pt>
                <c:pt idx="135">
                  <c:v>2035</c:v>
                </c:pt>
                <c:pt idx="136">
                  <c:v>2036</c:v>
                </c:pt>
                <c:pt idx="137">
                  <c:v>2037</c:v>
                </c:pt>
                <c:pt idx="138">
                  <c:v>2038</c:v>
                </c:pt>
                <c:pt idx="139">
                  <c:v>2039</c:v>
                </c:pt>
                <c:pt idx="140">
                  <c:v>2040</c:v>
                </c:pt>
                <c:pt idx="141">
                  <c:v>2041</c:v>
                </c:pt>
                <c:pt idx="142">
                  <c:v>2042</c:v>
                </c:pt>
                <c:pt idx="143">
                  <c:v>2043</c:v>
                </c:pt>
                <c:pt idx="144">
                  <c:v>2044</c:v>
                </c:pt>
                <c:pt idx="145">
                  <c:v>2045</c:v>
                </c:pt>
                <c:pt idx="146">
                  <c:v>2046</c:v>
                </c:pt>
                <c:pt idx="147">
                  <c:v>2047</c:v>
                </c:pt>
                <c:pt idx="148">
                  <c:v>2048</c:v>
                </c:pt>
                <c:pt idx="149">
                  <c:v>2049</c:v>
                </c:pt>
                <c:pt idx="150">
                  <c:v>2050</c:v>
                </c:pt>
              </c:strCache>
            </c:strRef>
          </c:cat>
          <c:val>
            <c:numRef>
              <c:f>Sheet1!$B$3:$EV$3</c:f>
              <c:numCache>
                <c:formatCode>General</c:formatCode>
                <c:ptCount val="151"/>
                <c:pt idx="0">
                  <c:v>0.31323265897405328</c:v>
                </c:pt>
                <c:pt idx="1">
                  <c:v>0.34317457422693942</c:v>
                </c:pt>
                <c:pt idx="2">
                  <c:v>0.37597678132372936</c:v>
                </c:pt>
                <c:pt idx="3">
                  <c:v>0.41191214647335295</c:v>
                </c:pt>
                <c:pt idx="4">
                  <c:v>0.45127949232550296</c:v>
                </c:pt>
                <c:pt idx="5">
                  <c:v>0.49440605216792466</c:v>
                </c:pt>
                <c:pt idx="6">
                  <c:v>0.54165015317978171</c:v>
                </c:pt>
                <c:pt idx="7">
                  <c:v>0.59340414951822651</c:v>
                </c:pt>
                <c:pt idx="8">
                  <c:v>0.65009762777805158</c:v>
                </c:pt>
                <c:pt idx="9">
                  <c:v>0.71220090925131341</c:v>
                </c:pt>
                <c:pt idx="10">
                  <c:v>0.78022887542839792</c:v>
                </c:pt>
                <c:pt idx="11">
                  <c:v>0.85474514532593482</c:v>
                </c:pt>
                <c:pt idx="12">
                  <c:v>0.93636663550038224</c:v>
                </c:pt>
                <c:pt idx="13">
                  <c:v>1.0257685360066984</c:v>
                </c:pt>
                <c:pt idx="14">
                  <c:v>1.1236897380840145</c:v>
                </c:pt>
                <c:pt idx="15">
                  <c:v>1.2309387519855546</c:v>
                </c:pt>
                <c:pt idx="16">
                  <c:v>1.3484001561043475</c:v>
                </c:pt>
                <c:pt idx="17">
                  <c:v>1.477041621359841</c:v>
                </c:pt>
                <c:pt idx="18">
                  <c:v>1.6179215576762322</c:v>
                </c:pt>
                <c:pt idx="19">
                  <c:v>1.7721974322652498</c:v>
                </c:pt>
                <c:pt idx="20">
                  <c:v>1.941134812277332</c:v>
                </c:pt>
                <c:pt idx="21">
                  <c:v>2.1261171871455931</c:v>
                </c:pt>
                <c:pt idx="22">
                  <c:v>2.3286566285407084</c:v>
                </c:pt>
                <c:pt idx="23">
                  <c:v>2.550405348186815</c:v>
                </c:pt>
                <c:pt idx="24">
                  <c:v>2.7931682157410811</c:v>
                </c:pt>
                <c:pt idx="25">
                  <c:v>3.0589163003679625</c:v>
                </c:pt>
                <c:pt idx="26">
                  <c:v>3.3498015003668806</c:v>
                </c:pt>
                <c:pt idx="27">
                  <c:v>3.6681723250252256</c:v>
                </c:pt>
                <c:pt idx="28">
                  <c:v>4.0165908915096846</c:v>
                </c:pt>
                <c:pt idx="29">
                  <c:v>4.3978511967698291</c:v>
                </c:pt>
                <c:pt idx="30">
                  <c:v>4.8149987197422668</c:v>
                </c:pt>
                <c:pt idx="31">
                  <c:v>5.2713514021784347</c:v>
                </c:pt>
                <c:pt idx="32">
                  <c:v>5.7705220466657554</c:v>
                </c:pt>
                <c:pt idx="33">
                  <c:v>6.3164421572772316</c:v>
                </c:pt>
                <c:pt idx="34">
                  <c:v>6.91338723108165</c:v>
                </c:pt>
                <c:pt idx="35">
                  <c:v>7.5660034866860695</c:v>
                </c:pt>
                <c:pt idx="36">
                  <c:v>8.279335988165057</c:v>
                </c:pt>
                <c:pt idx="37">
                  <c:v>9.0588580881434311</c:v>
                </c:pt>
                <c:pt idx="38">
                  <c:v>9.9105020713105283</c:v>
                </c:pt>
                <c:pt idx="39">
                  <c:v>10.840690828011333</c:v>
                </c:pt>
                <c:pt idx="40">
                  <c:v>11.856370325438153</c:v>
                </c:pt>
                <c:pt idx="41">
                  <c:v>12.965042569911159</c:v>
                </c:pt>
                <c:pt idx="42">
                  <c:v>14.174798666316551</c:v>
                </c:pt>
                <c:pt idx="43">
                  <c:v>15.494351478505299</c:v>
                </c:pt>
                <c:pt idx="44">
                  <c:v>16.933067275964543</c:v>
                </c:pt>
                <c:pt idx="45">
                  <c:v>18.500995616167167</c:v>
                </c:pt>
                <c:pt idx="46">
                  <c:v>20.208896557819237</c:v>
                </c:pt>
                <c:pt idx="47">
                  <c:v>22.068264127403175</c:v>
                </c:pt>
                <c:pt idx="48">
                  <c:v>24.091344770335038</c:v>
                </c:pt>
                <c:pt idx="49">
                  <c:v>26.291149310110949</c:v>
                </c:pt>
                <c:pt idx="50">
                  <c:v>28.681456716755907</c:v>
                </c:pt>
                <c:pt idx="51">
                  <c:v>31.276807754198096</c:v>
                </c:pt>
                <c:pt idx="52">
                  <c:v>34.092486341548906</c:v>
                </c:pt>
                <c:pt idx="53">
                  <c:v>37.144486235010717</c:v>
                </c:pt>
                <c:pt idx="54">
                  <c:v>40.449460427745137</c:v>
                </c:pt>
                <c:pt idx="55">
                  <c:v>44.024650490594354</c:v>
                </c:pt>
                <c:pt idx="56">
                  <c:v>47.887792957094227</c:v>
                </c:pt>
                <c:pt idx="57">
                  <c:v>52.056999815919539</c:v>
                </c:pt>
                <c:pt idx="58">
                  <c:v>56.550610240971189</c:v>
                </c:pt>
                <c:pt idx="59">
                  <c:v>61.387010895485211</c:v>
                </c:pt>
                <c:pt idx="60">
                  <c:v>66.584422526019708</c:v>
                </c:pt>
                <c:pt idx="61">
                  <c:v>72.16065114985885</c:v>
                </c:pt>
                <c:pt idx="62">
                  <c:v>78.132802968257451</c:v>
                </c:pt>
                <c:pt idx="63">
                  <c:v>84.516963235580576</c:v>
                </c:pt>
                <c:pt idx="64">
                  <c:v>91.327840698380371</c:v>
                </c:pt>
                <c:pt idx="65">
                  <c:v>98.578380891145855</c:v>
                </c:pt>
                <c:pt idx="66">
                  <c:v>106.27935351810059</c:v>
                </c:pt>
                <c:pt idx="67">
                  <c:v>114.438921317246</c:v>
                </c:pt>
                <c:pt idx="68">
                  <c:v>123.06220011594138</c:v>
                </c:pt>
                <c:pt idx="69">
                  <c:v>132.15082213320372</c:v>
                </c:pt>
                <c:pt idx="70">
                  <c:v>141.70251681303009</c:v>
                </c:pt>
                <c:pt idx="71">
                  <c:v>151.71072540333626</c:v>
                </c:pt>
                <c:pt idx="72">
                  <c:v>162.16426692073051</c:v>
                </c:pt>
                <c:pt idx="73">
                  <c:v>173.04707384720567</c:v>
                </c:pt>
                <c:pt idx="74">
                  <c:v>184.33801568666075</c:v>
                </c:pt>
                <c:pt idx="75">
                  <c:v>196.0108271981405</c:v>
                </c:pt>
                <c:pt idx="76">
                  <c:v>208.03415561223287</c:v>
                </c:pt>
                <c:pt idx="77">
                  <c:v>220.37173740850599</c:v>
                </c:pt>
                <c:pt idx="78">
                  <c:v>232.98271037461899</c:v>
                </c:pt>
                <c:pt idx="79">
                  <c:v>245.82206088979171</c:v>
                </c:pt>
                <c:pt idx="80">
                  <c:v>258.8412000001623</c:v>
                </c:pt>
                <c:pt idx="81">
                  <c:v>271.98865530133128</c:v>
                </c:pt>
                <c:pt idx="82">
                  <c:v>285.21085939652841</c:v>
                </c:pt>
                <c:pt idx="83">
                  <c:v>298.45301025496292</c:v>
                </c:pt>
                <c:pt idx="84">
                  <c:v>311.65997461284303</c:v>
                </c:pt>
                <c:pt idx="85">
                  <c:v>324.77720300568888</c:v>
                </c:pt>
                <c:pt idx="86">
                  <c:v>337.75162432415323</c:v>
                </c:pt>
                <c:pt idx="87">
                  <c:v>350.53248900979247</c:v>
                </c:pt>
                <c:pt idx="88">
                  <c:v>363.0721330412083</c:v>
                </c:pt>
                <c:pt idx="89">
                  <c:v>375.32663943381982</c:v>
                </c:pt>
                <c:pt idx="90">
                  <c:v>387.25637969123215</c:v>
                </c:pt>
                <c:pt idx="91">
                  <c:v>398.82642402767084</c:v>
                </c:pt>
                <c:pt idx="92">
                  <c:v>410.00681573056994</c:v>
                </c:pt>
                <c:pt idx="93">
                  <c:v>420.77271128071573</c:v>
                </c:pt>
                <c:pt idx="94">
                  <c:v>431.10439339813331</c:v>
                </c:pt>
                <c:pt idx="95">
                  <c:v>440.98716874246395</c:v>
                </c:pt>
                <c:pt idx="96">
                  <c:v>450.41116539205478</c:v>
                </c:pt>
                <c:pt idx="97">
                  <c:v>459.37104739841766</c:v>
                </c:pt>
                <c:pt idx="98">
                  <c:v>467.86566470745521</c:v>
                </c:pt>
                <c:pt idx="99">
                  <c:v>475.89765668238641</c:v>
                </c:pt>
                <c:pt idx="100">
                  <c:v>483.47302653690338</c:v>
                </c:pt>
                <c:pt idx="101">
                  <c:v>490.60070240033366</c:v>
                </c:pt>
                <c:pt idx="102">
                  <c:v>497.2920987037765</c:v>
                </c:pt>
                <c:pt idx="103">
                  <c:v>503.56068929779315</c:v>
                </c:pt>
                <c:pt idx="104">
                  <c:v>509.42160136195719</c:v>
                </c:pt>
                <c:pt idx="105">
                  <c:v>514.89123688415816</c:v>
                </c:pt>
                <c:pt idx="106">
                  <c:v>519.98692637642739</c:v>
                </c:pt>
                <c:pt idx="107">
                  <c:v>524.72661762280643</c:v>
                </c:pt>
                <c:pt idx="108">
                  <c:v>529.1286006611175</c:v>
                </c:pt>
                <c:pt idx="109">
                  <c:v>533.21126889675793</c:v>
                </c:pt>
                <c:pt idx="110">
                  <c:v>536.99291522566364</c:v>
                </c:pt>
                <c:pt idx="111">
                  <c:v>540.49156128452546</c:v>
                </c:pt>
                <c:pt idx="112">
                  <c:v>543.72481741972581</c:v>
                </c:pt>
                <c:pt idx="113">
                  <c:v>546.7097706384543</c:v>
                </c:pt>
                <c:pt idx="114">
                  <c:v>549.46289764113703</c:v>
                </c:pt>
                <c:pt idx="115">
                  <c:v>552.00000000000023</c:v>
                </c:pt>
                <c:pt idx="116">
                  <c:v>554.33615861344913</c:v>
                </c:pt>
                <c:pt idx="117">
                  <c:v>556.48570470286415</c:v>
                </c:pt>
                <c:pt idx="118">
                  <c:v>558.46220480435397</c:v>
                </c:pt>
                <c:pt idx="119">
                  <c:v>560.27845742407021</c:v>
                </c:pt>
                <c:pt idx="120">
                  <c:v>561.94649925681722</c:v>
                </c:pt>
                <c:pt idx="121">
                  <c:v>563.47761910233351</c:v>
                </c:pt>
                <c:pt idx="122">
                  <c:v>564.88237784320404</c:v>
                </c:pt>
                <c:pt idx="123">
                  <c:v>566.17063306689397</c:v>
                </c:pt>
                <c:pt idx="124">
                  <c:v>567.35156711787613</c:v>
                </c:pt>
                <c:pt idx="125">
                  <c:v>568.43371755193812</c:v>
                </c:pt>
                <c:pt idx="126">
                  <c:v>569.42500913242998</c:v>
                </c:pt>
                <c:pt idx="127">
                  <c:v>570.33278665726698</c:v>
                </c:pt>
                <c:pt idx="128">
                  <c:v>571.16384803649726</c:v>
                </c:pt>
                <c:pt idx="129">
                  <c:v>571.92447715410538</c:v>
                </c:pt>
                <c:pt idx="130">
                  <c:v>572.62047614574089</c:v>
                </c:pt>
                <c:pt idx="131">
                  <c:v>573.25719680762938</c:v>
                </c:pt>
                <c:pt idx="132">
                  <c:v>573.83957092251035</c:v>
                </c:pt>
                <c:pt idx="133">
                  <c:v>574.37213934753345</c:v>
                </c:pt>
                <c:pt idx="134">
                  <c:v>574.85907975800455</c:v>
                </c:pt>
                <c:pt idx="135">
                  <c:v>575.30423298106757</c:v>
                </c:pt>
                <c:pt idx="136">
                  <c:v>575.71112788600533</c:v>
                </c:pt>
                <c:pt idx="137">
                  <c:v>576.08300482397181</c:v>
                </c:pt>
                <c:pt idx="138">
                  <c:v>576.42283763060163</c:v>
                </c:pt>
                <c:pt idx="139">
                  <c:v>576.73335422094169</c:v>
                </c:pt>
                <c:pt idx="140">
                  <c:v>577.01705581828708</c:v>
                </c:pt>
                <c:pt idx="141">
                  <c:v>577.27623486742721</c:v>
                </c:pt>
                <c:pt idx="142">
                  <c:v>577.51299168909486</c:v>
                </c:pt>
                <c:pt idx="143">
                  <c:v>577.7292499365484</c:v>
                </c:pt>
                <c:pt idx="144">
                  <c:v>577.92677091760709</c:v>
                </c:pt>
                <c:pt idx="145">
                  <c:v>578.10716684647127</c:v>
                </c:pt>
                <c:pt idx="146">
                  <c:v>578.27191308956503</c:v>
                </c:pt>
                <c:pt idx="147">
                  <c:v>578.42235946869994</c:v>
                </c:pt>
                <c:pt idx="148">
                  <c:v>578.55974068326566</c:v>
                </c:pt>
                <c:pt idx="149">
                  <c:v>578.6851859110883</c:v>
                </c:pt>
                <c:pt idx="150">
                  <c:v>578.79972764517458</c:v>
                </c:pt>
              </c:numCache>
            </c:numRef>
          </c:val>
          <c:smooth val="0"/>
        </c:ser>
        <c:ser>
          <c:idx val="6"/>
          <c:order val="2"/>
          <c:tx>
            <c:strRef>
              <c:f>Sheet1!$A$8</c:f>
              <c:strCache>
                <c:ptCount val="1"/>
                <c:pt idx="0">
                  <c:v>USA</c:v>
                </c:pt>
              </c:strCache>
            </c:strRef>
          </c:tx>
          <c:spPr>
            <a:ln w="28575">
              <a:noFill/>
            </a:ln>
          </c:spPr>
          <c:cat>
            <c:strRef>
              <c:f>Sheet1!$B$1:$EV$1</c:f>
              <c:strCache>
                <c:ptCount val="151"/>
                <c:pt idx="0">
                  <c:v>1900</c:v>
                </c:pt>
                <c:pt idx="1">
                  <c:v>1901</c:v>
                </c:pt>
                <c:pt idx="2">
                  <c:v>1902</c:v>
                </c:pt>
                <c:pt idx="3">
                  <c:v>1903</c:v>
                </c:pt>
                <c:pt idx="4">
                  <c:v>1904</c:v>
                </c:pt>
                <c:pt idx="5">
                  <c:v>1905</c:v>
                </c:pt>
                <c:pt idx="6">
                  <c:v>1906</c:v>
                </c:pt>
                <c:pt idx="7">
                  <c:v>1907</c:v>
                </c:pt>
                <c:pt idx="8">
                  <c:v>1908</c:v>
                </c:pt>
                <c:pt idx="9">
                  <c:v>1909</c:v>
                </c:pt>
                <c:pt idx="10">
                  <c:v>1910</c:v>
                </c:pt>
                <c:pt idx="11">
                  <c:v>1911</c:v>
                </c:pt>
                <c:pt idx="12">
                  <c:v>1912</c:v>
                </c:pt>
                <c:pt idx="13">
                  <c:v>1913</c:v>
                </c:pt>
                <c:pt idx="14">
                  <c:v>1914</c:v>
                </c:pt>
                <c:pt idx="15">
                  <c:v>1915</c:v>
                </c:pt>
                <c:pt idx="16">
                  <c:v>1916</c:v>
                </c:pt>
                <c:pt idx="17">
                  <c:v>1917</c:v>
                </c:pt>
                <c:pt idx="18">
                  <c:v>1918</c:v>
                </c:pt>
                <c:pt idx="19">
                  <c:v>1919</c:v>
                </c:pt>
                <c:pt idx="20">
                  <c:v>1920</c:v>
                </c:pt>
                <c:pt idx="21">
                  <c:v>1921</c:v>
                </c:pt>
                <c:pt idx="22">
                  <c:v>1922</c:v>
                </c:pt>
                <c:pt idx="23">
                  <c:v>1923</c:v>
                </c:pt>
                <c:pt idx="24">
                  <c:v>1924</c:v>
                </c:pt>
                <c:pt idx="25">
                  <c:v>1925</c:v>
                </c:pt>
                <c:pt idx="26">
                  <c:v>1926</c:v>
                </c:pt>
                <c:pt idx="27">
                  <c:v>1927</c:v>
                </c:pt>
                <c:pt idx="28">
                  <c:v>1928</c:v>
                </c:pt>
                <c:pt idx="29">
                  <c:v>1929</c:v>
                </c:pt>
                <c:pt idx="30">
                  <c:v>1930</c:v>
                </c:pt>
                <c:pt idx="31">
                  <c:v>1931</c:v>
                </c:pt>
                <c:pt idx="32">
                  <c:v>1932</c:v>
                </c:pt>
                <c:pt idx="33">
                  <c:v>1933</c:v>
                </c:pt>
                <c:pt idx="34">
                  <c:v>1934</c:v>
                </c:pt>
                <c:pt idx="35">
                  <c:v>1935</c:v>
                </c:pt>
                <c:pt idx="36">
                  <c:v>1936</c:v>
                </c:pt>
                <c:pt idx="37">
                  <c:v>1937</c:v>
                </c:pt>
                <c:pt idx="38">
                  <c:v>1938</c:v>
                </c:pt>
                <c:pt idx="39">
                  <c:v>1939</c:v>
                </c:pt>
                <c:pt idx="40">
                  <c:v>1940</c:v>
                </c:pt>
                <c:pt idx="41">
                  <c:v>1941</c:v>
                </c:pt>
                <c:pt idx="42">
                  <c:v>1942</c:v>
                </c:pt>
                <c:pt idx="43">
                  <c:v>1943</c:v>
                </c:pt>
                <c:pt idx="44">
                  <c:v>1944</c:v>
                </c:pt>
                <c:pt idx="45">
                  <c:v>1945</c:v>
                </c:pt>
                <c:pt idx="46">
                  <c:v>1946</c:v>
                </c:pt>
                <c:pt idx="47">
                  <c:v>1947</c:v>
                </c:pt>
                <c:pt idx="48">
                  <c:v>1948</c:v>
                </c:pt>
                <c:pt idx="49">
                  <c:v>1949</c:v>
                </c:pt>
                <c:pt idx="50">
                  <c:v>1950</c:v>
                </c:pt>
                <c:pt idx="51">
                  <c:v>1951</c:v>
                </c:pt>
                <c:pt idx="52">
                  <c:v>1952</c:v>
                </c:pt>
                <c:pt idx="53">
                  <c:v>1953</c:v>
                </c:pt>
                <c:pt idx="54">
                  <c:v>1954</c:v>
                </c:pt>
                <c:pt idx="55">
                  <c:v>1955</c:v>
                </c:pt>
                <c:pt idx="56">
                  <c:v>1956</c:v>
                </c:pt>
                <c:pt idx="57">
                  <c:v>1957</c:v>
                </c:pt>
                <c:pt idx="58">
                  <c:v>1958</c:v>
                </c:pt>
                <c:pt idx="59">
                  <c:v>1959</c:v>
                </c:pt>
                <c:pt idx="60">
                  <c:v>1960</c:v>
                </c:pt>
                <c:pt idx="61">
                  <c:v>1961</c:v>
                </c:pt>
                <c:pt idx="62">
                  <c:v>1962</c:v>
                </c:pt>
                <c:pt idx="63">
                  <c:v>1963</c:v>
                </c:pt>
                <c:pt idx="64">
                  <c:v>1964</c:v>
                </c:pt>
                <c:pt idx="65">
                  <c:v>1965</c:v>
                </c:pt>
                <c:pt idx="66">
                  <c:v>1966</c:v>
                </c:pt>
                <c:pt idx="67">
                  <c:v>1967</c:v>
                </c:pt>
                <c:pt idx="68">
                  <c:v>1968</c:v>
                </c:pt>
                <c:pt idx="69">
                  <c:v>1969</c:v>
                </c:pt>
                <c:pt idx="70">
                  <c:v>1970</c:v>
                </c:pt>
                <c:pt idx="71">
                  <c:v>1971</c:v>
                </c:pt>
                <c:pt idx="72">
                  <c:v>1972</c:v>
                </c:pt>
                <c:pt idx="73">
                  <c:v>1973</c:v>
                </c:pt>
                <c:pt idx="74">
                  <c:v>1974</c:v>
                </c:pt>
                <c:pt idx="75">
                  <c:v>1975</c:v>
                </c:pt>
                <c:pt idx="76">
                  <c:v>1976</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pt idx="114">
                  <c:v>2014</c:v>
                </c:pt>
                <c:pt idx="115">
                  <c:v>2015</c:v>
                </c:pt>
                <c:pt idx="116">
                  <c:v>2016</c:v>
                </c:pt>
                <c:pt idx="117">
                  <c:v>2017</c:v>
                </c:pt>
                <c:pt idx="118">
                  <c:v>2018</c:v>
                </c:pt>
                <c:pt idx="119">
                  <c:v>2019</c:v>
                </c:pt>
                <c:pt idx="120">
                  <c:v>2020</c:v>
                </c:pt>
                <c:pt idx="121">
                  <c:v>2021</c:v>
                </c:pt>
                <c:pt idx="122">
                  <c:v>2022</c:v>
                </c:pt>
                <c:pt idx="123">
                  <c:v>2023</c:v>
                </c:pt>
                <c:pt idx="124">
                  <c:v>2024</c:v>
                </c:pt>
                <c:pt idx="125">
                  <c:v>2025</c:v>
                </c:pt>
                <c:pt idx="126">
                  <c:v>2026</c:v>
                </c:pt>
                <c:pt idx="127">
                  <c:v>2027</c:v>
                </c:pt>
                <c:pt idx="128">
                  <c:v>2028</c:v>
                </c:pt>
                <c:pt idx="129">
                  <c:v>2029</c:v>
                </c:pt>
                <c:pt idx="130">
                  <c:v>2030</c:v>
                </c:pt>
                <c:pt idx="131">
                  <c:v>2031</c:v>
                </c:pt>
                <c:pt idx="132">
                  <c:v>2032</c:v>
                </c:pt>
                <c:pt idx="133">
                  <c:v>2033</c:v>
                </c:pt>
                <c:pt idx="134">
                  <c:v>2034</c:v>
                </c:pt>
                <c:pt idx="135">
                  <c:v>2035</c:v>
                </c:pt>
                <c:pt idx="136">
                  <c:v>2036</c:v>
                </c:pt>
                <c:pt idx="137">
                  <c:v>2037</c:v>
                </c:pt>
                <c:pt idx="138">
                  <c:v>2038</c:v>
                </c:pt>
                <c:pt idx="139">
                  <c:v>2039</c:v>
                </c:pt>
                <c:pt idx="140">
                  <c:v>2040</c:v>
                </c:pt>
                <c:pt idx="141">
                  <c:v>2041</c:v>
                </c:pt>
                <c:pt idx="142">
                  <c:v>2042</c:v>
                </c:pt>
                <c:pt idx="143">
                  <c:v>2043</c:v>
                </c:pt>
                <c:pt idx="144">
                  <c:v>2044</c:v>
                </c:pt>
                <c:pt idx="145">
                  <c:v>2045</c:v>
                </c:pt>
                <c:pt idx="146">
                  <c:v>2046</c:v>
                </c:pt>
                <c:pt idx="147">
                  <c:v>2047</c:v>
                </c:pt>
                <c:pt idx="148">
                  <c:v>2048</c:v>
                </c:pt>
                <c:pt idx="149">
                  <c:v>2049</c:v>
                </c:pt>
                <c:pt idx="150">
                  <c:v>2050</c:v>
                </c:pt>
              </c:strCache>
            </c:strRef>
          </c:cat>
          <c:val>
            <c:numRef>
              <c:f>Sheet1!$B$8:$EV$8</c:f>
              <c:numCache>
                <c:formatCode>General</c:formatCode>
                <c:ptCount val="151"/>
                <c:pt idx="115" formatCode="0">
                  <c:v>943.08269236462104</c:v>
                </c:pt>
              </c:numCache>
            </c:numRef>
          </c:val>
          <c:smooth val="0"/>
        </c:ser>
        <c:dLbls>
          <c:showLegendKey val="0"/>
          <c:showVal val="0"/>
          <c:showCatName val="0"/>
          <c:showSerName val="0"/>
          <c:showPercent val="0"/>
          <c:showBubbleSize val="0"/>
        </c:dLbls>
        <c:marker val="1"/>
        <c:smooth val="0"/>
        <c:axId val="39100416"/>
        <c:axId val="39101952"/>
      </c:lineChart>
      <c:catAx>
        <c:axId val="39100416"/>
        <c:scaling>
          <c:orientation val="minMax"/>
        </c:scaling>
        <c:delete val="0"/>
        <c:axPos val="b"/>
        <c:numFmt formatCode="General" sourceLinked="0"/>
        <c:majorTickMark val="none"/>
        <c:minorTickMark val="none"/>
        <c:tickLblPos val="nextTo"/>
        <c:txPr>
          <a:bodyPr/>
          <a:lstStyle/>
          <a:p>
            <a:pPr>
              <a:defRPr sz="1200" b="1"/>
            </a:pPr>
            <a:endParaRPr lang="en-US"/>
          </a:p>
        </c:txPr>
        <c:crossAx val="39101952"/>
        <c:crosses val="autoZero"/>
        <c:auto val="1"/>
        <c:lblAlgn val="ctr"/>
        <c:lblOffset val="100"/>
        <c:tickLblSkip val="5"/>
        <c:tickMarkSkip val="5"/>
        <c:noMultiLvlLbl val="0"/>
      </c:catAx>
      <c:valAx>
        <c:axId val="39101952"/>
        <c:scaling>
          <c:orientation val="minMax"/>
          <c:max val="600"/>
          <c:min val="0"/>
        </c:scaling>
        <c:delete val="0"/>
        <c:axPos val="l"/>
        <c:majorGridlines>
          <c:spPr>
            <a:ln>
              <a:prstDash val="sysDash"/>
            </a:ln>
          </c:spPr>
        </c:majorGridlines>
        <c:numFmt formatCode="General" sourceLinked="1"/>
        <c:majorTickMark val="none"/>
        <c:minorTickMark val="none"/>
        <c:tickLblPos val="nextTo"/>
        <c:txPr>
          <a:bodyPr/>
          <a:lstStyle/>
          <a:p>
            <a:pPr>
              <a:defRPr sz="1400" b="1"/>
            </a:pPr>
            <a:endParaRPr lang="en-US"/>
          </a:p>
        </c:txPr>
        <c:crossAx val="39100416"/>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DA76C6-6C6B-41B2-9CB2-50DC16637F13}" type="doc">
      <dgm:prSet loTypeId="urn:microsoft.com/office/officeart/2005/8/layout/radial6" loCatId="cycle" qsTypeId="urn:microsoft.com/office/officeart/2005/8/quickstyle/simple1" qsCatId="simple" csTypeId="urn:microsoft.com/office/officeart/2005/8/colors/accent1_2" csCatId="accent1" phldr="1"/>
      <dgm:spPr>
        <a:scene3d>
          <a:camera prst="orthographicFront">
            <a:rot lat="0" lon="0" rev="0"/>
          </a:camera>
          <a:lightRig rig="threePt" dir="t"/>
        </a:scene3d>
      </dgm:spPr>
      <dgm:t>
        <a:bodyPr/>
        <a:lstStyle/>
        <a:p>
          <a:endParaRPr lang="en-GB"/>
        </a:p>
      </dgm:t>
    </dgm:pt>
    <dgm:pt modelId="{1980A251-D2A6-49A5-9AE2-B3ECF276C0AE}">
      <dgm:prSet phldrT="[Text]" custT="1"/>
      <dgm:spPr>
        <a:solidFill>
          <a:schemeClr val="accent3">
            <a:lumMod val="75000"/>
          </a:schemeClr>
        </a:solidFill>
      </dgm:spPr>
      <dgm:t>
        <a:bodyPr/>
        <a:lstStyle/>
        <a:p>
          <a:r>
            <a:rPr lang="en-GB" sz="1800" b="1" dirty="0" smtClean="0"/>
            <a:t>Full Autonomy</a:t>
          </a:r>
          <a:endParaRPr lang="en-GB" sz="1800" b="1" dirty="0"/>
        </a:p>
      </dgm:t>
    </dgm:pt>
    <dgm:pt modelId="{7D730744-CA87-46C6-BE2D-AA035ED73C3E}" type="parTrans" cxnId="{32A4358C-425E-4DEE-80ED-B315E92DB92D}">
      <dgm:prSet/>
      <dgm:spPr/>
      <dgm:t>
        <a:bodyPr/>
        <a:lstStyle/>
        <a:p>
          <a:endParaRPr lang="en-GB" sz="1200" b="1"/>
        </a:p>
      </dgm:t>
    </dgm:pt>
    <dgm:pt modelId="{AA99F944-47F8-4601-B75E-F8410740E85E}" type="sibTrans" cxnId="{32A4358C-425E-4DEE-80ED-B315E92DB92D}">
      <dgm:prSet/>
      <dgm:spPr/>
      <dgm:t>
        <a:bodyPr/>
        <a:lstStyle/>
        <a:p>
          <a:endParaRPr lang="en-GB" sz="1200" b="1"/>
        </a:p>
      </dgm:t>
    </dgm:pt>
    <dgm:pt modelId="{F6F9BF72-8E44-4800-804D-163D9DD06FBE}">
      <dgm:prSet phldrT="[Text]" custT="1"/>
      <dgm:spPr/>
      <dgm:t>
        <a:bodyPr/>
        <a:lstStyle/>
        <a:p>
          <a:r>
            <a:rPr lang="en-GB" sz="1200" b="1" dirty="0" smtClean="0"/>
            <a:t>3D Mapping</a:t>
          </a:r>
          <a:endParaRPr lang="en-GB" sz="1200" b="1" dirty="0"/>
        </a:p>
      </dgm:t>
    </dgm:pt>
    <dgm:pt modelId="{24293F01-972A-444E-9DD4-67B9D001A185}" type="parTrans" cxnId="{00B83875-3D6E-4CE2-95F9-DB982C5295E1}">
      <dgm:prSet/>
      <dgm:spPr/>
      <dgm:t>
        <a:bodyPr/>
        <a:lstStyle/>
        <a:p>
          <a:endParaRPr lang="en-GB" sz="1200" b="1"/>
        </a:p>
      </dgm:t>
    </dgm:pt>
    <dgm:pt modelId="{D208537F-DDF5-4683-96F9-E1960CA9E4C1}" type="sibTrans" cxnId="{00B83875-3D6E-4CE2-95F9-DB982C5295E1}">
      <dgm:prSet/>
      <dgm:spPr/>
      <dgm:t>
        <a:bodyPr/>
        <a:lstStyle/>
        <a:p>
          <a:endParaRPr lang="en-GB" sz="1200" b="1"/>
        </a:p>
      </dgm:t>
    </dgm:pt>
    <dgm:pt modelId="{88D9E933-DE1B-4B30-A901-8BE194542F11}">
      <dgm:prSet phldrT="[Text]" custT="1"/>
      <dgm:spPr/>
      <dgm:t>
        <a:bodyPr/>
        <a:lstStyle/>
        <a:p>
          <a:r>
            <a:rPr lang="en-GB" sz="1200" b="1" dirty="0" smtClean="0"/>
            <a:t>Privacy</a:t>
          </a:r>
          <a:endParaRPr lang="en-GB" sz="1200" b="1" dirty="0"/>
        </a:p>
      </dgm:t>
    </dgm:pt>
    <dgm:pt modelId="{009ACF7E-B929-4203-AB26-950225799534}" type="parTrans" cxnId="{1BB1F7E6-7525-4F2C-93EB-37E5C006E814}">
      <dgm:prSet/>
      <dgm:spPr/>
      <dgm:t>
        <a:bodyPr/>
        <a:lstStyle/>
        <a:p>
          <a:endParaRPr lang="en-GB" sz="1200" b="1"/>
        </a:p>
      </dgm:t>
    </dgm:pt>
    <dgm:pt modelId="{6319528F-910C-4590-BEF8-FCB588BB8E13}" type="sibTrans" cxnId="{1BB1F7E6-7525-4F2C-93EB-37E5C006E814}">
      <dgm:prSet/>
      <dgm:spPr/>
      <dgm:t>
        <a:bodyPr/>
        <a:lstStyle/>
        <a:p>
          <a:endParaRPr lang="en-GB" sz="1200" b="1"/>
        </a:p>
      </dgm:t>
    </dgm:pt>
    <dgm:pt modelId="{800B74D6-FAFF-4642-9F3D-9A15B4BB246B}">
      <dgm:prSet phldrT="[Text]" custT="1"/>
      <dgm:spPr/>
      <dgm:t>
        <a:bodyPr/>
        <a:lstStyle/>
        <a:p>
          <a:r>
            <a:rPr lang="en-GB" sz="1200" b="1" dirty="0" smtClean="0"/>
            <a:t>Legal Issues &amp; Liability</a:t>
          </a:r>
          <a:endParaRPr lang="en-GB" sz="1200" b="1" dirty="0"/>
        </a:p>
      </dgm:t>
    </dgm:pt>
    <dgm:pt modelId="{28B104B3-CE97-41DD-B004-D533DB56AED3}" type="parTrans" cxnId="{DEA6453B-C26D-452A-95BA-DDD69DBE2431}">
      <dgm:prSet/>
      <dgm:spPr/>
      <dgm:t>
        <a:bodyPr/>
        <a:lstStyle/>
        <a:p>
          <a:endParaRPr lang="en-GB" sz="1200" b="1"/>
        </a:p>
      </dgm:t>
    </dgm:pt>
    <dgm:pt modelId="{03C34F97-6C37-463E-BD4D-3D59C020EF0F}" type="sibTrans" cxnId="{DEA6453B-C26D-452A-95BA-DDD69DBE2431}">
      <dgm:prSet/>
      <dgm:spPr/>
      <dgm:t>
        <a:bodyPr/>
        <a:lstStyle/>
        <a:p>
          <a:endParaRPr lang="en-GB" sz="1200" b="1"/>
        </a:p>
      </dgm:t>
    </dgm:pt>
    <dgm:pt modelId="{D2B49793-ADF7-4A4C-B2D0-042D2B78D3AE}">
      <dgm:prSet custT="1"/>
      <dgm:spPr/>
      <dgm:t>
        <a:bodyPr/>
        <a:lstStyle/>
        <a:p>
          <a:r>
            <a:rPr lang="en-GB" sz="1200" b="1" dirty="0" smtClean="0"/>
            <a:t>Road users, other events</a:t>
          </a:r>
          <a:endParaRPr lang="en-GB" sz="1200" b="1" dirty="0"/>
        </a:p>
      </dgm:t>
    </dgm:pt>
    <dgm:pt modelId="{319D5B3D-57D7-41FB-AD9F-2A609E5908A3}" type="parTrans" cxnId="{BFE51DC7-9E72-4E5E-9E7B-DDCACE1911B4}">
      <dgm:prSet/>
      <dgm:spPr/>
      <dgm:t>
        <a:bodyPr/>
        <a:lstStyle/>
        <a:p>
          <a:endParaRPr lang="en-GB" sz="1200" b="1"/>
        </a:p>
      </dgm:t>
    </dgm:pt>
    <dgm:pt modelId="{9266E090-D7C5-402A-9C1F-7054518F0D7F}" type="sibTrans" cxnId="{BFE51DC7-9E72-4E5E-9E7B-DDCACE1911B4}">
      <dgm:prSet/>
      <dgm:spPr/>
      <dgm:t>
        <a:bodyPr/>
        <a:lstStyle/>
        <a:p>
          <a:endParaRPr lang="en-GB" sz="1200" b="1"/>
        </a:p>
      </dgm:t>
    </dgm:pt>
    <dgm:pt modelId="{55DCE827-5973-49A3-A05B-9B3B407CD177}">
      <dgm:prSet custT="1"/>
      <dgm:spPr/>
      <dgm:t>
        <a:bodyPr/>
        <a:lstStyle/>
        <a:p>
          <a:r>
            <a:rPr lang="en-GB" sz="1200" b="1" dirty="0" smtClean="0"/>
            <a:t>Connectivity: V2X, Networks</a:t>
          </a:r>
          <a:endParaRPr lang="en-GB" sz="1200" b="1" dirty="0"/>
        </a:p>
      </dgm:t>
    </dgm:pt>
    <dgm:pt modelId="{2393DE7A-6287-4DFF-8557-F5042B30D666}" type="parTrans" cxnId="{8522C110-2328-4873-8300-D64C4E007561}">
      <dgm:prSet/>
      <dgm:spPr/>
      <dgm:t>
        <a:bodyPr/>
        <a:lstStyle/>
        <a:p>
          <a:endParaRPr lang="en-GB" sz="1200" b="1"/>
        </a:p>
      </dgm:t>
    </dgm:pt>
    <dgm:pt modelId="{A69F08D0-E519-411E-995E-88D252451DD7}" type="sibTrans" cxnId="{8522C110-2328-4873-8300-D64C4E007561}">
      <dgm:prSet/>
      <dgm:spPr/>
      <dgm:t>
        <a:bodyPr/>
        <a:lstStyle/>
        <a:p>
          <a:endParaRPr lang="en-GB" sz="1200" b="1"/>
        </a:p>
      </dgm:t>
    </dgm:pt>
    <dgm:pt modelId="{CF4B334E-9003-4911-BE7C-4C6EFBDBC90C}">
      <dgm:prSet custT="1"/>
      <dgm:spPr/>
      <dgm:t>
        <a:bodyPr/>
        <a:lstStyle/>
        <a:p>
          <a:r>
            <a:rPr lang="en-GB" sz="1200" b="1" dirty="0" smtClean="0"/>
            <a:t>Morality &amp; decisions</a:t>
          </a:r>
          <a:endParaRPr lang="en-GB" sz="1200" b="1" dirty="0"/>
        </a:p>
      </dgm:t>
    </dgm:pt>
    <dgm:pt modelId="{27EBF4BE-EF7B-43F2-9864-34D6BFF6631E}" type="parTrans" cxnId="{0DC44CC4-75F8-4BE3-814B-E86A9B4D4E56}">
      <dgm:prSet/>
      <dgm:spPr/>
      <dgm:t>
        <a:bodyPr/>
        <a:lstStyle/>
        <a:p>
          <a:endParaRPr lang="en-GB" sz="1200" b="1"/>
        </a:p>
      </dgm:t>
    </dgm:pt>
    <dgm:pt modelId="{04D68DC3-55F7-4123-9F71-2FFA5479144D}" type="sibTrans" cxnId="{0DC44CC4-75F8-4BE3-814B-E86A9B4D4E56}">
      <dgm:prSet/>
      <dgm:spPr/>
      <dgm:t>
        <a:bodyPr/>
        <a:lstStyle/>
        <a:p>
          <a:endParaRPr lang="en-GB" sz="1200" b="1"/>
        </a:p>
      </dgm:t>
    </dgm:pt>
    <dgm:pt modelId="{5074533D-AE0A-4986-8604-7B40B8252E7A}">
      <dgm:prSet custT="1"/>
      <dgm:spPr/>
      <dgm:t>
        <a:bodyPr/>
        <a:lstStyle/>
        <a:p>
          <a:r>
            <a:rPr lang="en-GB" sz="1200" b="1" dirty="0" smtClean="0"/>
            <a:t>Legacy Infrastructure</a:t>
          </a:r>
          <a:endParaRPr lang="en-GB" sz="1200" b="1" dirty="0"/>
        </a:p>
      </dgm:t>
    </dgm:pt>
    <dgm:pt modelId="{009E6C00-FC5D-4F91-8AE5-C7739FF7485D}" type="parTrans" cxnId="{F471F242-2E01-405B-B2AD-948667A3833C}">
      <dgm:prSet/>
      <dgm:spPr/>
      <dgm:t>
        <a:bodyPr/>
        <a:lstStyle/>
        <a:p>
          <a:endParaRPr lang="en-GB" sz="1200" b="1"/>
        </a:p>
      </dgm:t>
    </dgm:pt>
    <dgm:pt modelId="{BB8A19C6-645C-40F7-AE74-6F4DB327EB48}" type="sibTrans" cxnId="{F471F242-2E01-405B-B2AD-948667A3833C}">
      <dgm:prSet/>
      <dgm:spPr/>
      <dgm:t>
        <a:bodyPr/>
        <a:lstStyle/>
        <a:p>
          <a:endParaRPr lang="en-GB" sz="1200" b="1"/>
        </a:p>
      </dgm:t>
    </dgm:pt>
    <dgm:pt modelId="{1B6AA3A8-1784-4C2A-A60B-C3E0C2716352}">
      <dgm:prSet custT="1"/>
      <dgm:spPr/>
      <dgm:t>
        <a:bodyPr/>
        <a:lstStyle/>
        <a:p>
          <a:r>
            <a:rPr lang="en-GB" sz="1200" b="1" dirty="0" smtClean="0"/>
            <a:t>Legacy Vehicles</a:t>
          </a:r>
          <a:endParaRPr lang="en-GB" sz="1200" b="1" dirty="0"/>
        </a:p>
      </dgm:t>
    </dgm:pt>
    <dgm:pt modelId="{539E1957-3435-47C4-BA9E-E5758EA6173E}" type="parTrans" cxnId="{CEE7BF37-3DDD-40B7-963A-FED3613DF98D}">
      <dgm:prSet/>
      <dgm:spPr/>
      <dgm:t>
        <a:bodyPr/>
        <a:lstStyle/>
        <a:p>
          <a:endParaRPr lang="en-GB" sz="1200" b="1"/>
        </a:p>
      </dgm:t>
    </dgm:pt>
    <dgm:pt modelId="{EB1E4D08-EBDF-4545-9934-70CB2161ECF3}" type="sibTrans" cxnId="{CEE7BF37-3DDD-40B7-963A-FED3613DF98D}">
      <dgm:prSet/>
      <dgm:spPr/>
      <dgm:t>
        <a:bodyPr/>
        <a:lstStyle/>
        <a:p>
          <a:endParaRPr lang="en-GB" sz="1200" b="1"/>
        </a:p>
      </dgm:t>
    </dgm:pt>
    <dgm:pt modelId="{9CE39E42-5333-463D-A99C-507BB3D15334}">
      <dgm:prSet custT="1"/>
      <dgm:spPr/>
      <dgm:t>
        <a:bodyPr/>
        <a:lstStyle/>
        <a:p>
          <a:r>
            <a:rPr lang="en-GB" sz="1200" b="1" dirty="0" smtClean="0"/>
            <a:t>Industry Standards</a:t>
          </a:r>
          <a:endParaRPr lang="en-GB" sz="1200" b="1" dirty="0"/>
        </a:p>
      </dgm:t>
    </dgm:pt>
    <dgm:pt modelId="{E8A18A6C-318F-4209-A039-E21039C43C6B}" type="parTrans" cxnId="{5B470929-C7D1-49CC-9131-65B1B4066ABD}">
      <dgm:prSet/>
      <dgm:spPr/>
      <dgm:t>
        <a:bodyPr/>
        <a:lstStyle/>
        <a:p>
          <a:endParaRPr lang="en-GB" sz="1200" b="1"/>
        </a:p>
      </dgm:t>
    </dgm:pt>
    <dgm:pt modelId="{501AB0AD-338D-4170-82E5-631E3965BD95}" type="sibTrans" cxnId="{5B470929-C7D1-49CC-9131-65B1B4066ABD}">
      <dgm:prSet/>
      <dgm:spPr/>
      <dgm:t>
        <a:bodyPr/>
        <a:lstStyle/>
        <a:p>
          <a:endParaRPr lang="en-GB" sz="1200" b="1"/>
        </a:p>
      </dgm:t>
    </dgm:pt>
    <dgm:pt modelId="{BA327AD9-F295-414F-BAB7-13B26A47BA7F}">
      <dgm:prSet custT="1"/>
      <dgm:spPr/>
      <dgm:t>
        <a:bodyPr/>
        <a:lstStyle/>
        <a:p>
          <a:r>
            <a:rPr lang="en-GB" sz="1200" b="1" dirty="0" smtClean="0"/>
            <a:t>Sensors</a:t>
          </a:r>
          <a:endParaRPr lang="en-GB" sz="1200" b="1" dirty="0"/>
        </a:p>
      </dgm:t>
    </dgm:pt>
    <dgm:pt modelId="{8B7DC3A7-F784-405A-A400-253B0A3BD1D6}" type="parTrans" cxnId="{C0B1F6A0-C8DB-4F10-80C3-6C5A743C3DA3}">
      <dgm:prSet/>
      <dgm:spPr/>
      <dgm:t>
        <a:bodyPr/>
        <a:lstStyle/>
        <a:p>
          <a:endParaRPr lang="en-GB" sz="1200" b="1"/>
        </a:p>
      </dgm:t>
    </dgm:pt>
    <dgm:pt modelId="{E2B47296-E3C2-4CD3-B679-D23BF33336E2}" type="sibTrans" cxnId="{C0B1F6A0-C8DB-4F10-80C3-6C5A743C3DA3}">
      <dgm:prSet/>
      <dgm:spPr/>
      <dgm:t>
        <a:bodyPr/>
        <a:lstStyle/>
        <a:p>
          <a:endParaRPr lang="en-GB" sz="1200" b="1"/>
        </a:p>
      </dgm:t>
    </dgm:pt>
    <dgm:pt modelId="{E623536D-06D4-4785-972B-C5C531FC47CA}">
      <dgm:prSet custT="1"/>
      <dgm:spPr/>
      <dgm:t>
        <a:bodyPr/>
        <a:lstStyle/>
        <a:p>
          <a:r>
            <a:rPr lang="en-GB" sz="1200" b="1" dirty="0" smtClean="0"/>
            <a:t>Cost/ Price</a:t>
          </a:r>
          <a:endParaRPr lang="en-GB" sz="1200" b="1" dirty="0"/>
        </a:p>
      </dgm:t>
    </dgm:pt>
    <dgm:pt modelId="{D6119675-3AE0-481F-904C-328B1FE744FC}" type="parTrans" cxnId="{A512B17B-FF3C-4711-A37D-D4376D12DC37}">
      <dgm:prSet/>
      <dgm:spPr/>
      <dgm:t>
        <a:bodyPr/>
        <a:lstStyle/>
        <a:p>
          <a:endParaRPr lang="en-GB" sz="1200" b="1"/>
        </a:p>
      </dgm:t>
    </dgm:pt>
    <dgm:pt modelId="{AFC93E17-8E2E-4EE5-968C-775880D10E75}" type="sibTrans" cxnId="{A512B17B-FF3C-4711-A37D-D4376D12DC37}">
      <dgm:prSet/>
      <dgm:spPr/>
      <dgm:t>
        <a:bodyPr/>
        <a:lstStyle/>
        <a:p>
          <a:endParaRPr lang="en-GB" sz="1200" b="1"/>
        </a:p>
      </dgm:t>
    </dgm:pt>
    <dgm:pt modelId="{6E164026-468C-4841-B6BA-A5DBAB67B2A6}">
      <dgm:prSet custT="1"/>
      <dgm:spPr/>
      <dgm:t>
        <a:bodyPr/>
        <a:lstStyle/>
        <a:p>
          <a:r>
            <a:rPr lang="en-GB" sz="1200" b="1" dirty="0" smtClean="0"/>
            <a:t>AI</a:t>
          </a:r>
          <a:endParaRPr lang="en-GB" sz="1200" b="1" dirty="0"/>
        </a:p>
      </dgm:t>
    </dgm:pt>
    <dgm:pt modelId="{FE64A252-7E9C-4B8E-ABF5-A2981EA1AF93}" type="parTrans" cxnId="{C1502B04-7286-416C-8D47-78B1A70A570C}">
      <dgm:prSet/>
      <dgm:spPr/>
      <dgm:t>
        <a:bodyPr/>
        <a:lstStyle/>
        <a:p>
          <a:endParaRPr lang="en-GB" sz="1200" b="1"/>
        </a:p>
      </dgm:t>
    </dgm:pt>
    <dgm:pt modelId="{D0280F78-4770-426E-B715-EA6915E787D7}" type="sibTrans" cxnId="{C1502B04-7286-416C-8D47-78B1A70A570C}">
      <dgm:prSet/>
      <dgm:spPr/>
      <dgm:t>
        <a:bodyPr/>
        <a:lstStyle/>
        <a:p>
          <a:endParaRPr lang="en-GB" sz="1200" b="1"/>
        </a:p>
      </dgm:t>
    </dgm:pt>
    <dgm:pt modelId="{13AF0409-27AF-4FA6-92ED-A1231201922E}">
      <dgm:prSet custT="1"/>
      <dgm:spPr/>
      <dgm:t>
        <a:bodyPr/>
        <a:lstStyle/>
        <a:p>
          <a:r>
            <a:rPr lang="en-GB" sz="1200" b="1" dirty="0" smtClean="0"/>
            <a:t>Cyber Security</a:t>
          </a:r>
          <a:endParaRPr lang="en-GB" sz="1200" b="1" dirty="0"/>
        </a:p>
      </dgm:t>
    </dgm:pt>
    <dgm:pt modelId="{6B548CC8-E853-437B-B652-809104F2E3B6}" type="parTrans" cxnId="{A374EE50-ED38-49E6-96ED-2CDFE3B56EC5}">
      <dgm:prSet/>
      <dgm:spPr/>
      <dgm:t>
        <a:bodyPr/>
        <a:lstStyle/>
        <a:p>
          <a:endParaRPr lang="en-GB" sz="1200" b="1"/>
        </a:p>
      </dgm:t>
    </dgm:pt>
    <dgm:pt modelId="{32CC6AD0-C690-4811-B560-7A5E690ADE22}" type="sibTrans" cxnId="{A374EE50-ED38-49E6-96ED-2CDFE3B56EC5}">
      <dgm:prSet/>
      <dgm:spPr/>
      <dgm:t>
        <a:bodyPr/>
        <a:lstStyle/>
        <a:p>
          <a:endParaRPr lang="en-GB" sz="1200" b="1"/>
        </a:p>
      </dgm:t>
    </dgm:pt>
    <dgm:pt modelId="{4A68C05C-27CF-4194-ADCC-9D20DAB66979}">
      <dgm:prSet custT="1"/>
      <dgm:spPr/>
      <dgm:t>
        <a:bodyPr/>
        <a:lstStyle/>
        <a:p>
          <a:r>
            <a:rPr lang="en-GB" sz="1200" b="1" dirty="0" smtClean="0"/>
            <a:t>Bad Weather</a:t>
          </a:r>
          <a:endParaRPr lang="en-GB" sz="1200" b="1" dirty="0"/>
        </a:p>
      </dgm:t>
    </dgm:pt>
    <dgm:pt modelId="{4A3FDD1F-C45E-4DAA-9640-E6E20FC293AC}" type="parTrans" cxnId="{D1B5A5AF-042B-456C-824D-0389BBD1DDC7}">
      <dgm:prSet/>
      <dgm:spPr/>
      <dgm:t>
        <a:bodyPr/>
        <a:lstStyle/>
        <a:p>
          <a:endParaRPr lang="en-GB" sz="1200" b="1"/>
        </a:p>
      </dgm:t>
    </dgm:pt>
    <dgm:pt modelId="{5ED8367A-AB4D-40EF-A861-7B71DBB391CC}" type="sibTrans" cxnId="{D1B5A5AF-042B-456C-824D-0389BBD1DDC7}">
      <dgm:prSet/>
      <dgm:spPr/>
      <dgm:t>
        <a:bodyPr/>
        <a:lstStyle/>
        <a:p>
          <a:endParaRPr lang="en-GB" sz="1200" b="1"/>
        </a:p>
      </dgm:t>
    </dgm:pt>
    <dgm:pt modelId="{AAC84503-B545-48CC-B711-3BD763B7C04C}">
      <dgm:prSet custT="1"/>
      <dgm:spPr/>
      <dgm:t>
        <a:bodyPr/>
        <a:lstStyle/>
        <a:p>
          <a:r>
            <a:rPr lang="en-GB" sz="1200" b="1" dirty="0" smtClean="0"/>
            <a:t>Driver Intervention</a:t>
          </a:r>
          <a:endParaRPr lang="en-GB" sz="1200" b="1" dirty="0"/>
        </a:p>
      </dgm:t>
    </dgm:pt>
    <dgm:pt modelId="{3FDF9992-5967-4247-95B2-A980A72DF801}" type="parTrans" cxnId="{63BAA910-6BD4-4179-AF4E-8A5F89529D17}">
      <dgm:prSet/>
      <dgm:spPr/>
      <dgm:t>
        <a:bodyPr/>
        <a:lstStyle/>
        <a:p>
          <a:endParaRPr lang="en-GB" sz="1200" b="1"/>
        </a:p>
      </dgm:t>
    </dgm:pt>
    <dgm:pt modelId="{35E7B20C-455C-4988-9032-6C1A927D715D}" type="sibTrans" cxnId="{63BAA910-6BD4-4179-AF4E-8A5F89529D17}">
      <dgm:prSet/>
      <dgm:spPr/>
      <dgm:t>
        <a:bodyPr/>
        <a:lstStyle/>
        <a:p>
          <a:endParaRPr lang="en-GB" sz="1200" b="1"/>
        </a:p>
      </dgm:t>
    </dgm:pt>
    <dgm:pt modelId="{35094515-CA7E-4493-954B-00874CE51042}">
      <dgm:prSet custT="1"/>
      <dgm:spPr/>
      <dgm:t>
        <a:bodyPr/>
        <a:lstStyle/>
        <a:p>
          <a:r>
            <a:rPr lang="en-GB" sz="1200" b="1" dirty="0" smtClean="0"/>
            <a:t>Peak Hours Demand</a:t>
          </a:r>
          <a:endParaRPr lang="en-GB" sz="1200" b="1" dirty="0"/>
        </a:p>
      </dgm:t>
    </dgm:pt>
    <dgm:pt modelId="{62EA17D9-D12C-4E87-A5C6-246DD9970202}" type="parTrans" cxnId="{BD9F43E6-F059-4AB9-8E49-6D4FB98DE1F0}">
      <dgm:prSet/>
      <dgm:spPr/>
      <dgm:t>
        <a:bodyPr/>
        <a:lstStyle/>
        <a:p>
          <a:endParaRPr lang="en-GB" sz="1200" b="1"/>
        </a:p>
      </dgm:t>
    </dgm:pt>
    <dgm:pt modelId="{AE9493DB-2881-419D-B9C8-9AF30996CC3F}" type="sibTrans" cxnId="{BD9F43E6-F059-4AB9-8E49-6D4FB98DE1F0}">
      <dgm:prSet/>
      <dgm:spPr/>
      <dgm:t>
        <a:bodyPr/>
        <a:lstStyle/>
        <a:p>
          <a:endParaRPr lang="en-GB" sz="1200" b="1"/>
        </a:p>
      </dgm:t>
    </dgm:pt>
    <dgm:pt modelId="{E317F31D-41F3-4F9F-B5CB-3E2AC011B84B}">
      <dgm:prSet custT="1"/>
      <dgm:spPr/>
      <dgm:t>
        <a:bodyPr/>
        <a:lstStyle/>
        <a:p>
          <a:r>
            <a:rPr lang="en-GB" sz="1200" b="1" dirty="0" smtClean="0"/>
            <a:t>Acceptance (Safety)</a:t>
          </a:r>
          <a:endParaRPr lang="en-GB" sz="1200" b="1" dirty="0"/>
        </a:p>
      </dgm:t>
    </dgm:pt>
    <dgm:pt modelId="{BCC24577-0D60-43CD-8836-B230852A1E86}" type="parTrans" cxnId="{C7C66A7B-75E9-4D24-851C-C1F1F24AC25E}">
      <dgm:prSet/>
      <dgm:spPr/>
      <dgm:t>
        <a:bodyPr/>
        <a:lstStyle/>
        <a:p>
          <a:endParaRPr lang="en-GB" sz="1200" b="1"/>
        </a:p>
      </dgm:t>
    </dgm:pt>
    <dgm:pt modelId="{347BE31D-A81E-46FD-B8CC-6F85ADECADD3}" type="sibTrans" cxnId="{C7C66A7B-75E9-4D24-851C-C1F1F24AC25E}">
      <dgm:prSet/>
      <dgm:spPr/>
      <dgm:t>
        <a:bodyPr/>
        <a:lstStyle/>
        <a:p>
          <a:endParaRPr lang="en-GB" sz="1200" b="1"/>
        </a:p>
      </dgm:t>
    </dgm:pt>
    <dgm:pt modelId="{80A30EEA-49A9-40CA-812F-43EA4A469878}">
      <dgm:prSet custT="1"/>
      <dgm:spPr/>
      <dgm:t>
        <a:bodyPr/>
        <a:lstStyle/>
        <a:p>
          <a:r>
            <a:rPr lang="en-GB" sz="1200" b="1" dirty="0" smtClean="0"/>
            <a:t>Expectations Met</a:t>
          </a:r>
          <a:endParaRPr lang="en-GB" sz="1200" b="1" dirty="0"/>
        </a:p>
      </dgm:t>
    </dgm:pt>
    <dgm:pt modelId="{05F9051F-7C86-449F-9B77-583697A08AB9}" type="parTrans" cxnId="{DA75CDEB-0FDF-4066-8FF1-AC2CEE52127E}">
      <dgm:prSet/>
      <dgm:spPr/>
      <dgm:t>
        <a:bodyPr/>
        <a:lstStyle/>
        <a:p>
          <a:endParaRPr lang="en-GB" sz="1400"/>
        </a:p>
      </dgm:t>
    </dgm:pt>
    <dgm:pt modelId="{7E2DD1EB-9EBE-4DFD-946F-87AF07E31D1E}" type="sibTrans" cxnId="{DA75CDEB-0FDF-4066-8FF1-AC2CEE52127E}">
      <dgm:prSet/>
      <dgm:spPr/>
      <dgm:t>
        <a:bodyPr/>
        <a:lstStyle/>
        <a:p>
          <a:endParaRPr lang="en-GB" sz="1400"/>
        </a:p>
      </dgm:t>
    </dgm:pt>
    <dgm:pt modelId="{6CBA3F01-6F3C-4D51-B2AE-B22363684823}">
      <dgm:prSet custT="1"/>
      <dgm:spPr/>
      <dgm:t>
        <a:bodyPr/>
        <a:lstStyle/>
        <a:p>
          <a:r>
            <a:rPr lang="en-GB" sz="1200" b="1" dirty="0" smtClean="0"/>
            <a:t>Commercial Success</a:t>
          </a:r>
          <a:endParaRPr lang="en-GB" sz="1200" b="1" dirty="0"/>
        </a:p>
      </dgm:t>
    </dgm:pt>
    <dgm:pt modelId="{EB92CA3F-5054-4355-B548-ED7286890DFC}" type="parTrans" cxnId="{1223912B-51B9-44DB-8442-4EBD89A6E18C}">
      <dgm:prSet/>
      <dgm:spPr/>
      <dgm:t>
        <a:bodyPr/>
        <a:lstStyle/>
        <a:p>
          <a:endParaRPr lang="en-GB" sz="1400"/>
        </a:p>
      </dgm:t>
    </dgm:pt>
    <dgm:pt modelId="{C6F944AE-9A54-4FD6-997B-7DBB4320A5FC}" type="sibTrans" cxnId="{1223912B-51B9-44DB-8442-4EBD89A6E18C}">
      <dgm:prSet/>
      <dgm:spPr/>
      <dgm:t>
        <a:bodyPr/>
        <a:lstStyle/>
        <a:p>
          <a:endParaRPr lang="en-GB" sz="1400"/>
        </a:p>
      </dgm:t>
    </dgm:pt>
    <dgm:pt modelId="{5E772730-3A33-499F-88F6-3A261EB8FFAF}">
      <dgm:prSet phldrT="[Text]" custT="1"/>
      <dgm:spPr/>
      <dgm:t>
        <a:bodyPr/>
        <a:lstStyle/>
        <a:p>
          <a:r>
            <a:rPr lang="en-GB" sz="1200" b="1" dirty="0" smtClean="0"/>
            <a:t>Insurance</a:t>
          </a:r>
          <a:endParaRPr lang="en-GB" sz="1200" b="1" dirty="0"/>
        </a:p>
      </dgm:t>
    </dgm:pt>
    <dgm:pt modelId="{C959E463-FB0F-42E6-8DE0-D030D7A14E18}" type="sibTrans" cxnId="{84D9C536-47E8-423A-9884-9521228DCA1A}">
      <dgm:prSet/>
      <dgm:spPr/>
      <dgm:t>
        <a:bodyPr/>
        <a:lstStyle/>
        <a:p>
          <a:endParaRPr lang="en-GB" sz="1200" b="1"/>
        </a:p>
      </dgm:t>
    </dgm:pt>
    <dgm:pt modelId="{2B7D3597-F333-48B0-989E-5926E1EE9839}" type="parTrans" cxnId="{84D9C536-47E8-423A-9884-9521228DCA1A}">
      <dgm:prSet/>
      <dgm:spPr/>
      <dgm:t>
        <a:bodyPr/>
        <a:lstStyle/>
        <a:p>
          <a:endParaRPr lang="en-GB" sz="1200" b="1"/>
        </a:p>
      </dgm:t>
    </dgm:pt>
    <dgm:pt modelId="{BEEACFEA-054A-4982-96E0-E84EA17F78F3}" type="pres">
      <dgm:prSet presAssocID="{6CDA76C6-6C6B-41B2-9CB2-50DC16637F13}" presName="Name0" presStyleCnt="0">
        <dgm:presLayoutVars>
          <dgm:chMax val="1"/>
          <dgm:dir/>
          <dgm:animLvl val="ctr"/>
          <dgm:resizeHandles val="exact"/>
        </dgm:presLayoutVars>
      </dgm:prSet>
      <dgm:spPr/>
      <dgm:t>
        <a:bodyPr/>
        <a:lstStyle/>
        <a:p>
          <a:endParaRPr lang="en-GB"/>
        </a:p>
      </dgm:t>
    </dgm:pt>
    <dgm:pt modelId="{2FA32698-4E0C-49CB-89AD-4F2815ADB877}" type="pres">
      <dgm:prSet presAssocID="{1980A251-D2A6-49A5-9AE2-B3ECF276C0AE}" presName="centerShape" presStyleLbl="node0" presStyleIdx="0" presStyleCnt="1" custScaleX="237825" custScaleY="237414" custLinFactNeighborX="-498"/>
      <dgm:spPr/>
      <dgm:t>
        <a:bodyPr/>
        <a:lstStyle/>
        <a:p>
          <a:endParaRPr lang="en-GB"/>
        </a:p>
      </dgm:t>
    </dgm:pt>
    <dgm:pt modelId="{4A4E4AFF-0FC0-41F7-8FC1-EEC9C62B7B9D}" type="pres">
      <dgm:prSet presAssocID="{F6F9BF72-8E44-4800-804D-163D9DD06FBE}" presName="node" presStyleLbl="node1" presStyleIdx="0" presStyleCnt="20" custScaleX="172120" custRadScaleRad="100181" custRadScaleInc="-47902">
        <dgm:presLayoutVars>
          <dgm:bulletEnabled val="1"/>
        </dgm:presLayoutVars>
      </dgm:prSet>
      <dgm:spPr>
        <a:prstGeom prst="roundRect">
          <a:avLst/>
        </a:prstGeom>
      </dgm:spPr>
      <dgm:t>
        <a:bodyPr/>
        <a:lstStyle/>
        <a:p>
          <a:endParaRPr lang="en-GB"/>
        </a:p>
      </dgm:t>
    </dgm:pt>
    <dgm:pt modelId="{EF0854E3-890F-4E3F-A6B2-617BF81C0BC6}" type="pres">
      <dgm:prSet presAssocID="{F6F9BF72-8E44-4800-804D-163D9DD06FBE}" presName="dummy" presStyleCnt="0"/>
      <dgm:spPr/>
    </dgm:pt>
    <dgm:pt modelId="{03F28538-8A44-4B84-99AA-AC7EDA9E53A5}" type="pres">
      <dgm:prSet presAssocID="{D208537F-DDF5-4683-96F9-E1960CA9E4C1}" presName="sibTrans" presStyleLbl="sibTrans2D1" presStyleIdx="0" presStyleCnt="20"/>
      <dgm:spPr/>
      <dgm:t>
        <a:bodyPr/>
        <a:lstStyle/>
        <a:p>
          <a:endParaRPr lang="en-GB"/>
        </a:p>
      </dgm:t>
    </dgm:pt>
    <dgm:pt modelId="{9A8E84F5-4751-49E9-9253-E26D0F5FE9C7}" type="pres">
      <dgm:prSet presAssocID="{D2B49793-ADF7-4A4C-B2D0-042D2B78D3AE}" presName="node" presStyleLbl="node1" presStyleIdx="1" presStyleCnt="20" custScaleX="248093" custRadScaleRad="98161" custRadScaleInc="79793">
        <dgm:presLayoutVars>
          <dgm:bulletEnabled val="1"/>
        </dgm:presLayoutVars>
      </dgm:prSet>
      <dgm:spPr>
        <a:prstGeom prst="roundRect">
          <a:avLst/>
        </a:prstGeom>
      </dgm:spPr>
      <dgm:t>
        <a:bodyPr/>
        <a:lstStyle/>
        <a:p>
          <a:endParaRPr lang="en-GB"/>
        </a:p>
      </dgm:t>
    </dgm:pt>
    <dgm:pt modelId="{9FD32664-F8D5-44A1-A6C2-A7649DC6B849}" type="pres">
      <dgm:prSet presAssocID="{D2B49793-ADF7-4A4C-B2D0-042D2B78D3AE}" presName="dummy" presStyleCnt="0"/>
      <dgm:spPr/>
    </dgm:pt>
    <dgm:pt modelId="{3A9BFC9D-E43E-4B15-97F5-401C35084657}" type="pres">
      <dgm:prSet presAssocID="{9266E090-D7C5-402A-9C1F-7054518F0D7F}" presName="sibTrans" presStyleLbl="sibTrans2D1" presStyleIdx="1" presStyleCnt="20"/>
      <dgm:spPr/>
      <dgm:t>
        <a:bodyPr/>
        <a:lstStyle/>
        <a:p>
          <a:endParaRPr lang="en-GB"/>
        </a:p>
      </dgm:t>
    </dgm:pt>
    <dgm:pt modelId="{0130CF1A-18FE-4801-8A47-1ECE542A8379}" type="pres">
      <dgm:prSet presAssocID="{CF4B334E-9003-4911-BE7C-4C6EFBDBC90C}" presName="node" presStyleLbl="node1" presStyleIdx="2" presStyleCnt="20" custScaleX="230765" custRadScaleRad="101900" custRadScaleInc="176298">
        <dgm:presLayoutVars>
          <dgm:bulletEnabled val="1"/>
        </dgm:presLayoutVars>
      </dgm:prSet>
      <dgm:spPr>
        <a:prstGeom prst="roundRect">
          <a:avLst/>
        </a:prstGeom>
      </dgm:spPr>
      <dgm:t>
        <a:bodyPr/>
        <a:lstStyle/>
        <a:p>
          <a:endParaRPr lang="en-GB"/>
        </a:p>
      </dgm:t>
    </dgm:pt>
    <dgm:pt modelId="{E9634ADE-2694-43D1-9732-6D42B30B560F}" type="pres">
      <dgm:prSet presAssocID="{CF4B334E-9003-4911-BE7C-4C6EFBDBC90C}" presName="dummy" presStyleCnt="0"/>
      <dgm:spPr/>
    </dgm:pt>
    <dgm:pt modelId="{5E6DC8C1-23E3-4193-9DD1-B29F3533EF9E}" type="pres">
      <dgm:prSet presAssocID="{04D68DC3-55F7-4123-9F71-2FFA5479144D}" presName="sibTrans" presStyleLbl="sibTrans2D1" presStyleIdx="2" presStyleCnt="20"/>
      <dgm:spPr/>
      <dgm:t>
        <a:bodyPr/>
        <a:lstStyle/>
        <a:p>
          <a:endParaRPr lang="en-GB"/>
        </a:p>
      </dgm:t>
    </dgm:pt>
    <dgm:pt modelId="{53FECC59-BBED-483F-85D0-AC5F632F354C}" type="pres">
      <dgm:prSet presAssocID="{BA327AD9-F295-414F-BAB7-13B26A47BA7F}" presName="node" presStyleLbl="node1" presStyleIdx="3" presStyleCnt="20" custScaleX="151768" custRadScaleRad="103250" custRadScaleInc="135593">
        <dgm:presLayoutVars>
          <dgm:bulletEnabled val="1"/>
        </dgm:presLayoutVars>
      </dgm:prSet>
      <dgm:spPr>
        <a:prstGeom prst="roundRect">
          <a:avLst/>
        </a:prstGeom>
      </dgm:spPr>
      <dgm:t>
        <a:bodyPr/>
        <a:lstStyle/>
        <a:p>
          <a:endParaRPr lang="en-GB"/>
        </a:p>
      </dgm:t>
    </dgm:pt>
    <dgm:pt modelId="{FD1CE075-171C-4F6D-93DA-28B202D2A46E}" type="pres">
      <dgm:prSet presAssocID="{BA327AD9-F295-414F-BAB7-13B26A47BA7F}" presName="dummy" presStyleCnt="0"/>
      <dgm:spPr/>
    </dgm:pt>
    <dgm:pt modelId="{CEC28BBB-53ED-4EE1-81E1-2189B71AB508}" type="pres">
      <dgm:prSet presAssocID="{E2B47296-E3C2-4CD3-B679-D23BF33336E2}" presName="sibTrans" presStyleLbl="sibTrans2D1" presStyleIdx="3" presStyleCnt="20"/>
      <dgm:spPr/>
      <dgm:t>
        <a:bodyPr/>
        <a:lstStyle/>
        <a:p>
          <a:endParaRPr lang="en-GB"/>
        </a:p>
      </dgm:t>
    </dgm:pt>
    <dgm:pt modelId="{341808A7-B577-488A-BBAB-04806BDB56A9}" type="pres">
      <dgm:prSet presAssocID="{4A68C05C-27CF-4194-ADCC-9D20DAB66979}" presName="node" presStyleLbl="node1" presStyleIdx="4" presStyleCnt="20" custScaleX="189137" custRadScaleRad="105602" custRadScaleInc="64604">
        <dgm:presLayoutVars>
          <dgm:bulletEnabled val="1"/>
        </dgm:presLayoutVars>
      </dgm:prSet>
      <dgm:spPr>
        <a:prstGeom prst="roundRect">
          <a:avLst/>
        </a:prstGeom>
      </dgm:spPr>
      <dgm:t>
        <a:bodyPr/>
        <a:lstStyle/>
        <a:p>
          <a:endParaRPr lang="en-GB"/>
        </a:p>
      </dgm:t>
    </dgm:pt>
    <dgm:pt modelId="{1CD8BB17-D868-4811-8879-FF6A31211DF1}" type="pres">
      <dgm:prSet presAssocID="{4A68C05C-27CF-4194-ADCC-9D20DAB66979}" presName="dummy" presStyleCnt="0"/>
      <dgm:spPr/>
    </dgm:pt>
    <dgm:pt modelId="{0EBA7BA6-CFEE-4804-99C3-EA96B2EEB429}" type="pres">
      <dgm:prSet presAssocID="{5ED8367A-AB4D-40EF-A861-7B71DBB391CC}" presName="sibTrans" presStyleLbl="sibTrans2D1" presStyleIdx="4" presStyleCnt="20"/>
      <dgm:spPr/>
      <dgm:t>
        <a:bodyPr/>
        <a:lstStyle/>
        <a:p>
          <a:endParaRPr lang="en-GB"/>
        </a:p>
      </dgm:t>
    </dgm:pt>
    <dgm:pt modelId="{90DE236F-A8D4-4794-9547-FC0DFCE81821}" type="pres">
      <dgm:prSet presAssocID="{E317F31D-41F3-4F9F-B5CB-3E2AC011B84B}" presName="node" presStyleLbl="node1" presStyleIdx="5" presStyleCnt="20" custScaleX="214744" custRadScaleRad="106635" custRadScaleInc="-13393">
        <dgm:presLayoutVars>
          <dgm:bulletEnabled val="1"/>
        </dgm:presLayoutVars>
      </dgm:prSet>
      <dgm:spPr>
        <a:prstGeom prst="roundRect">
          <a:avLst/>
        </a:prstGeom>
      </dgm:spPr>
      <dgm:t>
        <a:bodyPr/>
        <a:lstStyle/>
        <a:p>
          <a:endParaRPr lang="en-GB"/>
        </a:p>
      </dgm:t>
    </dgm:pt>
    <dgm:pt modelId="{FB0774C0-BF02-4CB3-B29E-DDD440C163DC}" type="pres">
      <dgm:prSet presAssocID="{E317F31D-41F3-4F9F-B5CB-3E2AC011B84B}" presName="dummy" presStyleCnt="0"/>
      <dgm:spPr/>
    </dgm:pt>
    <dgm:pt modelId="{0BE49C67-8AD1-4E2D-A7A6-E01625F0279F}" type="pres">
      <dgm:prSet presAssocID="{347BE31D-A81E-46FD-B8CC-6F85ADECADD3}" presName="sibTrans" presStyleLbl="sibTrans2D1" presStyleIdx="5" presStyleCnt="20"/>
      <dgm:spPr/>
      <dgm:t>
        <a:bodyPr/>
        <a:lstStyle/>
        <a:p>
          <a:endParaRPr lang="en-GB"/>
        </a:p>
      </dgm:t>
    </dgm:pt>
    <dgm:pt modelId="{7E7117F2-C922-47C7-9A8C-88B765E8093A}" type="pres">
      <dgm:prSet presAssocID="{35094515-CA7E-4493-954B-00874CE51042}" presName="node" presStyleLbl="node1" presStyleIdx="6" presStyleCnt="20" custScaleX="230862" custRadScaleRad="106744" custRadScaleInc="-80873">
        <dgm:presLayoutVars>
          <dgm:bulletEnabled val="1"/>
        </dgm:presLayoutVars>
      </dgm:prSet>
      <dgm:spPr>
        <a:prstGeom prst="roundRect">
          <a:avLst/>
        </a:prstGeom>
      </dgm:spPr>
      <dgm:t>
        <a:bodyPr/>
        <a:lstStyle/>
        <a:p>
          <a:endParaRPr lang="en-GB"/>
        </a:p>
      </dgm:t>
    </dgm:pt>
    <dgm:pt modelId="{5C7EA7E3-D85D-4259-BFF4-77771BA0C4CD}" type="pres">
      <dgm:prSet presAssocID="{35094515-CA7E-4493-954B-00874CE51042}" presName="dummy" presStyleCnt="0"/>
      <dgm:spPr/>
    </dgm:pt>
    <dgm:pt modelId="{4C72C318-8153-4316-ADFD-79ECBF5E0A48}" type="pres">
      <dgm:prSet presAssocID="{AE9493DB-2881-419D-B9C8-9AF30996CC3F}" presName="sibTrans" presStyleLbl="sibTrans2D1" presStyleIdx="6" presStyleCnt="20"/>
      <dgm:spPr/>
      <dgm:t>
        <a:bodyPr/>
        <a:lstStyle/>
        <a:p>
          <a:endParaRPr lang="en-GB"/>
        </a:p>
      </dgm:t>
    </dgm:pt>
    <dgm:pt modelId="{E304A774-1CB5-4A09-820D-04A94BB71717}" type="pres">
      <dgm:prSet presAssocID="{80A30EEA-49A9-40CA-812F-43EA4A469878}" presName="node" presStyleLbl="node1" presStyleIdx="7" presStyleCnt="20" custScaleX="231090" custRadScaleRad="104512" custRadScaleInc="-143787">
        <dgm:presLayoutVars>
          <dgm:bulletEnabled val="1"/>
        </dgm:presLayoutVars>
      </dgm:prSet>
      <dgm:spPr>
        <a:prstGeom prst="roundRect">
          <a:avLst/>
        </a:prstGeom>
      </dgm:spPr>
      <dgm:t>
        <a:bodyPr/>
        <a:lstStyle/>
        <a:p>
          <a:endParaRPr lang="en-GB"/>
        </a:p>
      </dgm:t>
    </dgm:pt>
    <dgm:pt modelId="{B4595E2C-2806-4AA5-918F-BE41888356F5}" type="pres">
      <dgm:prSet presAssocID="{80A30EEA-49A9-40CA-812F-43EA4A469878}" presName="dummy" presStyleCnt="0"/>
      <dgm:spPr/>
    </dgm:pt>
    <dgm:pt modelId="{7A38AEED-0B94-40C0-AFEA-DECE47D25A05}" type="pres">
      <dgm:prSet presAssocID="{7E2DD1EB-9EBE-4DFD-946F-87AF07E31D1E}" presName="sibTrans" presStyleLbl="sibTrans2D1" presStyleIdx="7" presStyleCnt="20"/>
      <dgm:spPr/>
      <dgm:t>
        <a:bodyPr/>
        <a:lstStyle/>
        <a:p>
          <a:endParaRPr lang="en-GB"/>
        </a:p>
      </dgm:t>
    </dgm:pt>
    <dgm:pt modelId="{B65DFC88-0F4D-4E49-A5DB-3472ACF6BBC0}" type="pres">
      <dgm:prSet presAssocID="{AAC84503-B545-48CC-B711-3BD763B7C04C}" presName="node" presStyleLbl="node1" presStyleIdx="8" presStyleCnt="20" custScaleX="244813" custRadScaleRad="103455" custRadScaleInc="-161248">
        <dgm:presLayoutVars>
          <dgm:bulletEnabled val="1"/>
        </dgm:presLayoutVars>
      </dgm:prSet>
      <dgm:spPr>
        <a:prstGeom prst="roundRect">
          <a:avLst/>
        </a:prstGeom>
      </dgm:spPr>
      <dgm:t>
        <a:bodyPr/>
        <a:lstStyle/>
        <a:p>
          <a:endParaRPr lang="en-GB"/>
        </a:p>
      </dgm:t>
    </dgm:pt>
    <dgm:pt modelId="{C7E55393-FE93-471F-92F1-2B8A67EC4110}" type="pres">
      <dgm:prSet presAssocID="{AAC84503-B545-48CC-B711-3BD763B7C04C}" presName="dummy" presStyleCnt="0"/>
      <dgm:spPr/>
    </dgm:pt>
    <dgm:pt modelId="{5054328D-7778-42B5-A7EC-86983BDA9980}" type="pres">
      <dgm:prSet presAssocID="{35E7B20C-455C-4988-9032-6C1A927D715D}" presName="sibTrans" presStyleLbl="sibTrans2D1" presStyleIdx="8" presStyleCnt="20"/>
      <dgm:spPr/>
      <dgm:t>
        <a:bodyPr/>
        <a:lstStyle/>
        <a:p>
          <a:endParaRPr lang="en-GB"/>
        </a:p>
      </dgm:t>
    </dgm:pt>
    <dgm:pt modelId="{33FAC99D-EF93-459B-954D-E2D412D9AEA8}" type="pres">
      <dgm:prSet presAssocID="{E623536D-06D4-4785-972B-C5C531FC47CA}" presName="node" presStyleLbl="node1" presStyleIdx="9" presStyleCnt="20" custScaleX="151768" custRadScaleRad="97767" custRadScaleInc="-53665">
        <dgm:presLayoutVars>
          <dgm:bulletEnabled val="1"/>
        </dgm:presLayoutVars>
      </dgm:prSet>
      <dgm:spPr>
        <a:prstGeom prst="roundRect">
          <a:avLst/>
        </a:prstGeom>
      </dgm:spPr>
      <dgm:t>
        <a:bodyPr/>
        <a:lstStyle/>
        <a:p>
          <a:endParaRPr lang="en-GB"/>
        </a:p>
      </dgm:t>
    </dgm:pt>
    <dgm:pt modelId="{E8F8C4FE-6674-4B19-A53C-9643EA590A7C}" type="pres">
      <dgm:prSet presAssocID="{E623536D-06D4-4785-972B-C5C531FC47CA}" presName="dummy" presStyleCnt="0"/>
      <dgm:spPr/>
    </dgm:pt>
    <dgm:pt modelId="{61BFD52F-95F1-4C5A-993F-76AF7FD6A5B8}" type="pres">
      <dgm:prSet presAssocID="{AFC93E17-8E2E-4EE5-968C-775880D10E75}" presName="sibTrans" presStyleLbl="sibTrans2D1" presStyleIdx="9" presStyleCnt="20"/>
      <dgm:spPr/>
      <dgm:t>
        <a:bodyPr/>
        <a:lstStyle/>
        <a:p>
          <a:endParaRPr lang="en-GB"/>
        </a:p>
      </dgm:t>
    </dgm:pt>
    <dgm:pt modelId="{133E8EFE-8283-4760-A286-697CD013C687}" type="pres">
      <dgm:prSet presAssocID="{6CBA3F01-6F3C-4D51-B2AE-B22363684823}" presName="node" presStyleLbl="node1" presStyleIdx="10" presStyleCnt="20" custScaleX="225933" custRadScaleRad="96050" custRadScaleInc="52920">
        <dgm:presLayoutVars>
          <dgm:bulletEnabled val="1"/>
        </dgm:presLayoutVars>
      </dgm:prSet>
      <dgm:spPr>
        <a:prstGeom prst="roundRect">
          <a:avLst/>
        </a:prstGeom>
      </dgm:spPr>
      <dgm:t>
        <a:bodyPr/>
        <a:lstStyle/>
        <a:p>
          <a:endParaRPr lang="en-GB"/>
        </a:p>
      </dgm:t>
    </dgm:pt>
    <dgm:pt modelId="{C5A910E1-4FFD-427C-85DE-A06CA3EB5BBB}" type="pres">
      <dgm:prSet presAssocID="{6CBA3F01-6F3C-4D51-B2AE-B22363684823}" presName="dummy" presStyleCnt="0"/>
      <dgm:spPr/>
    </dgm:pt>
    <dgm:pt modelId="{AAE20AE7-E585-4F96-B105-42AAF9E15C74}" type="pres">
      <dgm:prSet presAssocID="{C6F944AE-9A54-4FD6-997B-7DBB4320A5FC}" presName="sibTrans" presStyleLbl="sibTrans2D1" presStyleIdx="10" presStyleCnt="20"/>
      <dgm:spPr/>
      <dgm:t>
        <a:bodyPr/>
        <a:lstStyle/>
        <a:p>
          <a:endParaRPr lang="en-GB"/>
        </a:p>
      </dgm:t>
    </dgm:pt>
    <dgm:pt modelId="{55579CF2-9D87-45AB-9CCC-489A8D90FE8B}" type="pres">
      <dgm:prSet presAssocID="{13AF0409-27AF-4FA6-92ED-A1231201922E}" presName="node" presStyleLbl="node1" presStyleIdx="11" presStyleCnt="20" custScaleX="176422" custRadScaleRad="100389" custRadScaleInc="192587">
        <dgm:presLayoutVars>
          <dgm:bulletEnabled val="1"/>
        </dgm:presLayoutVars>
      </dgm:prSet>
      <dgm:spPr>
        <a:prstGeom prst="roundRect">
          <a:avLst/>
        </a:prstGeom>
      </dgm:spPr>
      <dgm:t>
        <a:bodyPr/>
        <a:lstStyle/>
        <a:p>
          <a:endParaRPr lang="en-GB"/>
        </a:p>
      </dgm:t>
    </dgm:pt>
    <dgm:pt modelId="{57D47EF1-EEC1-4E45-A93B-36ED7D13AB91}" type="pres">
      <dgm:prSet presAssocID="{13AF0409-27AF-4FA6-92ED-A1231201922E}" presName="dummy" presStyleCnt="0"/>
      <dgm:spPr/>
    </dgm:pt>
    <dgm:pt modelId="{9C65A51F-582F-49FC-86C8-58C6249360B0}" type="pres">
      <dgm:prSet presAssocID="{32CC6AD0-C690-4811-B560-7A5E690ADE22}" presName="sibTrans" presStyleLbl="sibTrans2D1" presStyleIdx="11" presStyleCnt="20"/>
      <dgm:spPr/>
      <dgm:t>
        <a:bodyPr/>
        <a:lstStyle/>
        <a:p>
          <a:endParaRPr lang="en-GB"/>
        </a:p>
      </dgm:t>
    </dgm:pt>
    <dgm:pt modelId="{FB06DE2E-3A2A-4116-B317-1B357CC5E0D6}" type="pres">
      <dgm:prSet presAssocID="{6E164026-468C-4841-B6BA-A5DBAB67B2A6}" presName="node" presStyleLbl="node1" presStyleIdx="12" presStyleCnt="20" custScaleX="121759" custRadScaleRad="106320" custRadScaleInc="228854">
        <dgm:presLayoutVars>
          <dgm:bulletEnabled val="1"/>
        </dgm:presLayoutVars>
      </dgm:prSet>
      <dgm:spPr>
        <a:prstGeom prst="roundRect">
          <a:avLst/>
        </a:prstGeom>
      </dgm:spPr>
      <dgm:t>
        <a:bodyPr/>
        <a:lstStyle/>
        <a:p>
          <a:endParaRPr lang="en-GB"/>
        </a:p>
      </dgm:t>
    </dgm:pt>
    <dgm:pt modelId="{121D4D84-B008-417E-9E1A-C31E8D592851}" type="pres">
      <dgm:prSet presAssocID="{6E164026-468C-4841-B6BA-A5DBAB67B2A6}" presName="dummy" presStyleCnt="0"/>
      <dgm:spPr/>
    </dgm:pt>
    <dgm:pt modelId="{2BEA9C62-5ACE-42E0-804C-1FB0227BF220}" type="pres">
      <dgm:prSet presAssocID="{D0280F78-4770-426E-B715-EA6915E787D7}" presName="sibTrans" presStyleLbl="sibTrans2D1" presStyleIdx="12" presStyleCnt="20"/>
      <dgm:spPr/>
      <dgm:t>
        <a:bodyPr/>
        <a:lstStyle/>
        <a:p>
          <a:endParaRPr lang="en-GB"/>
        </a:p>
      </dgm:t>
    </dgm:pt>
    <dgm:pt modelId="{B495E834-6A8E-4961-84F6-FA3B6A0894E7}" type="pres">
      <dgm:prSet presAssocID="{9CE39E42-5333-463D-A99C-507BB3D15334}" presName="node" presStyleLbl="node1" presStyleIdx="13" presStyleCnt="20" custScaleX="209108" custRadScaleRad="107741" custRadScaleInc="180853">
        <dgm:presLayoutVars>
          <dgm:bulletEnabled val="1"/>
        </dgm:presLayoutVars>
      </dgm:prSet>
      <dgm:spPr>
        <a:prstGeom prst="roundRect">
          <a:avLst/>
        </a:prstGeom>
      </dgm:spPr>
      <dgm:t>
        <a:bodyPr/>
        <a:lstStyle/>
        <a:p>
          <a:endParaRPr lang="en-GB"/>
        </a:p>
      </dgm:t>
    </dgm:pt>
    <dgm:pt modelId="{9BAC6472-CEB6-4C0B-8F54-DD53ABCF85EA}" type="pres">
      <dgm:prSet presAssocID="{9CE39E42-5333-463D-A99C-507BB3D15334}" presName="dummy" presStyleCnt="0"/>
      <dgm:spPr/>
    </dgm:pt>
    <dgm:pt modelId="{82C30A0B-098A-44A9-901B-A4AF5F6C938F}" type="pres">
      <dgm:prSet presAssocID="{501AB0AD-338D-4170-82E5-631E3965BD95}" presName="sibTrans" presStyleLbl="sibTrans2D1" presStyleIdx="13" presStyleCnt="20"/>
      <dgm:spPr/>
      <dgm:t>
        <a:bodyPr/>
        <a:lstStyle/>
        <a:p>
          <a:endParaRPr lang="en-GB"/>
        </a:p>
      </dgm:t>
    </dgm:pt>
    <dgm:pt modelId="{BB847911-0085-4685-9B74-ABEC9FFAA33A}" type="pres">
      <dgm:prSet presAssocID="{1B6AA3A8-1784-4C2A-A60B-C3E0C2716352}" presName="node" presStyleLbl="node1" presStyleIdx="14" presStyleCnt="20" custScaleX="180698" custRadScaleRad="104798" custRadScaleInc="91203">
        <dgm:presLayoutVars>
          <dgm:bulletEnabled val="1"/>
        </dgm:presLayoutVars>
      </dgm:prSet>
      <dgm:spPr>
        <a:prstGeom prst="roundRect">
          <a:avLst/>
        </a:prstGeom>
      </dgm:spPr>
      <dgm:t>
        <a:bodyPr/>
        <a:lstStyle/>
        <a:p>
          <a:endParaRPr lang="en-GB"/>
        </a:p>
      </dgm:t>
    </dgm:pt>
    <dgm:pt modelId="{41FA20AF-9328-43DA-8221-413DF5DDBF62}" type="pres">
      <dgm:prSet presAssocID="{1B6AA3A8-1784-4C2A-A60B-C3E0C2716352}" presName="dummy" presStyleCnt="0"/>
      <dgm:spPr/>
    </dgm:pt>
    <dgm:pt modelId="{AAE4EC40-53DF-45DC-B569-62FD96D463C0}" type="pres">
      <dgm:prSet presAssocID="{EB1E4D08-EBDF-4545-9934-70CB2161ECF3}" presName="sibTrans" presStyleLbl="sibTrans2D1" presStyleIdx="14" presStyleCnt="20"/>
      <dgm:spPr/>
      <dgm:t>
        <a:bodyPr/>
        <a:lstStyle/>
        <a:p>
          <a:endParaRPr lang="en-GB"/>
        </a:p>
      </dgm:t>
    </dgm:pt>
    <dgm:pt modelId="{906AEEB6-689D-4FD0-AE87-A72D913EA27E}" type="pres">
      <dgm:prSet presAssocID="{5074533D-AE0A-4986-8604-7B40B8252E7A}" presName="node" presStyleLbl="node1" presStyleIdx="15" presStyleCnt="20" custScaleX="260379" custRadScaleRad="100769" custRadScaleInc="10261">
        <dgm:presLayoutVars>
          <dgm:bulletEnabled val="1"/>
        </dgm:presLayoutVars>
      </dgm:prSet>
      <dgm:spPr>
        <a:prstGeom prst="roundRect">
          <a:avLst/>
        </a:prstGeom>
      </dgm:spPr>
      <dgm:t>
        <a:bodyPr/>
        <a:lstStyle/>
        <a:p>
          <a:endParaRPr lang="en-GB"/>
        </a:p>
      </dgm:t>
    </dgm:pt>
    <dgm:pt modelId="{803ADD5D-9C90-47D1-95C6-72D99668CB33}" type="pres">
      <dgm:prSet presAssocID="{5074533D-AE0A-4986-8604-7B40B8252E7A}" presName="dummy" presStyleCnt="0"/>
      <dgm:spPr/>
    </dgm:pt>
    <dgm:pt modelId="{63BC739A-2722-461D-9190-3F0E7AE8B3DA}" type="pres">
      <dgm:prSet presAssocID="{BB8A19C6-645C-40F7-AE74-6F4DB327EB48}" presName="sibTrans" presStyleLbl="sibTrans2D1" presStyleIdx="15" presStyleCnt="20"/>
      <dgm:spPr/>
      <dgm:t>
        <a:bodyPr/>
        <a:lstStyle/>
        <a:p>
          <a:endParaRPr lang="en-GB"/>
        </a:p>
      </dgm:t>
    </dgm:pt>
    <dgm:pt modelId="{AFB69CF8-9041-4D23-9000-649252575139}" type="pres">
      <dgm:prSet presAssocID="{55DCE827-5973-49A3-A05B-9B3B407CD177}" presName="node" presStyleLbl="node1" presStyleIdx="16" presStyleCnt="20" custScaleX="268420" custRadScaleRad="100777" custRadScaleInc="-61163">
        <dgm:presLayoutVars>
          <dgm:bulletEnabled val="1"/>
        </dgm:presLayoutVars>
      </dgm:prSet>
      <dgm:spPr>
        <a:prstGeom prst="roundRect">
          <a:avLst/>
        </a:prstGeom>
      </dgm:spPr>
      <dgm:t>
        <a:bodyPr/>
        <a:lstStyle/>
        <a:p>
          <a:endParaRPr lang="en-GB"/>
        </a:p>
      </dgm:t>
    </dgm:pt>
    <dgm:pt modelId="{D14DEDCE-C60C-4B48-8727-428B04C687BC}" type="pres">
      <dgm:prSet presAssocID="{55DCE827-5973-49A3-A05B-9B3B407CD177}" presName="dummy" presStyleCnt="0"/>
      <dgm:spPr/>
    </dgm:pt>
    <dgm:pt modelId="{37E6C030-0256-4E0F-A390-42478239366E}" type="pres">
      <dgm:prSet presAssocID="{A69F08D0-E519-411E-995E-88D252451DD7}" presName="sibTrans" presStyleLbl="sibTrans2D1" presStyleIdx="16" presStyleCnt="20"/>
      <dgm:spPr/>
      <dgm:t>
        <a:bodyPr/>
        <a:lstStyle/>
        <a:p>
          <a:endParaRPr lang="en-GB"/>
        </a:p>
      </dgm:t>
    </dgm:pt>
    <dgm:pt modelId="{BE71F898-4792-4C26-A32E-0322BB90CE40}" type="pres">
      <dgm:prSet presAssocID="{88D9E933-DE1B-4B30-A901-8BE194542F11}" presName="node" presStyleLbl="node1" presStyleIdx="17" presStyleCnt="20" custScaleX="151768" custRadScaleRad="102025" custRadScaleInc="-137432">
        <dgm:presLayoutVars>
          <dgm:bulletEnabled val="1"/>
        </dgm:presLayoutVars>
      </dgm:prSet>
      <dgm:spPr>
        <a:prstGeom prst="roundRect">
          <a:avLst/>
        </a:prstGeom>
      </dgm:spPr>
      <dgm:t>
        <a:bodyPr/>
        <a:lstStyle/>
        <a:p>
          <a:endParaRPr lang="en-GB"/>
        </a:p>
      </dgm:t>
    </dgm:pt>
    <dgm:pt modelId="{A8025BEB-CEDF-4A42-9BF3-8C873B80FEBB}" type="pres">
      <dgm:prSet presAssocID="{88D9E933-DE1B-4B30-A901-8BE194542F11}" presName="dummy" presStyleCnt="0"/>
      <dgm:spPr/>
    </dgm:pt>
    <dgm:pt modelId="{FB708082-76B3-4650-8B7B-A11383A65B77}" type="pres">
      <dgm:prSet presAssocID="{6319528F-910C-4590-BEF8-FCB588BB8E13}" presName="sibTrans" presStyleLbl="sibTrans2D1" presStyleIdx="17" presStyleCnt="20"/>
      <dgm:spPr/>
      <dgm:t>
        <a:bodyPr/>
        <a:lstStyle/>
        <a:p>
          <a:endParaRPr lang="en-GB"/>
        </a:p>
      </dgm:t>
    </dgm:pt>
    <dgm:pt modelId="{71EE1D2F-AF7D-456E-9105-995780EC3D4C}" type="pres">
      <dgm:prSet presAssocID="{800B74D6-FAFF-4642-9F3D-9A15B4BB246B}" presName="node" presStyleLbl="node1" presStyleIdx="18" presStyleCnt="20" custScaleX="234876" custRadScaleRad="102280" custRadScaleInc="-186267">
        <dgm:presLayoutVars>
          <dgm:bulletEnabled val="1"/>
        </dgm:presLayoutVars>
      </dgm:prSet>
      <dgm:spPr>
        <a:prstGeom prst="roundRect">
          <a:avLst/>
        </a:prstGeom>
      </dgm:spPr>
      <dgm:t>
        <a:bodyPr/>
        <a:lstStyle/>
        <a:p>
          <a:endParaRPr lang="en-GB"/>
        </a:p>
      </dgm:t>
    </dgm:pt>
    <dgm:pt modelId="{D2C72A8B-413C-4C77-8E98-047AAEED1A67}" type="pres">
      <dgm:prSet presAssocID="{800B74D6-FAFF-4642-9F3D-9A15B4BB246B}" presName="dummy" presStyleCnt="0"/>
      <dgm:spPr/>
    </dgm:pt>
    <dgm:pt modelId="{414A58DC-117F-40A0-8BAE-C1C865E392EF}" type="pres">
      <dgm:prSet presAssocID="{03C34F97-6C37-463E-BD4D-3D59C020EF0F}" presName="sibTrans" presStyleLbl="sibTrans2D1" presStyleIdx="18" presStyleCnt="20"/>
      <dgm:spPr/>
      <dgm:t>
        <a:bodyPr/>
        <a:lstStyle/>
        <a:p>
          <a:endParaRPr lang="en-GB"/>
        </a:p>
      </dgm:t>
    </dgm:pt>
    <dgm:pt modelId="{590B319B-66F2-4BF6-9B2A-1E75FEE1C63B}" type="pres">
      <dgm:prSet presAssocID="{5E772730-3A33-499F-88F6-3A261EB8FFAF}" presName="node" presStyleLbl="node1" presStyleIdx="19" presStyleCnt="20" custScaleX="209366" custRadScaleRad="102431" custRadScaleInc="-140976">
        <dgm:presLayoutVars>
          <dgm:bulletEnabled val="1"/>
        </dgm:presLayoutVars>
      </dgm:prSet>
      <dgm:spPr>
        <a:prstGeom prst="roundRect">
          <a:avLst/>
        </a:prstGeom>
      </dgm:spPr>
      <dgm:t>
        <a:bodyPr/>
        <a:lstStyle/>
        <a:p>
          <a:endParaRPr lang="en-GB"/>
        </a:p>
      </dgm:t>
    </dgm:pt>
    <dgm:pt modelId="{46AA864D-B082-43FD-9FE1-C763FEB40C8D}" type="pres">
      <dgm:prSet presAssocID="{5E772730-3A33-499F-88F6-3A261EB8FFAF}" presName="dummy" presStyleCnt="0"/>
      <dgm:spPr/>
    </dgm:pt>
    <dgm:pt modelId="{0D66590F-7EF4-4BC6-A1D9-EEAD9775B2B5}" type="pres">
      <dgm:prSet presAssocID="{C959E463-FB0F-42E6-8DE0-D030D7A14E18}" presName="sibTrans" presStyleLbl="sibTrans2D1" presStyleIdx="19" presStyleCnt="20"/>
      <dgm:spPr/>
      <dgm:t>
        <a:bodyPr/>
        <a:lstStyle/>
        <a:p>
          <a:endParaRPr lang="en-GB"/>
        </a:p>
      </dgm:t>
    </dgm:pt>
  </dgm:ptLst>
  <dgm:cxnLst>
    <dgm:cxn modelId="{7394C9CC-C381-4FAE-B1E4-2AA1223B01DB}" type="presOf" srcId="{BB8A19C6-645C-40F7-AE74-6F4DB327EB48}" destId="{63BC739A-2722-461D-9190-3F0E7AE8B3DA}" srcOrd="0" destOrd="0" presId="urn:microsoft.com/office/officeart/2005/8/layout/radial6"/>
    <dgm:cxn modelId="{6A68ACF4-B69A-46EB-91F5-EF2B5C56763C}" type="presOf" srcId="{9CE39E42-5333-463D-A99C-507BB3D15334}" destId="{B495E834-6A8E-4961-84F6-FA3B6A0894E7}" srcOrd="0" destOrd="0" presId="urn:microsoft.com/office/officeart/2005/8/layout/radial6"/>
    <dgm:cxn modelId="{552090BD-4845-485D-B42C-FF4A090030FE}" type="presOf" srcId="{D208537F-DDF5-4683-96F9-E1960CA9E4C1}" destId="{03F28538-8A44-4B84-99AA-AC7EDA9E53A5}" srcOrd="0" destOrd="0" presId="urn:microsoft.com/office/officeart/2005/8/layout/radial6"/>
    <dgm:cxn modelId="{5B470929-C7D1-49CC-9131-65B1B4066ABD}" srcId="{1980A251-D2A6-49A5-9AE2-B3ECF276C0AE}" destId="{9CE39E42-5333-463D-A99C-507BB3D15334}" srcOrd="13" destOrd="0" parTransId="{E8A18A6C-318F-4209-A039-E21039C43C6B}" sibTransId="{501AB0AD-338D-4170-82E5-631E3965BD95}"/>
    <dgm:cxn modelId="{8F038C74-E2BE-4288-A37A-EDC00DB8BAC3}" type="presOf" srcId="{AFC93E17-8E2E-4EE5-968C-775880D10E75}" destId="{61BFD52F-95F1-4C5A-993F-76AF7FD6A5B8}" srcOrd="0" destOrd="0" presId="urn:microsoft.com/office/officeart/2005/8/layout/radial6"/>
    <dgm:cxn modelId="{5D4A5FFC-B941-48A6-B353-3A6446C13FD3}" type="presOf" srcId="{55DCE827-5973-49A3-A05B-9B3B407CD177}" destId="{AFB69CF8-9041-4D23-9000-649252575139}" srcOrd="0" destOrd="0" presId="urn:microsoft.com/office/officeart/2005/8/layout/radial6"/>
    <dgm:cxn modelId="{E5CE3F9E-D8C8-48CC-AEEB-F6E90A133C76}" type="presOf" srcId="{347BE31D-A81E-46FD-B8CC-6F85ADECADD3}" destId="{0BE49C67-8AD1-4E2D-A7A6-E01625F0279F}" srcOrd="0" destOrd="0" presId="urn:microsoft.com/office/officeart/2005/8/layout/radial6"/>
    <dgm:cxn modelId="{BD9F43E6-F059-4AB9-8E49-6D4FB98DE1F0}" srcId="{1980A251-D2A6-49A5-9AE2-B3ECF276C0AE}" destId="{35094515-CA7E-4493-954B-00874CE51042}" srcOrd="6" destOrd="0" parTransId="{62EA17D9-D12C-4E87-A5C6-246DD9970202}" sibTransId="{AE9493DB-2881-419D-B9C8-9AF30996CC3F}"/>
    <dgm:cxn modelId="{30C7C0B1-AAF8-4844-BEF8-E488A12DF389}" type="presOf" srcId="{800B74D6-FAFF-4642-9F3D-9A15B4BB246B}" destId="{71EE1D2F-AF7D-456E-9105-995780EC3D4C}" srcOrd="0" destOrd="0" presId="urn:microsoft.com/office/officeart/2005/8/layout/radial6"/>
    <dgm:cxn modelId="{78BE150D-5576-4DC4-9793-E1207EB3E89C}" type="presOf" srcId="{6CBA3F01-6F3C-4D51-B2AE-B22363684823}" destId="{133E8EFE-8283-4760-A286-697CD013C687}" srcOrd="0" destOrd="0" presId="urn:microsoft.com/office/officeart/2005/8/layout/radial6"/>
    <dgm:cxn modelId="{BFE51DC7-9E72-4E5E-9E7B-DDCACE1911B4}" srcId="{1980A251-D2A6-49A5-9AE2-B3ECF276C0AE}" destId="{D2B49793-ADF7-4A4C-B2D0-042D2B78D3AE}" srcOrd="1" destOrd="0" parTransId="{319D5B3D-57D7-41FB-AD9F-2A609E5908A3}" sibTransId="{9266E090-D7C5-402A-9C1F-7054518F0D7F}"/>
    <dgm:cxn modelId="{00B83875-3D6E-4CE2-95F9-DB982C5295E1}" srcId="{1980A251-D2A6-49A5-9AE2-B3ECF276C0AE}" destId="{F6F9BF72-8E44-4800-804D-163D9DD06FBE}" srcOrd="0" destOrd="0" parTransId="{24293F01-972A-444E-9DD4-67B9D001A185}" sibTransId="{D208537F-DDF5-4683-96F9-E1960CA9E4C1}"/>
    <dgm:cxn modelId="{1BB1F7E6-7525-4F2C-93EB-37E5C006E814}" srcId="{1980A251-D2A6-49A5-9AE2-B3ECF276C0AE}" destId="{88D9E933-DE1B-4B30-A901-8BE194542F11}" srcOrd="17" destOrd="0" parTransId="{009ACF7E-B929-4203-AB26-950225799534}" sibTransId="{6319528F-910C-4590-BEF8-FCB588BB8E13}"/>
    <dgm:cxn modelId="{8F4C77EB-3359-4CC5-8212-36A1758CA883}" type="presOf" srcId="{D2B49793-ADF7-4A4C-B2D0-042D2B78D3AE}" destId="{9A8E84F5-4751-49E9-9253-E26D0F5FE9C7}" srcOrd="0" destOrd="0" presId="urn:microsoft.com/office/officeart/2005/8/layout/radial6"/>
    <dgm:cxn modelId="{3FC91A7E-BBDD-4BF3-A727-3843966FEB01}" type="presOf" srcId="{CF4B334E-9003-4911-BE7C-4C6EFBDBC90C}" destId="{0130CF1A-18FE-4801-8A47-1ECE542A8379}" srcOrd="0" destOrd="0" presId="urn:microsoft.com/office/officeart/2005/8/layout/radial6"/>
    <dgm:cxn modelId="{17F3838A-E557-42BB-A04F-B74354780971}" type="presOf" srcId="{E317F31D-41F3-4F9F-B5CB-3E2AC011B84B}" destId="{90DE236F-A8D4-4794-9547-FC0DFCE81821}" srcOrd="0" destOrd="0" presId="urn:microsoft.com/office/officeart/2005/8/layout/radial6"/>
    <dgm:cxn modelId="{DED53DBA-8D12-4ABA-AE9A-C16A14370BF0}" type="presOf" srcId="{E2B47296-E3C2-4CD3-B679-D23BF33336E2}" destId="{CEC28BBB-53ED-4EE1-81E1-2189B71AB508}" srcOrd="0" destOrd="0" presId="urn:microsoft.com/office/officeart/2005/8/layout/radial6"/>
    <dgm:cxn modelId="{F12A412E-C442-4670-B207-6264F382AAB8}" type="presOf" srcId="{5ED8367A-AB4D-40EF-A861-7B71DBB391CC}" destId="{0EBA7BA6-CFEE-4804-99C3-EA96B2EEB429}" srcOrd="0" destOrd="0" presId="urn:microsoft.com/office/officeart/2005/8/layout/radial6"/>
    <dgm:cxn modelId="{874C1328-93FF-496F-8DE2-082F06D83B86}" type="presOf" srcId="{C6F944AE-9A54-4FD6-997B-7DBB4320A5FC}" destId="{AAE20AE7-E585-4F96-B105-42AAF9E15C74}" srcOrd="0" destOrd="0" presId="urn:microsoft.com/office/officeart/2005/8/layout/radial6"/>
    <dgm:cxn modelId="{A374EE50-ED38-49E6-96ED-2CDFE3B56EC5}" srcId="{1980A251-D2A6-49A5-9AE2-B3ECF276C0AE}" destId="{13AF0409-27AF-4FA6-92ED-A1231201922E}" srcOrd="11" destOrd="0" parTransId="{6B548CC8-E853-437B-B652-809104F2E3B6}" sibTransId="{32CC6AD0-C690-4811-B560-7A5E690ADE22}"/>
    <dgm:cxn modelId="{CBB48349-3768-42F0-9E7D-9766CFEE1D59}" type="presOf" srcId="{35094515-CA7E-4493-954B-00874CE51042}" destId="{7E7117F2-C922-47C7-9A8C-88B765E8093A}" srcOrd="0" destOrd="0" presId="urn:microsoft.com/office/officeart/2005/8/layout/radial6"/>
    <dgm:cxn modelId="{DEA6453B-C26D-452A-95BA-DDD69DBE2431}" srcId="{1980A251-D2A6-49A5-9AE2-B3ECF276C0AE}" destId="{800B74D6-FAFF-4642-9F3D-9A15B4BB246B}" srcOrd="18" destOrd="0" parTransId="{28B104B3-CE97-41DD-B004-D533DB56AED3}" sibTransId="{03C34F97-6C37-463E-BD4D-3D59C020EF0F}"/>
    <dgm:cxn modelId="{A0C712F9-358D-4776-A606-B80FBE051531}" type="presOf" srcId="{4A68C05C-27CF-4194-ADCC-9D20DAB66979}" destId="{341808A7-B577-488A-BBAB-04806BDB56A9}" srcOrd="0" destOrd="0" presId="urn:microsoft.com/office/officeart/2005/8/layout/radial6"/>
    <dgm:cxn modelId="{12843D14-EF26-4CC3-9410-C025120DA379}" type="presOf" srcId="{BA327AD9-F295-414F-BAB7-13B26A47BA7F}" destId="{53FECC59-BBED-483F-85D0-AC5F632F354C}" srcOrd="0" destOrd="0" presId="urn:microsoft.com/office/officeart/2005/8/layout/radial6"/>
    <dgm:cxn modelId="{9E3ABDD6-0D06-44D2-A4DB-26DA6D1F8777}" type="presOf" srcId="{5E772730-3A33-499F-88F6-3A261EB8FFAF}" destId="{590B319B-66F2-4BF6-9B2A-1E75FEE1C63B}" srcOrd="0" destOrd="0" presId="urn:microsoft.com/office/officeart/2005/8/layout/radial6"/>
    <dgm:cxn modelId="{1D64D1D0-D288-4B5B-9E6E-B44C0666E448}" type="presOf" srcId="{6319528F-910C-4590-BEF8-FCB588BB8E13}" destId="{FB708082-76B3-4650-8B7B-A11383A65B77}" srcOrd="0" destOrd="0" presId="urn:microsoft.com/office/officeart/2005/8/layout/radial6"/>
    <dgm:cxn modelId="{C1502B04-7286-416C-8D47-78B1A70A570C}" srcId="{1980A251-D2A6-49A5-9AE2-B3ECF276C0AE}" destId="{6E164026-468C-4841-B6BA-A5DBAB67B2A6}" srcOrd="12" destOrd="0" parTransId="{FE64A252-7E9C-4B8E-ABF5-A2981EA1AF93}" sibTransId="{D0280F78-4770-426E-B715-EA6915E787D7}"/>
    <dgm:cxn modelId="{F1E54BA1-EA25-4D44-8579-0E8B8C0475D9}" type="presOf" srcId="{F6F9BF72-8E44-4800-804D-163D9DD06FBE}" destId="{4A4E4AFF-0FC0-41F7-8FC1-EEC9C62B7B9D}" srcOrd="0" destOrd="0" presId="urn:microsoft.com/office/officeart/2005/8/layout/radial6"/>
    <dgm:cxn modelId="{090C2C1A-8B51-4758-A919-5D1BD9E4F3E7}" type="presOf" srcId="{1B6AA3A8-1784-4C2A-A60B-C3E0C2716352}" destId="{BB847911-0085-4685-9B74-ABEC9FFAA33A}" srcOrd="0" destOrd="0" presId="urn:microsoft.com/office/officeart/2005/8/layout/radial6"/>
    <dgm:cxn modelId="{09F4612A-D7B1-490D-88EB-67A74AE1D9E8}" type="presOf" srcId="{32CC6AD0-C690-4811-B560-7A5E690ADE22}" destId="{9C65A51F-582F-49FC-86C8-58C6249360B0}" srcOrd="0" destOrd="0" presId="urn:microsoft.com/office/officeart/2005/8/layout/radial6"/>
    <dgm:cxn modelId="{C0B1F6A0-C8DB-4F10-80C3-6C5A743C3DA3}" srcId="{1980A251-D2A6-49A5-9AE2-B3ECF276C0AE}" destId="{BA327AD9-F295-414F-BAB7-13B26A47BA7F}" srcOrd="3" destOrd="0" parTransId="{8B7DC3A7-F784-405A-A400-253B0A3BD1D6}" sibTransId="{E2B47296-E3C2-4CD3-B679-D23BF33336E2}"/>
    <dgm:cxn modelId="{32A4358C-425E-4DEE-80ED-B315E92DB92D}" srcId="{6CDA76C6-6C6B-41B2-9CB2-50DC16637F13}" destId="{1980A251-D2A6-49A5-9AE2-B3ECF276C0AE}" srcOrd="0" destOrd="0" parTransId="{7D730744-CA87-46C6-BE2D-AA035ED73C3E}" sibTransId="{AA99F944-47F8-4601-B75E-F8410740E85E}"/>
    <dgm:cxn modelId="{54A4C970-CDD8-4BD7-AD76-095D962FBE70}" type="presOf" srcId="{AE9493DB-2881-419D-B9C8-9AF30996CC3F}" destId="{4C72C318-8153-4316-ADFD-79ECBF5E0A48}" srcOrd="0" destOrd="0" presId="urn:microsoft.com/office/officeart/2005/8/layout/radial6"/>
    <dgm:cxn modelId="{F471F242-2E01-405B-B2AD-948667A3833C}" srcId="{1980A251-D2A6-49A5-9AE2-B3ECF276C0AE}" destId="{5074533D-AE0A-4986-8604-7B40B8252E7A}" srcOrd="15" destOrd="0" parTransId="{009E6C00-FC5D-4F91-8AE5-C7739FF7485D}" sibTransId="{BB8A19C6-645C-40F7-AE74-6F4DB327EB48}"/>
    <dgm:cxn modelId="{99017B24-F6FE-437F-8C41-D6A25D4BD8CE}" type="presOf" srcId="{04D68DC3-55F7-4123-9F71-2FFA5479144D}" destId="{5E6DC8C1-23E3-4193-9DD1-B29F3533EF9E}" srcOrd="0" destOrd="0" presId="urn:microsoft.com/office/officeart/2005/8/layout/radial6"/>
    <dgm:cxn modelId="{57F1466C-CCBE-4AAB-A177-9D28B3897BF5}" type="presOf" srcId="{1980A251-D2A6-49A5-9AE2-B3ECF276C0AE}" destId="{2FA32698-4E0C-49CB-89AD-4F2815ADB877}" srcOrd="0" destOrd="0" presId="urn:microsoft.com/office/officeart/2005/8/layout/radial6"/>
    <dgm:cxn modelId="{D52D2FA4-4001-481D-82E9-9483F3EB3C73}" type="presOf" srcId="{AAC84503-B545-48CC-B711-3BD763B7C04C}" destId="{B65DFC88-0F4D-4E49-A5DB-3472ACF6BBC0}" srcOrd="0" destOrd="0" presId="urn:microsoft.com/office/officeart/2005/8/layout/radial6"/>
    <dgm:cxn modelId="{261F0A3B-E1D2-450F-B636-12DE327C27A5}" type="presOf" srcId="{501AB0AD-338D-4170-82E5-631E3965BD95}" destId="{82C30A0B-098A-44A9-901B-A4AF5F6C938F}" srcOrd="0" destOrd="0" presId="urn:microsoft.com/office/officeart/2005/8/layout/radial6"/>
    <dgm:cxn modelId="{A512B17B-FF3C-4711-A37D-D4376D12DC37}" srcId="{1980A251-D2A6-49A5-9AE2-B3ECF276C0AE}" destId="{E623536D-06D4-4785-972B-C5C531FC47CA}" srcOrd="9" destOrd="0" parTransId="{D6119675-3AE0-481F-904C-328B1FE744FC}" sibTransId="{AFC93E17-8E2E-4EE5-968C-775880D10E75}"/>
    <dgm:cxn modelId="{1223912B-51B9-44DB-8442-4EBD89A6E18C}" srcId="{1980A251-D2A6-49A5-9AE2-B3ECF276C0AE}" destId="{6CBA3F01-6F3C-4D51-B2AE-B22363684823}" srcOrd="10" destOrd="0" parTransId="{EB92CA3F-5054-4355-B548-ED7286890DFC}" sibTransId="{C6F944AE-9A54-4FD6-997B-7DBB4320A5FC}"/>
    <dgm:cxn modelId="{FB80CEF9-6409-4316-A03F-6BD9BBDB29E3}" type="presOf" srcId="{A69F08D0-E519-411E-995E-88D252451DD7}" destId="{37E6C030-0256-4E0F-A390-42478239366E}" srcOrd="0" destOrd="0" presId="urn:microsoft.com/office/officeart/2005/8/layout/radial6"/>
    <dgm:cxn modelId="{201FFB22-C3F1-4E8C-BE1E-6D365C6C31EC}" type="presOf" srcId="{EB1E4D08-EBDF-4545-9934-70CB2161ECF3}" destId="{AAE4EC40-53DF-45DC-B569-62FD96D463C0}" srcOrd="0" destOrd="0" presId="urn:microsoft.com/office/officeart/2005/8/layout/radial6"/>
    <dgm:cxn modelId="{CA7FB522-715E-4BF0-803E-77BCA34EAE1D}" type="presOf" srcId="{03C34F97-6C37-463E-BD4D-3D59C020EF0F}" destId="{414A58DC-117F-40A0-8BAE-C1C865E392EF}" srcOrd="0" destOrd="0" presId="urn:microsoft.com/office/officeart/2005/8/layout/radial6"/>
    <dgm:cxn modelId="{42DDEE4C-29A7-40F9-BC27-EE0C14DAF709}" type="presOf" srcId="{E623536D-06D4-4785-972B-C5C531FC47CA}" destId="{33FAC99D-EF93-459B-954D-E2D412D9AEA8}" srcOrd="0" destOrd="0" presId="urn:microsoft.com/office/officeart/2005/8/layout/radial6"/>
    <dgm:cxn modelId="{8522C110-2328-4873-8300-D64C4E007561}" srcId="{1980A251-D2A6-49A5-9AE2-B3ECF276C0AE}" destId="{55DCE827-5973-49A3-A05B-9B3B407CD177}" srcOrd="16" destOrd="0" parTransId="{2393DE7A-6287-4DFF-8557-F5042B30D666}" sibTransId="{A69F08D0-E519-411E-995E-88D252451DD7}"/>
    <dgm:cxn modelId="{2F03D941-49C4-4A59-8C89-1BE70284AE12}" type="presOf" srcId="{D0280F78-4770-426E-B715-EA6915E787D7}" destId="{2BEA9C62-5ACE-42E0-804C-1FB0227BF220}" srcOrd="0" destOrd="0" presId="urn:microsoft.com/office/officeart/2005/8/layout/radial6"/>
    <dgm:cxn modelId="{CEE7BF37-3DDD-40B7-963A-FED3613DF98D}" srcId="{1980A251-D2A6-49A5-9AE2-B3ECF276C0AE}" destId="{1B6AA3A8-1784-4C2A-A60B-C3E0C2716352}" srcOrd="14" destOrd="0" parTransId="{539E1957-3435-47C4-BA9E-E5758EA6173E}" sibTransId="{EB1E4D08-EBDF-4545-9934-70CB2161ECF3}"/>
    <dgm:cxn modelId="{D97E3C55-0C04-4890-B8BC-9DC6508621A9}" type="presOf" srcId="{6E164026-468C-4841-B6BA-A5DBAB67B2A6}" destId="{FB06DE2E-3A2A-4116-B317-1B357CC5E0D6}" srcOrd="0" destOrd="0" presId="urn:microsoft.com/office/officeart/2005/8/layout/radial6"/>
    <dgm:cxn modelId="{2DEB4C1E-9CF2-47C4-A2D3-EE2DDBFDF50D}" type="presOf" srcId="{9266E090-D7C5-402A-9C1F-7054518F0D7F}" destId="{3A9BFC9D-E43E-4B15-97F5-401C35084657}" srcOrd="0" destOrd="0" presId="urn:microsoft.com/office/officeart/2005/8/layout/radial6"/>
    <dgm:cxn modelId="{32D844A2-6B46-4E51-98E2-10E736EE5574}" type="presOf" srcId="{6CDA76C6-6C6B-41B2-9CB2-50DC16637F13}" destId="{BEEACFEA-054A-4982-96E0-E84EA17F78F3}" srcOrd="0" destOrd="0" presId="urn:microsoft.com/office/officeart/2005/8/layout/radial6"/>
    <dgm:cxn modelId="{63BAA910-6BD4-4179-AF4E-8A5F89529D17}" srcId="{1980A251-D2A6-49A5-9AE2-B3ECF276C0AE}" destId="{AAC84503-B545-48CC-B711-3BD763B7C04C}" srcOrd="8" destOrd="0" parTransId="{3FDF9992-5967-4247-95B2-A980A72DF801}" sibTransId="{35E7B20C-455C-4988-9032-6C1A927D715D}"/>
    <dgm:cxn modelId="{84D9C536-47E8-423A-9884-9521228DCA1A}" srcId="{1980A251-D2A6-49A5-9AE2-B3ECF276C0AE}" destId="{5E772730-3A33-499F-88F6-3A261EB8FFAF}" srcOrd="19" destOrd="0" parTransId="{2B7D3597-F333-48B0-989E-5926E1EE9839}" sibTransId="{C959E463-FB0F-42E6-8DE0-D030D7A14E18}"/>
    <dgm:cxn modelId="{0DC44CC4-75F8-4BE3-814B-E86A9B4D4E56}" srcId="{1980A251-D2A6-49A5-9AE2-B3ECF276C0AE}" destId="{CF4B334E-9003-4911-BE7C-4C6EFBDBC90C}" srcOrd="2" destOrd="0" parTransId="{27EBF4BE-EF7B-43F2-9864-34D6BFF6631E}" sibTransId="{04D68DC3-55F7-4123-9F71-2FFA5479144D}"/>
    <dgm:cxn modelId="{DA75CDEB-0FDF-4066-8FF1-AC2CEE52127E}" srcId="{1980A251-D2A6-49A5-9AE2-B3ECF276C0AE}" destId="{80A30EEA-49A9-40CA-812F-43EA4A469878}" srcOrd="7" destOrd="0" parTransId="{05F9051F-7C86-449F-9B77-583697A08AB9}" sibTransId="{7E2DD1EB-9EBE-4DFD-946F-87AF07E31D1E}"/>
    <dgm:cxn modelId="{0DF58A53-BC2F-4F73-9822-09BBC2A9028E}" type="presOf" srcId="{7E2DD1EB-9EBE-4DFD-946F-87AF07E31D1E}" destId="{7A38AEED-0B94-40C0-AFEA-DECE47D25A05}" srcOrd="0" destOrd="0" presId="urn:microsoft.com/office/officeart/2005/8/layout/radial6"/>
    <dgm:cxn modelId="{BCCD0069-DDB9-4AA2-85CF-6AA5BB76CB0E}" type="presOf" srcId="{13AF0409-27AF-4FA6-92ED-A1231201922E}" destId="{55579CF2-9D87-45AB-9CCC-489A8D90FE8B}" srcOrd="0" destOrd="0" presId="urn:microsoft.com/office/officeart/2005/8/layout/radial6"/>
    <dgm:cxn modelId="{D90F573E-2463-4816-9707-54BFDEC67445}" type="presOf" srcId="{80A30EEA-49A9-40CA-812F-43EA4A469878}" destId="{E304A774-1CB5-4A09-820D-04A94BB71717}" srcOrd="0" destOrd="0" presId="urn:microsoft.com/office/officeart/2005/8/layout/radial6"/>
    <dgm:cxn modelId="{9D7E7A08-E5AF-40B0-A6B5-2F9E6C6A69BA}" type="presOf" srcId="{C959E463-FB0F-42E6-8DE0-D030D7A14E18}" destId="{0D66590F-7EF4-4BC6-A1D9-EEAD9775B2B5}" srcOrd="0" destOrd="0" presId="urn:microsoft.com/office/officeart/2005/8/layout/radial6"/>
    <dgm:cxn modelId="{C7C66A7B-75E9-4D24-851C-C1F1F24AC25E}" srcId="{1980A251-D2A6-49A5-9AE2-B3ECF276C0AE}" destId="{E317F31D-41F3-4F9F-B5CB-3E2AC011B84B}" srcOrd="5" destOrd="0" parTransId="{BCC24577-0D60-43CD-8836-B230852A1E86}" sibTransId="{347BE31D-A81E-46FD-B8CC-6F85ADECADD3}"/>
    <dgm:cxn modelId="{F637F85D-4F72-40E2-A0E3-8D2917E19A43}" type="presOf" srcId="{88D9E933-DE1B-4B30-A901-8BE194542F11}" destId="{BE71F898-4792-4C26-A32E-0322BB90CE40}" srcOrd="0" destOrd="0" presId="urn:microsoft.com/office/officeart/2005/8/layout/radial6"/>
    <dgm:cxn modelId="{CF2BB55C-C8A3-4F0C-A426-BE7D034868EA}" type="presOf" srcId="{35E7B20C-455C-4988-9032-6C1A927D715D}" destId="{5054328D-7778-42B5-A7EC-86983BDA9980}" srcOrd="0" destOrd="0" presId="urn:microsoft.com/office/officeart/2005/8/layout/radial6"/>
    <dgm:cxn modelId="{67844755-879C-4973-8F0B-E7B1E3C24587}" type="presOf" srcId="{5074533D-AE0A-4986-8604-7B40B8252E7A}" destId="{906AEEB6-689D-4FD0-AE87-A72D913EA27E}" srcOrd="0" destOrd="0" presId="urn:microsoft.com/office/officeart/2005/8/layout/radial6"/>
    <dgm:cxn modelId="{D1B5A5AF-042B-456C-824D-0389BBD1DDC7}" srcId="{1980A251-D2A6-49A5-9AE2-B3ECF276C0AE}" destId="{4A68C05C-27CF-4194-ADCC-9D20DAB66979}" srcOrd="4" destOrd="0" parTransId="{4A3FDD1F-C45E-4DAA-9640-E6E20FC293AC}" sibTransId="{5ED8367A-AB4D-40EF-A861-7B71DBB391CC}"/>
    <dgm:cxn modelId="{245C0DF5-4012-49A7-9E9D-94D800107D34}" type="presParOf" srcId="{BEEACFEA-054A-4982-96E0-E84EA17F78F3}" destId="{2FA32698-4E0C-49CB-89AD-4F2815ADB877}" srcOrd="0" destOrd="0" presId="urn:microsoft.com/office/officeart/2005/8/layout/radial6"/>
    <dgm:cxn modelId="{163E9272-D7CE-4A1E-8561-5A4BA8E95E3A}" type="presParOf" srcId="{BEEACFEA-054A-4982-96E0-E84EA17F78F3}" destId="{4A4E4AFF-0FC0-41F7-8FC1-EEC9C62B7B9D}" srcOrd="1" destOrd="0" presId="urn:microsoft.com/office/officeart/2005/8/layout/radial6"/>
    <dgm:cxn modelId="{8A321480-1A44-43B8-810C-D93BE98F0A39}" type="presParOf" srcId="{BEEACFEA-054A-4982-96E0-E84EA17F78F3}" destId="{EF0854E3-890F-4E3F-A6B2-617BF81C0BC6}" srcOrd="2" destOrd="0" presId="urn:microsoft.com/office/officeart/2005/8/layout/radial6"/>
    <dgm:cxn modelId="{014B27ED-9770-4BAC-9E17-8A07C47C41F9}" type="presParOf" srcId="{BEEACFEA-054A-4982-96E0-E84EA17F78F3}" destId="{03F28538-8A44-4B84-99AA-AC7EDA9E53A5}" srcOrd="3" destOrd="0" presId="urn:microsoft.com/office/officeart/2005/8/layout/radial6"/>
    <dgm:cxn modelId="{33B9DAFC-112E-49AF-8B02-899962B38160}" type="presParOf" srcId="{BEEACFEA-054A-4982-96E0-E84EA17F78F3}" destId="{9A8E84F5-4751-49E9-9253-E26D0F5FE9C7}" srcOrd="4" destOrd="0" presId="urn:microsoft.com/office/officeart/2005/8/layout/radial6"/>
    <dgm:cxn modelId="{6A11F43B-36F6-4B5A-9577-C643CC0EFA8B}" type="presParOf" srcId="{BEEACFEA-054A-4982-96E0-E84EA17F78F3}" destId="{9FD32664-F8D5-44A1-A6C2-A7649DC6B849}" srcOrd="5" destOrd="0" presId="urn:microsoft.com/office/officeart/2005/8/layout/radial6"/>
    <dgm:cxn modelId="{8FF5C0F4-181B-4559-AEEC-54BAD484B655}" type="presParOf" srcId="{BEEACFEA-054A-4982-96E0-E84EA17F78F3}" destId="{3A9BFC9D-E43E-4B15-97F5-401C35084657}" srcOrd="6" destOrd="0" presId="urn:microsoft.com/office/officeart/2005/8/layout/radial6"/>
    <dgm:cxn modelId="{154BA3BC-0EBA-434B-BF14-5B2E1F0E826B}" type="presParOf" srcId="{BEEACFEA-054A-4982-96E0-E84EA17F78F3}" destId="{0130CF1A-18FE-4801-8A47-1ECE542A8379}" srcOrd="7" destOrd="0" presId="urn:microsoft.com/office/officeart/2005/8/layout/radial6"/>
    <dgm:cxn modelId="{7A74E82D-02F0-4C06-B79C-807CC22BA28A}" type="presParOf" srcId="{BEEACFEA-054A-4982-96E0-E84EA17F78F3}" destId="{E9634ADE-2694-43D1-9732-6D42B30B560F}" srcOrd="8" destOrd="0" presId="urn:microsoft.com/office/officeart/2005/8/layout/radial6"/>
    <dgm:cxn modelId="{1B5CEF08-D78A-4524-B616-977D3785E851}" type="presParOf" srcId="{BEEACFEA-054A-4982-96E0-E84EA17F78F3}" destId="{5E6DC8C1-23E3-4193-9DD1-B29F3533EF9E}" srcOrd="9" destOrd="0" presId="urn:microsoft.com/office/officeart/2005/8/layout/radial6"/>
    <dgm:cxn modelId="{C0E54C19-8E5E-470E-B874-57D8CBC22CC7}" type="presParOf" srcId="{BEEACFEA-054A-4982-96E0-E84EA17F78F3}" destId="{53FECC59-BBED-483F-85D0-AC5F632F354C}" srcOrd="10" destOrd="0" presId="urn:microsoft.com/office/officeart/2005/8/layout/radial6"/>
    <dgm:cxn modelId="{7DB3F7EC-517F-41DE-9ECF-40AC196BF920}" type="presParOf" srcId="{BEEACFEA-054A-4982-96E0-E84EA17F78F3}" destId="{FD1CE075-171C-4F6D-93DA-28B202D2A46E}" srcOrd="11" destOrd="0" presId="urn:microsoft.com/office/officeart/2005/8/layout/radial6"/>
    <dgm:cxn modelId="{FE0FE00E-0CEA-44A8-A06E-1330B0A8ADAA}" type="presParOf" srcId="{BEEACFEA-054A-4982-96E0-E84EA17F78F3}" destId="{CEC28BBB-53ED-4EE1-81E1-2189B71AB508}" srcOrd="12" destOrd="0" presId="urn:microsoft.com/office/officeart/2005/8/layout/radial6"/>
    <dgm:cxn modelId="{FDF32B03-92F7-4C84-B110-786E9543E4A6}" type="presParOf" srcId="{BEEACFEA-054A-4982-96E0-E84EA17F78F3}" destId="{341808A7-B577-488A-BBAB-04806BDB56A9}" srcOrd="13" destOrd="0" presId="urn:microsoft.com/office/officeart/2005/8/layout/radial6"/>
    <dgm:cxn modelId="{90F03AD9-302B-4DED-98A6-EB9E76398E6D}" type="presParOf" srcId="{BEEACFEA-054A-4982-96E0-E84EA17F78F3}" destId="{1CD8BB17-D868-4811-8879-FF6A31211DF1}" srcOrd="14" destOrd="0" presId="urn:microsoft.com/office/officeart/2005/8/layout/radial6"/>
    <dgm:cxn modelId="{F6125E6E-DCFC-4952-94EB-645F78BC2C6E}" type="presParOf" srcId="{BEEACFEA-054A-4982-96E0-E84EA17F78F3}" destId="{0EBA7BA6-CFEE-4804-99C3-EA96B2EEB429}" srcOrd="15" destOrd="0" presId="urn:microsoft.com/office/officeart/2005/8/layout/radial6"/>
    <dgm:cxn modelId="{B64FBAB0-E5A1-44A1-ABB4-D80C3BA771AB}" type="presParOf" srcId="{BEEACFEA-054A-4982-96E0-E84EA17F78F3}" destId="{90DE236F-A8D4-4794-9547-FC0DFCE81821}" srcOrd="16" destOrd="0" presId="urn:microsoft.com/office/officeart/2005/8/layout/radial6"/>
    <dgm:cxn modelId="{8163EF52-84FF-4AF4-9FFB-11D79DAD09AA}" type="presParOf" srcId="{BEEACFEA-054A-4982-96E0-E84EA17F78F3}" destId="{FB0774C0-BF02-4CB3-B29E-DDD440C163DC}" srcOrd="17" destOrd="0" presId="urn:microsoft.com/office/officeart/2005/8/layout/radial6"/>
    <dgm:cxn modelId="{6400EACB-D5EC-43E7-825D-C247E6042B71}" type="presParOf" srcId="{BEEACFEA-054A-4982-96E0-E84EA17F78F3}" destId="{0BE49C67-8AD1-4E2D-A7A6-E01625F0279F}" srcOrd="18" destOrd="0" presId="urn:microsoft.com/office/officeart/2005/8/layout/radial6"/>
    <dgm:cxn modelId="{D4C846DA-A86F-4DB8-AF84-D871F064704A}" type="presParOf" srcId="{BEEACFEA-054A-4982-96E0-E84EA17F78F3}" destId="{7E7117F2-C922-47C7-9A8C-88B765E8093A}" srcOrd="19" destOrd="0" presId="urn:microsoft.com/office/officeart/2005/8/layout/radial6"/>
    <dgm:cxn modelId="{5C41715A-F06A-459E-92BB-781090852971}" type="presParOf" srcId="{BEEACFEA-054A-4982-96E0-E84EA17F78F3}" destId="{5C7EA7E3-D85D-4259-BFF4-77771BA0C4CD}" srcOrd="20" destOrd="0" presId="urn:microsoft.com/office/officeart/2005/8/layout/radial6"/>
    <dgm:cxn modelId="{4FA844F3-74C4-402F-B078-8A8D3762B64D}" type="presParOf" srcId="{BEEACFEA-054A-4982-96E0-E84EA17F78F3}" destId="{4C72C318-8153-4316-ADFD-79ECBF5E0A48}" srcOrd="21" destOrd="0" presId="urn:microsoft.com/office/officeart/2005/8/layout/radial6"/>
    <dgm:cxn modelId="{A9324EDE-98C7-4258-85CB-05BF9343BCC5}" type="presParOf" srcId="{BEEACFEA-054A-4982-96E0-E84EA17F78F3}" destId="{E304A774-1CB5-4A09-820D-04A94BB71717}" srcOrd="22" destOrd="0" presId="urn:microsoft.com/office/officeart/2005/8/layout/radial6"/>
    <dgm:cxn modelId="{A3446147-E98A-41D6-8DCC-0BB12CC3A21B}" type="presParOf" srcId="{BEEACFEA-054A-4982-96E0-E84EA17F78F3}" destId="{B4595E2C-2806-4AA5-918F-BE41888356F5}" srcOrd="23" destOrd="0" presId="urn:microsoft.com/office/officeart/2005/8/layout/radial6"/>
    <dgm:cxn modelId="{E81D627E-DF87-409E-8ECA-11505F90590C}" type="presParOf" srcId="{BEEACFEA-054A-4982-96E0-E84EA17F78F3}" destId="{7A38AEED-0B94-40C0-AFEA-DECE47D25A05}" srcOrd="24" destOrd="0" presId="urn:microsoft.com/office/officeart/2005/8/layout/radial6"/>
    <dgm:cxn modelId="{D1C808B3-EF55-4E13-BC44-83BA92D2A994}" type="presParOf" srcId="{BEEACFEA-054A-4982-96E0-E84EA17F78F3}" destId="{B65DFC88-0F4D-4E49-A5DB-3472ACF6BBC0}" srcOrd="25" destOrd="0" presId="urn:microsoft.com/office/officeart/2005/8/layout/radial6"/>
    <dgm:cxn modelId="{08B57D55-4A03-422B-A7C5-B74400ED113A}" type="presParOf" srcId="{BEEACFEA-054A-4982-96E0-E84EA17F78F3}" destId="{C7E55393-FE93-471F-92F1-2B8A67EC4110}" srcOrd="26" destOrd="0" presId="urn:microsoft.com/office/officeart/2005/8/layout/radial6"/>
    <dgm:cxn modelId="{5B7DDE1A-0FF2-43EE-B16D-FB7E2B4B5B33}" type="presParOf" srcId="{BEEACFEA-054A-4982-96E0-E84EA17F78F3}" destId="{5054328D-7778-42B5-A7EC-86983BDA9980}" srcOrd="27" destOrd="0" presId="urn:microsoft.com/office/officeart/2005/8/layout/radial6"/>
    <dgm:cxn modelId="{5BE5F54C-D4C3-4D7D-9B8F-3500D9CF1D2F}" type="presParOf" srcId="{BEEACFEA-054A-4982-96E0-E84EA17F78F3}" destId="{33FAC99D-EF93-459B-954D-E2D412D9AEA8}" srcOrd="28" destOrd="0" presId="urn:microsoft.com/office/officeart/2005/8/layout/radial6"/>
    <dgm:cxn modelId="{D9CCFA8D-43A2-49E4-8BEE-14BDA98CF54B}" type="presParOf" srcId="{BEEACFEA-054A-4982-96E0-E84EA17F78F3}" destId="{E8F8C4FE-6674-4B19-A53C-9643EA590A7C}" srcOrd="29" destOrd="0" presId="urn:microsoft.com/office/officeart/2005/8/layout/radial6"/>
    <dgm:cxn modelId="{4C8A4A5C-C732-471C-B002-30DAF78CE95D}" type="presParOf" srcId="{BEEACFEA-054A-4982-96E0-E84EA17F78F3}" destId="{61BFD52F-95F1-4C5A-993F-76AF7FD6A5B8}" srcOrd="30" destOrd="0" presId="urn:microsoft.com/office/officeart/2005/8/layout/radial6"/>
    <dgm:cxn modelId="{41CD6865-ACF2-4917-9F78-31E8BA4E4C45}" type="presParOf" srcId="{BEEACFEA-054A-4982-96E0-E84EA17F78F3}" destId="{133E8EFE-8283-4760-A286-697CD013C687}" srcOrd="31" destOrd="0" presId="urn:microsoft.com/office/officeart/2005/8/layout/radial6"/>
    <dgm:cxn modelId="{306D803E-DA95-453B-BE32-962DF972B994}" type="presParOf" srcId="{BEEACFEA-054A-4982-96E0-E84EA17F78F3}" destId="{C5A910E1-4FFD-427C-85DE-A06CA3EB5BBB}" srcOrd="32" destOrd="0" presId="urn:microsoft.com/office/officeart/2005/8/layout/radial6"/>
    <dgm:cxn modelId="{AE40A0CE-CA38-4578-BB1A-DBD6C42B63A1}" type="presParOf" srcId="{BEEACFEA-054A-4982-96E0-E84EA17F78F3}" destId="{AAE20AE7-E585-4F96-B105-42AAF9E15C74}" srcOrd="33" destOrd="0" presId="urn:microsoft.com/office/officeart/2005/8/layout/radial6"/>
    <dgm:cxn modelId="{A22E1160-A252-4714-9159-08A27A14EFFD}" type="presParOf" srcId="{BEEACFEA-054A-4982-96E0-E84EA17F78F3}" destId="{55579CF2-9D87-45AB-9CCC-489A8D90FE8B}" srcOrd="34" destOrd="0" presId="urn:microsoft.com/office/officeart/2005/8/layout/radial6"/>
    <dgm:cxn modelId="{BAD08E2F-6CB0-4D6F-8674-82178F6D3911}" type="presParOf" srcId="{BEEACFEA-054A-4982-96E0-E84EA17F78F3}" destId="{57D47EF1-EEC1-4E45-A93B-36ED7D13AB91}" srcOrd="35" destOrd="0" presId="urn:microsoft.com/office/officeart/2005/8/layout/radial6"/>
    <dgm:cxn modelId="{B56DAA32-F80C-44E9-9173-2722F02BF93C}" type="presParOf" srcId="{BEEACFEA-054A-4982-96E0-E84EA17F78F3}" destId="{9C65A51F-582F-49FC-86C8-58C6249360B0}" srcOrd="36" destOrd="0" presId="urn:microsoft.com/office/officeart/2005/8/layout/radial6"/>
    <dgm:cxn modelId="{5B21DB5D-7116-4C0F-BCBF-E09CE97FAE30}" type="presParOf" srcId="{BEEACFEA-054A-4982-96E0-E84EA17F78F3}" destId="{FB06DE2E-3A2A-4116-B317-1B357CC5E0D6}" srcOrd="37" destOrd="0" presId="urn:microsoft.com/office/officeart/2005/8/layout/radial6"/>
    <dgm:cxn modelId="{DF960F08-1E4A-428C-96D4-0EFC54522FD5}" type="presParOf" srcId="{BEEACFEA-054A-4982-96E0-E84EA17F78F3}" destId="{121D4D84-B008-417E-9E1A-C31E8D592851}" srcOrd="38" destOrd="0" presId="urn:microsoft.com/office/officeart/2005/8/layout/radial6"/>
    <dgm:cxn modelId="{9A2E3D61-08DC-4788-A4D4-8EAA4162F87B}" type="presParOf" srcId="{BEEACFEA-054A-4982-96E0-E84EA17F78F3}" destId="{2BEA9C62-5ACE-42E0-804C-1FB0227BF220}" srcOrd="39" destOrd="0" presId="urn:microsoft.com/office/officeart/2005/8/layout/radial6"/>
    <dgm:cxn modelId="{AD4602D7-F802-4C45-912E-B4E27780E727}" type="presParOf" srcId="{BEEACFEA-054A-4982-96E0-E84EA17F78F3}" destId="{B495E834-6A8E-4961-84F6-FA3B6A0894E7}" srcOrd="40" destOrd="0" presId="urn:microsoft.com/office/officeart/2005/8/layout/radial6"/>
    <dgm:cxn modelId="{5FFA820C-1744-4056-8CDE-78E7C18B2E68}" type="presParOf" srcId="{BEEACFEA-054A-4982-96E0-E84EA17F78F3}" destId="{9BAC6472-CEB6-4C0B-8F54-DD53ABCF85EA}" srcOrd="41" destOrd="0" presId="urn:microsoft.com/office/officeart/2005/8/layout/radial6"/>
    <dgm:cxn modelId="{F490E035-74FB-44E3-B00D-6C27E8BB49AE}" type="presParOf" srcId="{BEEACFEA-054A-4982-96E0-E84EA17F78F3}" destId="{82C30A0B-098A-44A9-901B-A4AF5F6C938F}" srcOrd="42" destOrd="0" presId="urn:microsoft.com/office/officeart/2005/8/layout/radial6"/>
    <dgm:cxn modelId="{F5FF22AE-7A74-40A5-8CC4-2B88846384FB}" type="presParOf" srcId="{BEEACFEA-054A-4982-96E0-E84EA17F78F3}" destId="{BB847911-0085-4685-9B74-ABEC9FFAA33A}" srcOrd="43" destOrd="0" presId="urn:microsoft.com/office/officeart/2005/8/layout/radial6"/>
    <dgm:cxn modelId="{22299E48-9424-4EF8-9C37-20AD3DB771FA}" type="presParOf" srcId="{BEEACFEA-054A-4982-96E0-E84EA17F78F3}" destId="{41FA20AF-9328-43DA-8221-413DF5DDBF62}" srcOrd="44" destOrd="0" presId="urn:microsoft.com/office/officeart/2005/8/layout/radial6"/>
    <dgm:cxn modelId="{E7BD7C0D-3662-44C0-A008-972D5C443E64}" type="presParOf" srcId="{BEEACFEA-054A-4982-96E0-E84EA17F78F3}" destId="{AAE4EC40-53DF-45DC-B569-62FD96D463C0}" srcOrd="45" destOrd="0" presId="urn:microsoft.com/office/officeart/2005/8/layout/radial6"/>
    <dgm:cxn modelId="{F1B1873D-3582-4EB1-8364-799E028BE1B0}" type="presParOf" srcId="{BEEACFEA-054A-4982-96E0-E84EA17F78F3}" destId="{906AEEB6-689D-4FD0-AE87-A72D913EA27E}" srcOrd="46" destOrd="0" presId="urn:microsoft.com/office/officeart/2005/8/layout/radial6"/>
    <dgm:cxn modelId="{D9CCED27-AE87-4C26-B7DB-48171CB9797A}" type="presParOf" srcId="{BEEACFEA-054A-4982-96E0-E84EA17F78F3}" destId="{803ADD5D-9C90-47D1-95C6-72D99668CB33}" srcOrd="47" destOrd="0" presId="urn:microsoft.com/office/officeart/2005/8/layout/radial6"/>
    <dgm:cxn modelId="{523F2BDA-DBDB-483D-B2A7-3A13A001076E}" type="presParOf" srcId="{BEEACFEA-054A-4982-96E0-E84EA17F78F3}" destId="{63BC739A-2722-461D-9190-3F0E7AE8B3DA}" srcOrd="48" destOrd="0" presId="urn:microsoft.com/office/officeart/2005/8/layout/radial6"/>
    <dgm:cxn modelId="{31DBCCB3-06C6-4408-8EC1-A9925A7361FE}" type="presParOf" srcId="{BEEACFEA-054A-4982-96E0-E84EA17F78F3}" destId="{AFB69CF8-9041-4D23-9000-649252575139}" srcOrd="49" destOrd="0" presId="urn:microsoft.com/office/officeart/2005/8/layout/radial6"/>
    <dgm:cxn modelId="{73491358-CAEF-4AC4-ACE6-5C65FE30ADE1}" type="presParOf" srcId="{BEEACFEA-054A-4982-96E0-E84EA17F78F3}" destId="{D14DEDCE-C60C-4B48-8727-428B04C687BC}" srcOrd="50" destOrd="0" presId="urn:microsoft.com/office/officeart/2005/8/layout/radial6"/>
    <dgm:cxn modelId="{8E2CAADB-E137-4581-ADD7-0E0AE843F8E3}" type="presParOf" srcId="{BEEACFEA-054A-4982-96E0-E84EA17F78F3}" destId="{37E6C030-0256-4E0F-A390-42478239366E}" srcOrd="51" destOrd="0" presId="urn:microsoft.com/office/officeart/2005/8/layout/radial6"/>
    <dgm:cxn modelId="{00B88157-7947-44A1-9443-3A0E3501B4C7}" type="presParOf" srcId="{BEEACFEA-054A-4982-96E0-E84EA17F78F3}" destId="{BE71F898-4792-4C26-A32E-0322BB90CE40}" srcOrd="52" destOrd="0" presId="urn:microsoft.com/office/officeart/2005/8/layout/radial6"/>
    <dgm:cxn modelId="{906A904D-7236-4669-A7E0-E96998B64C3E}" type="presParOf" srcId="{BEEACFEA-054A-4982-96E0-E84EA17F78F3}" destId="{A8025BEB-CEDF-4A42-9BF3-8C873B80FEBB}" srcOrd="53" destOrd="0" presId="urn:microsoft.com/office/officeart/2005/8/layout/radial6"/>
    <dgm:cxn modelId="{9C181ED4-2E94-4C7A-9E98-981CF59ACF3D}" type="presParOf" srcId="{BEEACFEA-054A-4982-96E0-E84EA17F78F3}" destId="{FB708082-76B3-4650-8B7B-A11383A65B77}" srcOrd="54" destOrd="0" presId="urn:microsoft.com/office/officeart/2005/8/layout/radial6"/>
    <dgm:cxn modelId="{C7FB6570-F31B-425E-9DE9-2511B26A8A0B}" type="presParOf" srcId="{BEEACFEA-054A-4982-96E0-E84EA17F78F3}" destId="{71EE1D2F-AF7D-456E-9105-995780EC3D4C}" srcOrd="55" destOrd="0" presId="urn:microsoft.com/office/officeart/2005/8/layout/radial6"/>
    <dgm:cxn modelId="{EDA4B011-F91F-46CC-AE15-C415B4FE24CC}" type="presParOf" srcId="{BEEACFEA-054A-4982-96E0-E84EA17F78F3}" destId="{D2C72A8B-413C-4C77-8E98-047AAEED1A67}" srcOrd="56" destOrd="0" presId="urn:microsoft.com/office/officeart/2005/8/layout/radial6"/>
    <dgm:cxn modelId="{1639F397-2836-4F60-A560-3DFB4EE4EB84}" type="presParOf" srcId="{BEEACFEA-054A-4982-96E0-E84EA17F78F3}" destId="{414A58DC-117F-40A0-8BAE-C1C865E392EF}" srcOrd="57" destOrd="0" presId="urn:microsoft.com/office/officeart/2005/8/layout/radial6"/>
    <dgm:cxn modelId="{B7EF7BF4-FA5A-4F9C-9B96-1559A9C0E9D1}" type="presParOf" srcId="{BEEACFEA-054A-4982-96E0-E84EA17F78F3}" destId="{590B319B-66F2-4BF6-9B2A-1E75FEE1C63B}" srcOrd="58" destOrd="0" presId="urn:microsoft.com/office/officeart/2005/8/layout/radial6"/>
    <dgm:cxn modelId="{FF3E6534-23B9-4F4E-8472-888E3F11D078}" type="presParOf" srcId="{BEEACFEA-054A-4982-96E0-E84EA17F78F3}" destId="{46AA864D-B082-43FD-9FE1-C763FEB40C8D}" srcOrd="59" destOrd="0" presId="urn:microsoft.com/office/officeart/2005/8/layout/radial6"/>
    <dgm:cxn modelId="{45F24CE6-0659-424D-86E9-E83F41F5C45B}" type="presParOf" srcId="{BEEACFEA-054A-4982-96E0-E84EA17F78F3}" destId="{0D66590F-7EF4-4BC6-A1D9-EEAD9775B2B5}" srcOrd="6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6590F-7EF4-4BC6-A1D9-EEAD9775B2B5}">
      <dsp:nvSpPr>
        <dsp:cNvPr id="0" name=""/>
        <dsp:cNvSpPr/>
      </dsp:nvSpPr>
      <dsp:spPr>
        <a:xfrm>
          <a:off x="1971774" y="226405"/>
          <a:ext cx="5030751" cy="5030751"/>
        </a:xfrm>
        <a:prstGeom prst="blockArc">
          <a:avLst>
            <a:gd name="adj1" fmla="val 14784773"/>
            <a:gd name="adj2" fmla="val 16220647"/>
            <a:gd name="adj3" fmla="val 1396"/>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 modelId="{414A58DC-117F-40A0-8BAE-C1C865E392EF}">
      <dsp:nvSpPr>
        <dsp:cNvPr id="0" name=""/>
        <dsp:cNvSpPr/>
      </dsp:nvSpPr>
      <dsp:spPr>
        <a:xfrm>
          <a:off x="2084582" y="173766"/>
          <a:ext cx="5030751" cy="5030751"/>
        </a:xfrm>
        <a:prstGeom prst="blockArc">
          <a:avLst>
            <a:gd name="adj1" fmla="val 13340754"/>
            <a:gd name="adj2" fmla="val 14613427"/>
            <a:gd name="adj3" fmla="val 1396"/>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 modelId="{FB708082-76B3-4650-8B7B-A11383A65B77}">
      <dsp:nvSpPr>
        <dsp:cNvPr id="0" name=""/>
        <dsp:cNvSpPr/>
      </dsp:nvSpPr>
      <dsp:spPr>
        <a:xfrm>
          <a:off x="2081614" y="177017"/>
          <a:ext cx="5030751" cy="5030751"/>
        </a:xfrm>
        <a:prstGeom prst="blockArc">
          <a:avLst>
            <a:gd name="adj1" fmla="val 12422997"/>
            <a:gd name="adj2" fmla="val 13346811"/>
            <a:gd name="adj3" fmla="val 1396"/>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 modelId="{37E6C030-0256-4E0F-A390-42478239366E}">
      <dsp:nvSpPr>
        <dsp:cNvPr id="0" name=""/>
        <dsp:cNvSpPr/>
      </dsp:nvSpPr>
      <dsp:spPr>
        <a:xfrm>
          <a:off x="2123311" y="91362"/>
          <a:ext cx="5030751" cy="5030751"/>
        </a:xfrm>
        <a:prstGeom prst="blockArc">
          <a:avLst>
            <a:gd name="adj1" fmla="val 11473985"/>
            <a:gd name="adj2" fmla="val 12291875"/>
            <a:gd name="adj3" fmla="val 1396"/>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 modelId="{63BC739A-2722-461D-9190-3F0E7AE8B3DA}">
      <dsp:nvSpPr>
        <dsp:cNvPr id="0" name=""/>
        <dsp:cNvSpPr/>
      </dsp:nvSpPr>
      <dsp:spPr>
        <a:xfrm>
          <a:off x="2093073" y="224471"/>
          <a:ext cx="5030751" cy="5030751"/>
        </a:xfrm>
        <a:prstGeom prst="blockArc">
          <a:avLst>
            <a:gd name="adj1" fmla="val 10832609"/>
            <a:gd name="adj2" fmla="val 11661874"/>
            <a:gd name="adj3" fmla="val 1396"/>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 modelId="{AAE4EC40-53DF-45DC-B569-62FD96D463C0}">
      <dsp:nvSpPr>
        <dsp:cNvPr id="0" name=""/>
        <dsp:cNvSpPr/>
      </dsp:nvSpPr>
      <dsp:spPr>
        <a:xfrm>
          <a:off x="2050944" y="658205"/>
          <a:ext cx="5030751" cy="5030751"/>
        </a:xfrm>
        <a:prstGeom prst="blockArc">
          <a:avLst>
            <a:gd name="adj1" fmla="val 10610764"/>
            <a:gd name="adj2" fmla="val 11433128"/>
            <a:gd name="adj3" fmla="val 1396"/>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 modelId="{82C30A0B-098A-44A9-901B-A4AF5F6C938F}">
      <dsp:nvSpPr>
        <dsp:cNvPr id="0" name=""/>
        <dsp:cNvSpPr/>
      </dsp:nvSpPr>
      <dsp:spPr>
        <a:xfrm>
          <a:off x="2045446" y="580505"/>
          <a:ext cx="5030751" cy="5030751"/>
        </a:xfrm>
        <a:prstGeom prst="blockArc">
          <a:avLst>
            <a:gd name="adj1" fmla="val 9692291"/>
            <a:gd name="adj2" fmla="val 10503554"/>
            <a:gd name="adj3" fmla="val 1396"/>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 modelId="{2BEA9C62-5ACE-42E0-804C-1FB0227BF220}">
      <dsp:nvSpPr>
        <dsp:cNvPr id="0" name=""/>
        <dsp:cNvSpPr/>
      </dsp:nvSpPr>
      <dsp:spPr>
        <a:xfrm>
          <a:off x="1892431" y="219402"/>
          <a:ext cx="5030751" cy="5030751"/>
        </a:xfrm>
        <a:prstGeom prst="blockArc">
          <a:avLst>
            <a:gd name="adj1" fmla="val 8179359"/>
            <a:gd name="adj2" fmla="val 9151972"/>
            <a:gd name="adj3" fmla="val 1396"/>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 modelId="{9C65A51F-582F-49FC-86C8-58C6249360B0}">
      <dsp:nvSpPr>
        <dsp:cNvPr id="0" name=""/>
        <dsp:cNvSpPr/>
      </dsp:nvSpPr>
      <dsp:spPr>
        <a:xfrm>
          <a:off x="1726210" y="60638"/>
          <a:ext cx="5030751" cy="5030751"/>
        </a:xfrm>
        <a:prstGeom prst="blockArc">
          <a:avLst>
            <a:gd name="adj1" fmla="val 6594920"/>
            <a:gd name="adj2" fmla="val 7862893"/>
            <a:gd name="adj3" fmla="val 1396"/>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 modelId="{AAE20AE7-E585-4F96-B105-42AAF9E15C74}">
      <dsp:nvSpPr>
        <dsp:cNvPr id="0" name=""/>
        <dsp:cNvSpPr/>
      </dsp:nvSpPr>
      <dsp:spPr>
        <a:xfrm>
          <a:off x="1890953" y="127042"/>
          <a:ext cx="5030751" cy="5030751"/>
        </a:xfrm>
        <a:prstGeom prst="blockArc">
          <a:avLst>
            <a:gd name="adj1" fmla="val 5278301"/>
            <a:gd name="adj2" fmla="val 6839433"/>
            <a:gd name="adj3" fmla="val 1396"/>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 modelId="{61BFD52F-95F1-4C5A-993F-76AF7FD6A5B8}">
      <dsp:nvSpPr>
        <dsp:cNvPr id="0" name=""/>
        <dsp:cNvSpPr/>
      </dsp:nvSpPr>
      <dsp:spPr>
        <a:xfrm>
          <a:off x="2203550" y="135558"/>
          <a:ext cx="5030751" cy="5030751"/>
        </a:xfrm>
        <a:prstGeom prst="blockArc">
          <a:avLst>
            <a:gd name="adj1" fmla="val 4289968"/>
            <a:gd name="adj2" fmla="val 5708967"/>
            <a:gd name="adj3" fmla="val 1396"/>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 modelId="{5054328D-7778-42B5-A7EC-86983BDA9980}">
      <dsp:nvSpPr>
        <dsp:cNvPr id="0" name=""/>
        <dsp:cNvSpPr/>
      </dsp:nvSpPr>
      <dsp:spPr>
        <a:xfrm>
          <a:off x="2408522" y="76576"/>
          <a:ext cx="5030751" cy="5030751"/>
        </a:xfrm>
        <a:prstGeom prst="blockArc">
          <a:avLst>
            <a:gd name="adj1" fmla="val 3094499"/>
            <a:gd name="adj2" fmla="val 4583608"/>
            <a:gd name="adj3" fmla="val 1396"/>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 modelId="{7A38AEED-0B94-40C0-AFEA-DECE47D25A05}">
      <dsp:nvSpPr>
        <dsp:cNvPr id="0" name=""/>
        <dsp:cNvSpPr/>
      </dsp:nvSpPr>
      <dsp:spPr>
        <a:xfrm>
          <a:off x="2245428" y="217855"/>
          <a:ext cx="5030751" cy="5030751"/>
        </a:xfrm>
        <a:prstGeom prst="blockArc">
          <a:avLst>
            <a:gd name="adj1" fmla="val 1738839"/>
            <a:gd name="adj2" fmla="val 2797434"/>
            <a:gd name="adj3" fmla="val 1396"/>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 modelId="{4C72C318-8153-4316-ADFD-79ECBF5E0A48}">
      <dsp:nvSpPr>
        <dsp:cNvPr id="0" name=""/>
        <dsp:cNvSpPr/>
      </dsp:nvSpPr>
      <dsp:spPr>
        <a:xfrm>
          <a:off x="2327177" y="80782"/>
          <a:ext cx="5030751" cy="5030751"/>
        </a:xfrm>
        <a:prstGeom prst="blockArc">
          <a:avLst>
            <a:gd name="adj1" fmla="val 1053471"/>
            <a:gd name="adj2" fmla="val 1958532"/>
            <a:gd name="adj3" fmla="val 1396"/>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 modelId="{0BE49C67-8AD1-4E2D-A7A6-E01625F0279F}">
      <dsp:nvSpPr>
        <dsp:cNvPr id="0" name=""/>
        <dsp:cNvSpPr/>
      </dsp:nvSpPr>
      <dsp:spPr>
        <a:xfrm>
          <a:off x="2278586" y="256379"/>
          <a:ext cx="5030751" cy="5030751"/>
        </a:xfrm>
        <a:prstGeom prst="blockArc">
          <a:avLst>
            <a:gd name="adj1" fmla="val 21509277"/>
            <a:gd name="adj2" fmla="val 802660"/>
            <a:gd name="adj3" fmla="val 1396"/>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 modelId="{0EBA7BA6-CFEE-4804-99C3-EA96B2EEB429}">
      <dsp:nvSpPr>
        <dsp:cNvPr id="0" name=""/>
        <dsp:cNvSpPr/>
      </dsp:nvSpPr>
      <dsp:spPr>
        <a:xfrm>
          <a:off x="2280645" y="311388"/>
          <a:ext cx="5030751" cy="5030751"/>
        </a:xfrm>
        <a:prstGeom prst="blockArc">
          <a:avLst>
            <a:gd name="adj1" fmla="val 20584420"/>
            <a:gd name="adj2" fmla="val 21433514"/>
            <a:gd name="adj3" fmla="val 1396"/>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 modelId="{CEC28BBB-53ED-4EE1-81E1-2189B71AB508}">
      <dsp:nvSpPr>
        <dsp:cNvPr id="0" name=""/>
        <dsp:cNvSpPr/>
      </dsp:nvSpPr>
      <dsp:spPr>
        <a:xfrm>
          <a:off x="2310324" y="402587"/>
          <a:ext cx="5030751" cy="5030751"/>
        </a:xfrm>
        <a:prstGeom prst="blockArc">
          <a:avLst>
            <a:gd name="adj1" fmla="val 19587527"/>
            <a:gd name="adj2" fmla="val 20452417"/>
            <a:gd name="adj3" fmla="val 1396"/>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 modelId="{5E6DC8C1-23E3-4193-9DD1-B29F3533EF9E}">
      <dsp:nvSpPr>
        <dsp:cNvPr id="0" name=""/>
        <dsp:cNvSpPr/>
      </dsp:nvSpPr>
      <dsp:spPr>
        <a:xfrm>
          <a:off x="2238076" y="286859"/>
          <a:ext cx="5030751" cy="5030751"/>
        </a:xfrm>
        <a:prstGeom prst="blockArc">
          <a:avLst>
            <a:gd name="adj1" fmla="val 18816545"/>
            <a:gd name="adj2" fmla="val 19775316"/>
            <a:gd name="adj3" fmla="val 1396"/>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 modelId="{3A9BFC9D-E43E-4B15-97F5-401C35084657}">
      <dsp:nvSpPr>
        <dsp:cNvPr id="0" name=""/>
        <dsp:cNvSpPr/>
      </dsp:nvSpPr>
      <dsp:spPr>
        <a:xfrm>
          <a:off x="2303885" y="347340"/>
          <a:ext cx="5030751" cy="5030751"/>
        </a:xfrm>
        <a:prstGeom prst="blockArc">
          <a:avLst>
            <a:gd name="adj1" fmla="val 17259973"/>
            <a:gd name="adj2" fmla="val 18693524"/>
            <a:gd name="adj3" fmla="val 1396"/>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 modelId="{03F28538-8A44-4B84-99AA-AC7EDA9E53A5}">
      <dsp:nvSpPr>
        <dsp:cNvPr id="0" name=""/>
        <dsp:cNvSpPr/>
      </dsp:nvSpPr>
      <dsp:spPr>
        <a:xfrm>
          <a:off x="1996305" y="226432"/>
          <a:ext cx="5030751" cy="5030751"/>
        </a:xfrm>
        <a:prstGeom prst="blockArc">
          <a:avLst>
            <a:gd name="adj1" fmla="val 16186885"/>
            <a:gd name="adj2" fmla="val 17715159"/>
            <a:gd name="adj3" fmla="val 1396"/>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sp>
    <dsp:sp modelId="{2FA32698-4E0C-49CB-89AD-4F2815ADB877}">
      <dsp:nvSpPr>
        <dsp:cNvPr id="0" name=""/>
        <dsp:cNvSpPr/>
      </dsp:nvSpPr>
      <dsp:spPr>
        <a:xfrm>
          <a:off x="3774501" y="1916387"/>
          <a:ext cx="1656488" cy="1653625"/>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t>Full Autonomy</a:t>
          </a:r>
          <a:endParaRPr lang="en-GB" sz="1800" b="1" kern="1200" dirty="0"/>
        </a:p>
      </dsp:txBody>
      <dsp:txXfrm>
        <a:off x="4017088" y="2158555"/>
        <a:ext cx="1171314" cy="1169289"/>
      </dsp:txXfrm>
    </dsp:sp>
    <dsp:sp modelId="{4A4E4AFF-0FC0-41F7-8FC1-EEC9C62B7B9D}">
      <dsp:nvSpPr>
        <dsp:cNvPr id="0" name=""/>
        <dsp:cNvSpPr/>
      </dsp:nvSpPr>
      <dsp:spPr>
        <a:xfrm>
          <a:off x="4082557" y="222"/>
          <a:ext cx="839189" cy="487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3D Mapping</a:t>
          </a:r>
          <a:endParaRPr lang="en-GB" sz="1200" b="1" kern="1200" dirty="0"/>
        </a:p>
      </dsp:txBody>
      <dsp:txXfrm>
        <a:off x="4106358" y="24023"/>
        <a:ext cx="791587" cy="439958"/>
      </dsp:txXfrm>
    </dsp:sp>
    <dsp:sp modelId="{9A8E84F5-4751-49E9-9253-E26D0F5FE9C7}">
      <dsp:nvSpPr>
        <dsp:cNvPr id="0" name=""/>
        <dsp:cNvSpPr/>
      </dsp:nvSpPr>
      <dsp:spPr>
        <a:xfrm>
          <a:off x="4972476" y="238908"/>
          <a:ext cx="1209604" cy="487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Road users, other events</a:t>
          </a:r>
          <a:endParaRPr lang="en-GB" sz="1200" b="1" kern="1200" dirty="0"/>
        </a:p>
      </dsp:txBody>
      <dsp:txXfrm>
        <a:off x="4996277" y="262709"/>
        <a:ext cx="1162002" cy="439958"/>
      </dsp:txXfrm>
    </dsp:sp>
    <dsp:sp modelId="{0130CF1A-18FE-4801-8A47-1ECE542A8379}">
      <dsp:nvSpPr>
        <dsp:cNvPr id="0" name=""/>
        <dsp:cNvSpPr/>
      </dsp:nvSpPr>
      <dsp:spPr>
        <a:xfrm>
          <a:off x="5913726" y="749874"/>
          <a:ext cx="1125119" cy="487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Morality &amp; decisions</a:t>
          </a:r>
          <a:endParaRPr lang="en-GB" sz="1200" b="1" kern="1200" dirty="0"/>
        </a:p>
      </dsp:txBody>
      <dsp:txXfrm>
        <a:off x="5937527" y="773675"/>
        <a:ext cx="1077517" cy="439958"/>
      </dsp:txXfrm>
    </dsp:sp>
    <dsp:sp modelId="{53FECC59-BBED-483F-85D0-AC5F632F354C}">
      <dsp:nvSpPr>
        <dsp:cNvPr id="0" name=""/>
        <dsp:cNvSpPr/>
      </dsp:nvSpPr>
      <dsp:spPr>
        <a:xfrm>
          <a:off x="6537626" y="1294042"/>
          <a:ext cx="739961" cy="487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Sensors</a:t>
          </a:r>
          <a:endParaRPr lang="en-GB" sz="1200" b="1" kern="1200" dirty="0"/>
        </a:p>
      </dsp:txBody>
      <dsp:txXfrm>
        <a:off x="6561427" y="1317843"/>
        <a:ext cx="692359" cy="439958"/>
      </dsp:txXfrm>
    </dsp:sp>
    <dsp:sp modelId="{341808A7-B577-488A-BBAB-04806BDB56A9}">
      <dsp:nvSpPr>
        <dsp:cNvPr id="0" name=""/>
        <dsp:cNvSpPr/>
      </dsp:nvSpPr>
      <dsp:spPr>
        <a:xfrm>
          <a:off x="6724559" y="1855762"/>
          <a:ext cx="922158" cy="487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Bad Weather</a:t>
          </a:r>
          <a:endParaRPr lang="en-GB" sz="1200" b="1" kern="1200" dirty="0"/>
        </a:p>
      </dsp:txBody>
      <dsp:txXfrm>
        <a:off x="6748360" y="1879563"/>
        <a:ext cx="874556" cy="439958"/>
      </dsp:txXfrm>
    </dsp:sp>
    <dsp:sp modelId="{90DE236F-A8D4-4794-9547-FC0DFCE81821}">
      <dsp:nvSpPr>
        <dsp:cNvPr id="0" name=""/>
        <dsp:cNvSpPr/>
      </dsp:nvSpPr>
      <dsp:spPr>
        <a:xfrm>
          <a:off x="6767412" y="2462064"/>
          <a:ext cx="1047007" cy="487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Acceptance (Safety)</a:t>
          </a:r>
          <a:endParaRPr lang="en-GB" sz="1200" b="1" kern="1200" dirty="0"/>
        </a:p>
      </dsp:txBody>
      <dsp:txXfrm>
        <a:off x="6791213" y="2485865"/>
        <a:ext cx="999405" cy="439958"/>
      </dsp:txXfrm>
    </dsp:sp>
    <dsp:sp modelId="{7E7117F2-C922-47C7-9A8C-88B765E8093A}">
      <dsp:nvSpPr>
        <dsp:cNvPr id="0" name=""/>
        <dsp:cNvSpPr/>
      </dsp:nvSpPr>
      <dsp:spPr>
        <a:xfrm>
          <a:off x="6661213" y="3105892"/>
          <a:ext cx="1125592" cy="487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Peak Hours Demand</a:t>
          </a:r>
          <a:endParaRPr lang="en-GB" sz="1200" b="1" kern="1200" dirty="0"/>
        </a:p>
      </dsp:txBody>
      <dsp:txXfrm>
        <a:off x="6685014" y="3129693"/>
        <a:ext cx="1077990" cy="439958"/>
      </dsp:txXfrm>
    </dsp:sp>
    <dsp:sp modelId="{E304A774-1CB5-4A09-820D-04A94BB71717}">
      <dsp:nvSpPr>
        <dsp:cNvPr id="0" name=""/>
        <dsp:cNvSpPr/>
      </dsp:nvSpPr>
      <dsp:spPr>
        <a:xfrm>
          <a:off x="6382506" y="3699681"/>
          <a:ext cx="1126704" cy="487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Expectations Met</a:t>
          </a:r>
          <a:endParaRPr lang="en-GB" sz="1200" b="1" kern="1200" dirty="0"/>
        </a:p>
      </dsp:txBody>
      <dsp:txXfrm>
        <a:off x="6406307" y="3723482"/>
        <a:ext cx="1079102" cy="439958"/>
      </dsp:txXfrm>
    </dsp:sp>
    <dsp:sp modelId="{B65DFC88-0F4D-4E49-A5DB-3472ACF6BBC0}">
      <dsp:nvSpPr>
        <dsp:cNvPr id="0" name=""/>
        <dsp:cNvSpPr/>
      </dsp:nvSpPr>
      <dsp:spPr>
        <a:xfrm>
          <a:off x="5879464" y="4305021"/>
          <a:ext cx="1193612" cy="487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Driver Intervention</a:t>
          </a:r>
          <a:endParaRPr lang="en-GB" sz="1200" b="1" kern="1200" dirty="0"/>
        </a:p>
      </dsp:txBody>
      <dsp:txXfrm>
        <a:off x="5903265" y="4328822"/>
        <a:ext cx="1146010" cy="439958"/>
      </dsp:txXfrm>
    </dsp:sp>
    <dsp:sp modelId="{33FAC99D-EF93-459B-954D-E2D412D9AEA8}">
      <dsp:nvSpPr>
        <dsp:cNvPr id="0" name=""/>
        <dsp:cNvSpPr/>
      </dsp:nvSpPr>
      <dsp:spPr>
        <a:xfrm>
          <a:off x="5141538" y="4775891"/>
          <a:ext cx="739961" cy="487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Cost/ Price</a:t>
          </a:r>
          <a:endParaRPr lang="en-GB" sz="1200" b="1" kern="1200" dirty="0"/>
        </a:p>
      </dsp:txBody>
      <dsp:txXfrm>
        <a:off x="5165339" y="4799692"/>
        <a:ext cx="692359" cy="439958"/>
      </dsp:txXfrm>
    </dsp:sp>
    <dsp:sp modelId="{133E8EFE-8283-4760-A286-697CD013C687}">
      <dsp:nvSpPr>
        <dsp:cNvPr id="0" name=""/>
        <dsp:cNvSpPr/>
      </dsp:nvSpPr>
      <dsp:spPr>
        <a:xfrm>
          <a:off x="3943955" y="4894895"/>
          <a:ext cx="1101560" cy="487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Commercial Success</a:t>
          </a:r>
          <a:endParaRPr lang="en-GB" sz="1200" b="1" kern="1200" dirty="0"/>
        </a:p>
      </dsp:txBody>
      <dsp:txXfrm>
        <a:off x="3967756" y="4918696"/>
        <a:ext cx="1053958" cy="439958"/>
      </dsp:txXfrm>
    </dsp:sp>
    <dsp:sp modelId="{55579CF2-9D87-45AB-9CCC-489A8D90FE8B}">
      <dsp:nvSpPr>
        <dsp:cNvPr id="0" name=""/>
        <dsp:cNvSpPr/>
      </dsp:nvSpPr>
      <dsp:spPr>
        <a:xfrm>
          <a:off x="2960667" y="4680680"/>
          <a:ext cx="860164" cy="487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Cyber Security</a:t>
          </a:r>
          <a:endParaRPr lang="en-GB" sz="1200" b="1" kern="1200" dirty="0"/>
        </a:p>
      </dsp:txBody>
      <dsp:txXfrm>
        <a:off x="2984468" y="4704481"/>
        <a:ext cx="812562" cy="439958"/>
      </dsp:txXfrm>
    </dsp:sp>
    <dsp:sp modelId="{FB06DE2E-3A2A-4116-B317-1B357CC5E0D6}">
      <dsp:nvSpPr>
        <dsp:cNvPr id="0" name=""/>
        <dsp:cNvSpPr/>
      </dsp:nvSpPr>
      <dsp:spPr>
        <a:xfrm>
          <a:off x="2304455" y="4215985"/>
          <a:ext cx="593649" cy="487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AI</a:t>
          </a:r>
          <a:endParaRPr lang="en-GB" sz="1200" b="1" kern="1200" dirty="0"/>
        </a:p>
      </dsp:txBody>
      <dsp:txXfrm>
        <a:off x="2328256" y="4239786"/>
        <a:ext cx="546047" cy="439958"/>
      </dsp:txXfrm>
    </dsp:sp>
    <dsp:sp modelId="{B495E834-6A8E-4961-84F6-FA3B6A0894E7}">
      <dsp:nvSpPr>
        <dsp:cNvPr id="0" name=""/>
        <dsp:cNvSpPr/>
      </dsp:nvSpPr>
      <dsp:spPr>
        <a:xfrm>
          <a:off x="1681784" y="3643092"/>
          <a:ext cx="1019528" cy="487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Industry Standards</a:t>
          </a:r>
          <a:endParaRPr lang="en-GB" sz="1200" b="1" kern="1200" dirty="0"/>
        </a:p>
      </dsp:txBody>
      <dsp:txXfrm>
        <a:off x="1705585" y="3666893"/>
        <a:ext cx="971926" cy="439958"/>
      </dsp:txXfrm>
    </dsp:sp>
    <dsp:sp modelId="{BB847911-0085-4685-9B74-ABEC9FFAA33A}">
      <dsp:nvSpPr>
        <dsp:cNvPr id="0" name=""/>
        <dsp:cNvSpPr/>
      </dsp:nvSpPr>
      <dsp:spPr>
        <a:xfrm>
          <a:off x="1631773" y="3067227"/>
          <a:ext cx="881012" cy="487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Legacy Vehicles</a:t>
          </a:r>
          <a:endParaRPr lang="en-GB" sz="1200" b="1" kern="1200" dirty="0"/>
        </a:p>
      </dsp:txBody>
      <dsp:txXfrm>
        <a:off x="1655574" y="3091028"/>
        <a:ext cx="833410" cy="439958"/>
      </dsp:txXfrm>
    </dsp:sp>
    <dsp:sp modelId="{906AEEB6-689D-4FD0-AE87-A72D913EA27E}">
      <dsp:nvSpPr>
        <dsp:cNvPr id="0" name=""/>
        <dsp:cNvSpPr/>
      </dsp:nvSpPr>
      <dsp:spPr>
        <a:xfrm>
          <a:off x="1475984" y="2472373"/>
          <a:ext cx="1269506" cy="487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Legacy Infrastructure</a:t>
          </a:r>
          <a:endParaRPr lang="en-GB" sz="1200" b="1" kern="1200" dirty="0"/>
        </a:p>
      </dsp:txBody>
      <dsp:txXfrm>
        <a:off x="1499785" y="2496174"/>
        <a:ext cx="1221904" cy="439958"/>
      </dsp:txXfrm>
    </dsp:sp>
    <dsp:sp modelId="{AFB69CF8-9041-4D23-9000-649252575139}">
      <dsp:nvSpPr>
        <dsp:cNvPr id="0" name=""/>
        <dsp:cNvSpPr/>
      </dsp:nvSpPr>
      <dsp:spPr>
        <a:xfrm>
          <a:off x="1534359" y="1876379"/>
          <a:ext cx="1308710" cy="487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Connectivity: V2X, Networks</a:t>
          </a:r>
          <a:endParaRPr lang="en-GB" sz="1200" b="1" kern="1200" dirty="0"/>
        </a:p>
      </dsp:txBody>
      <dsp:txXfrm>
        <a:off x="1558160" y="1900180"/>
        <a:ext cx="1261108" cy="439958"/>
      </dsp:txXfrm>
    </dsp:sp>
    <dsp:sp modelId="{BE71F898-4792-4C26-A32E-0322BB90CE40}">
      <dsp:nvSpPr>
        <dsp:cNvPr id="0" name=""/>
        <dsp:cNvSpPr/>
      </dsp:nvSpPr>
      <dsp:spPr>
        <a:xfrm>
          <a:off x="2002421" y="1312684"/>
          <a:ext cx="739961" cy="487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Privacy</a:t>
          </a:r>
          <a:endParaRPr lang="en-GB" sz="1200" b="1" kern="1200" dirty="0"/>
        </a:p>
      </dsp:txBody>
      <dsp:txXfrm>
        <a:off x="2026222" y="1336485"/>
        <a:ext cx="692359" cy="439958"/>
      </dsp:txXfrm>
    </dsp:sp>
    <dsp:sp modelId="{71EE1D2F-AF7D-456E-9105-995780EC3D4C}">
      <dsp:nvSpPr>
        <dsp:cNvPr id="0" name=""/>
        <dsp:cNvSpPr/>
      </dsp:nvSpPr>
      <dsp:spPr>
        <a:xfrm>
          <a:off x="2181255" y="762816"/>
          <a:ext cx="1145163" cy="487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Legal Issues &amp; Liability</a:t>
          </a:r>
          <a:endParaRPr lang="en-GB" sz="1200" b="1" kern="1200" dirty="0"/>
        </a:p>
      </dsp:txBody>
      <dsp:txXfrm>
        <a:off x="2205056" y="786617"/>
        <a:ext cx="1097561" cy="439958"/>
      </dsp:txXfrm>
    </dsp:sp>
    <dsp:sp modelId="{590B319B-66F2-4BF6-9B2A-1E75FEE1C63B}">
      <dsp:nvSpPr>
        <dsp:cNvPr id="0" name=""/>
        <dsp:cNvSpPr/>
      </dsp:nvSpPr>
      <dsp:spPr>
        <a:xfrm>
          <a:off x="2977269" y="208864"/>
          <a:ext cx="1020786" cy="487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Insurance</a:t>
          </a:r>
          <a:endParaRPr lang="en-GB" sz="1200" b="1" kern="1200" dirty="0"/>
        </a:p>
      </dsp:txBody>
      <dsp:txXfrm>
        <a:off x="3001070" y="232665"/>
        <a:ext cx="973184" cy="43995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image" Target="../media/image8.emf"/><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0.38498</cdr:x>
      <cdr:y>0.66376</cdr:y>
    </cdr:from>
    <cdr:to>
      <cdr:x>0.59186</cdr:x>
      <cdr:y>0.80057</cdr:y>
    </cdr:to>
    <cdr:sp macro="" textlink="">
      <cdr:nvSpPr>
        <cdr:cNvPr id="2" name="TextBox 7"/>
        <cdr:cNvSpPr txBox="1">
          <a:spLocks xmlns:a="http://schemas.openxmlformats.org/drawingml/2006/main" noChangeArrowheads="1"/>
        </cdr:cNvSpPr>
      </cdr:nvSpPr>
      <cdr:spPr bwMode="auto">
        <a:xfrm xmlns:a="http://schemas.openxmlformats.org/drawingml/2006/main">
          <a:off x="2933555" y="3135868"/>
          <a:ext cx="1576388" cy="64633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ctr" eaLnBrk="1" hangingPunct="1">
            <a:defRPr/>
          </a:pPr>
          <a:r>
            <a:rPr lang="en-GB" altLang="en-US" sz="1200" b="1" dirty="0" smtClean="0">
              <a:latin typeface="+mn-lt"/>
            </a:rPr>
            <a:t>Iran +240k</a:t>
          </a:r>
        </a:p>
        <a:p xmlns:a="http://schemas.openxmlformats.org/drawingml/2006/main">
          <a:pPr algn="ctr" eaLnBrk="1" hangingPunct="1">
            <a:defRPr/>
          </a:pPr>
          <a:r>
            <a:rPr lang="en-GB" altLang="en-US" sz="1200" b="1" dirty="0" smtClean="0">
              <a:latin typeface="+mn-lt"/>
            </a:rPr>
            <a:t>Saudi Arabia -180k</a:t>
          </a:r>
        </a:p>
        <a:p xmlns:a="http://schemas.openxmlformats.org/drawingml/2006/main">
          <a:pPr algn="ctr" eaLnBrk="1" hangingPunct="1">
            <a:defRPr/>
          </a:pPr>
          <a:r>
            <a:rPr lang="en-GB" altLang="en-US" sz="1200" b="1" dirty="0" smtClean="0">
              <a:latin typeface="+mn-lt"/>
            </a:rPr>
            <a:t>South Africa -70k</a:t>
          </a:r>
          <a:endParaRPr lang="en-GB" altLang="en-US" sz="1200" b="1" dirty="0">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9260A40-F268-4927-9AB5-DED202DF544E}" type="datetimeFigureOut">
              <a:rPr lang="en-GB"/>
              <a:pPr>
                <a:defRPr/>
              </a:pPr>
              <a:t>24/05/2017</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610EF4B-CF41-4D92-AC1F-6DFE2AB07491}" type="slidenum">
              <a:rPr lang="en-GB"/>
              <a:pPr>
                <a:defRPr/>
              </a:pPr>
              <a:t>‹#›</a:t>
            </a:fld>
            <a:endParaRPr lang="en-GB" dirty="0"/>
          </a:p>
        </p:txBody>
      </p:sp>
    </p:spTree>
    <p:extLst>
      <p:ext uri="{BB962C8B-B14F-4D97-AF65-F5344CB8AC3E}">
        <p14:creationId xmlns:p14="http://schemas.microsoft.com/office/powerpoint/2010/main" val="4168674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1F5929C9-CC4F-41E2-A7E8-B0C2D1B221FF}" type="datetimeFigureOut">
              <a:rPr lang="en-US"/>
              <a:pPr>
                <a:defRPr/>
              </a:pPr>
              <a:t>5/24/2017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A0A1138B-FE30-4FCD-89C8-F75CFA0EAA3F}" type="slidenum">
              <a:rPr lang="en-US"/>
              <a:pPr>
                <a:defRPr/>
              </a:pPr>
              <a:t>‹#›</a:t>
            </a:fld>
            <a:endParaRPr lang="en-US" dirty="0"/>
          </a:p>
        </p:txBody>
      </p:sp>
    </p:spTree>
    <p:extLst>
      <p:ext uri="{BB962C8B-B14F-4D97-AF65-F5344CB8AC3E}">
        <p14:creationId xmlns:p14="http://schemas.microsoft.com/office/powerpoint/2010/main" val="4168816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30246BBF-0A7A-439C-A489-337D9255563A}" type="slidenum">
              <a:rPr lang="en-US" altLang="en-US" smtClean="0"/>
              <a:pPr eaLnBrk="1" hangingPunct="1"/>
              <a:t>1</a:t>
            </a:fld>
            <a:endParaRPr lang="en-US" altLang="en-US" smtClean="0"/>
          </a:p>
        </p:txBody>
      </p:sp>
    </p:spTree>
    <p:extLst>
      <p:ext uri="{BB962C8B-B14F-4D97-AF65-F5344CB8AC3E}">
        <p14:creationId xmlns:p14="http://schemas.microsoft.com/office/powerpoint/2010/main" val="1457648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Tree>
    <p:extLst>
      <p:ext uri="{BB962C8B-B14F-4D97-AF65-F5344CB8AC3E}">
        <p14:creationId xmlns:p14="http://schemas.microsoft.com/office/powerpoint/2010/main" val="921139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Tree>
    <p:extLst>
      <p:ext uri="{BB962C8B-B14F-4D97-AF65-F5344CB8AC3E}">
        <p14:creationId xmlns:p14="http://schemas.microsoft.com/office/powerpoint/2010/main" val="3993855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Tree>
    <p:extLst>
      <p:ext uri="{BB962C8B-B14F-4D97-AF65-F5344CB8AC3E}">
        <p14:creationId xmlns:p14="http://schemas.microsoft.com/office/powerpoint/2010/main" val="2616766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Tree>
    <p:extLst>
      <p:ext uri="{BB962C8B-B14F-4D97-AF65-F5344CB8AC3E}">
        <p14:creationId xmlns:p14="http://schemas.microsoft.com/office/powerpoint/2010/main" val="277784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7CDC3DD-9034-40E9-A3FB-529122C267B5}" type="slidenum">
              <a:rPr lang="en-US" altLang="en-US" smtClean="0"/>
              <a:pPr eaLnBrk="1" hangingPunct="1">
                <a:spcBef>
                  <a:spcPct val="0"/>
                </a:spcBef>
              </a:pPr>
              <a:t>25</a:t>
            </a:fld>
            <a:endParaRPr lang="en-US" altLang="en-US" smtClean="0"/>
          </a:p>
        </p:txBody>
      </p:sp>
    </p:spTree>
    <p:extLst>
      <p:ext uri="{BB962C8B-B14F-4D97-AF65-F5344CB8AC3E}">
        <p14:creationId xmlns:p14="http://schemas.microsoft.com/office/powerpoint/2010/main" val="929098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Tree>
    <p:extLst>
      <p:ext uri="{BB962C8B-B14F-4D97-AF65-F5344CB8AC3E}">
        <p14:creationId xmlns:p14="http://schemas.microsoft.com/office/powerpoint/2010/main" val="148599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31838" indent="-280988" eaLnBrk="0" hangingPunct="0">
              <a:spcBef>
                <a:spcPct val="30000"/>
              </a:spcBef>
              <a:defRPr sz="1200">
                <a:solidFill>
                  <a:schemeClr val="tx1"/>
                </a:solidFill>
                <a:latin typeface="Calibri" pitchFamily="34" charset="0"/>
              </a:defRPr>
            </a:lvl2pPr>
            <a:lvl3pPr marL="1128713" indent="-223838" eaLnBrk="0" hangingPunct="0">
              <a:spcBef>
                <a:spcPct val="30000"/>
              </a:spcBef>
              <a:defRPr sz="1200">
                <a:solidFill>
                  <a:schemeClr val="tx1"/>
                </a:solidFill>
                <a:latin typeface="Calibri" pitchFamily="34" charset="0"/>
              </a:defRPr>
            </a:lvl3pPr>
            <a:lvl4pPr marL="1581150" indent="-223838" eaLnBrk="0" hangingPunct="0">
              <a:spcBef>
                <a:spcPct val="30000"/>
              </a:spcBef>
              <a:defRPr sz="1200">
                <a:solidFill>
                  <a:schemeClr val="tx1"/>
                </a:solidFill>
                <a:latin typeface="Calibri" pitchFamily="34" charset="0"/>
              </a:defRPr>
            </a:lvl4pPr>
            <a:lvl5pPr marL="2032000" indent="-223838" eaLnBrk="0" hangingPunct="0">
              <a:spcBef>
                <a:spcPct val="30000"/>
              </a:spcBef>
              <a:defRPr sz="1200">
                <a:solidFill>
                  <a:schemeClr val="tx1"/>
                </a:solidFill>
                <a:latin typeface="Calibri" pitchFamily="34" charset="0"/>
              </a:defRPr>
            </a:lvl5pPr>
            <a:lvl6pPr marL="2489200" indent="-223838" eaLnBrk="0" fontAlgn="base" hangingPunct="0">
              <a:spcBef>
                <a:spcPct val="30000"/>
              </a:spcBef>
              <a:spcAft>
                <a:spcPct val="0"/>
              </a:spcAft>
              <a:defRPr sz="1200">
                <a:solidFill>
                  <a:schemeClr val="tx1"/>
                </a:solidFill>
                <a:latin typeface="Calibri" pitchFamily="34" charset="0"/>
              </a:defRPr>
            </a:lvl6pPr>
            <a:lvl7pPr marL="2946400" indent="-223838" eaLnBrk="0" fontAlgn="base" hangingPunct="0">
              <a:spcBef>
                <a:spcPct val="30000"/>
              </a:spcBef>
              <a:spcAft>
                <a:spcPct val="0"/>
              </a:spcAft>
              <a:defRPr sz="1200">
                <a:solidFill>
                  <a:schemeClr val="tx1"/>
                </a:solidFill>
                <a:latin typeface="Calibri" pitchFamily="34" charset="0"/>
              </a:defRPr>
            </a:lvl7pPr>
            <a:lvl8pPr marL="3403600" indent="-223838" eaLnBrk="0" fontAlgn="base" hangingPunct="0">
              <a:spcBef>
                <a:spcPct val="30000"/>
              </a:spcBef>
              <a:spcAft>
                <a:spcPct val="0"/>
              </a:spcAft>
              <a:defRPr sz="1200">
                <a:solidFill>
                  <a:schemeClr val="tx1"/>
                </a:solidFill>
                <a:latin typeface="Calibri" pitchFamily="34" charset="0"/>
              </a:defRPr>
            </a:lvl8pPr>
            <a:lvl9pPr marL="3860800" indent="-22383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D1A1E35-978D-4CBF-8E48-FE871D0AE5A2}" type="slidenum">
              <a:rPr lang="en-US" altLang="ja-JP">
                <a:ea typeface="ＭＳ Ｐゴシック" pitchFamily="34" charset="-128"/>
              </a:rPr>
              <a:pPr eaLnBrk="1" hangingPunct="1">
                <a:spcBef>
                  <a:spcPct val="0"/>
                </a:spcBef>
              </a:pPr>
              <a:t>3</a:t>
            </a:fld>
            <a:endParaRPr lang="en-US" altLang="ja-JP">
              <a:ea typeface="ＭＳ Ｐゴシック" pitchFamily="34" charset="-128"/>
            </a:endParaRPr>
          </a:p>
        </p:txBody>
      </p:sp>
    </p:spTree>
    <p:extLst>
      <p:ext uri="{BB962C8B-B14F-4D97-AF65-F5344CB8AC3E}">
        <p14:creationId xmlns:p14="http://schemas.microsoft.com/office/powerpoint/2010/main" val="38024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latin typeface="Arial"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F32277-318B-4F00-8266-895DEA66988F}" type="slidenum">
              <a:rPr lang="en-US" altLang="ja-JP">
                <a:ea typeface="ＭＳ Ｐゴシック" pitchFamily="34" charset="-128"/>
              </a:rPr>
              <a:pPr eaLnBrk="1" hangingPunct="1">
                <a:spcBef>
                  <a:spcPct val="0"/>
                </a:spcBef>
              </a:pPr>
              <a:t>4</a:t>
            </a:fld>
            <a:endParaRPr lang="en-US" altLang="ja-JP">
              <a:ea typeface="ＭＳ Ｐゴシック" pitchFamily="34" charset="-128"/>
            </a:endParaRPr>
          </a:p>
        </p:txBody>
      </p:sp>
    </p:spTree>
    <p:extLst>
      <p:ext uri="{BB962C8B-B14F-4D97-AF65-F5344CB8AC3E}">
        <p14:creationId xmlns:p14="http://schemas.microsoft.com/office/powerpoint/2010/main" val="2117517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latin typeface="Arial" charset="0"/>
            </a:endParaRPr>
          </a:p>
        </p:txBody>
      </p:sp>
    </p:spTree>
    <p:extLst>
      <p:ext uri="{BB962C8B-B14F-4D97-AF65-F5344CB8AC3E}">
        <p14:creationId xmlns:p14="http://schemas.microsoft.com/office/powerpoint/2010/main" val="999085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0A1138B-FE30-4FCD-89C8-F75CFA0EAA3F}" type="slidenum">
              <a:rPr lang="en-US" smtClean="0"/>
              <a:pPr>
                <a:defRPr/>
              </a:pPr>
              <a:t>15</a:t>
            </a:fld>
            <a:endParaRPr lang="en-US" dirty="0"/>
          </a:p>
        </p:txBody>
      </p:sp>
    </p:spTree>
    <p:extLst>
      <p:ext uri="{BB962C8B-B14F-4D97-AF65-F5344CB8AC3E}">
        <p14:creationId xmlns:p14="http://schemas.microsoft.com/office/powerpoint/2010/main" val="335746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176132" name="Slide Number Placeholder 3"/>
          <p:cNvSpPr>
            <a:spLocks noGrp="1"/>
          </p:cNvSpPr>
          <p:nvPr>
            <p:ph type="sldNum" sz="quarter" idx="5"/>
          </p:nvPr>
        </p:nvSpPr>
        <p:spPr>
          <a:noFill/>
        </p:spPr>
        <p:txBody>
          <a:bodyPr/>
          <a:lstStyle>
            <a:lvl1pPr defTabSz="890459" eaLnBrk="0" hangingPunct="0">
              <a:spcBef>
                <a:spcPct val="30000"/>
              </a:spcBef>
              <a:defRPr sz="1100">
                <a:solidFill>
                  <a:schemeClr val="tx1"/>
                </a:solidFill>
                <a:latin typeface="Arial" pitchFamily="34" charset="0"/>
              </a:defRPr>
            </a:lvl1pPr>
            <a:lvl2pPr marL="702756" indent="-270291" defTabSz="890459" eaLnBrk="0" hangingPunct="0">
              <a:spcBef>
                <a:spcPct val="30000"/>
              </a:spcBef>
              <a:defRPr sz="1100">
                <a:solidFill>
                  <a:schemeClr val="tx1"/>
                </a:solidFill>
                <a:latin typeface="Arial" pitchFamily="34" charset="0"/>
              </a:defRPr>
            </a:lvl2pPr>
            <a:lvl3pPr marL="1081164" indent="-216233" defTabSz="890459" eaLnBrk="0" hangingPunct="0">
              <a:spcBef>
                <a:spcPct val="30000"/>
              </a:spcBef>
              <a:defRPr sz="1100">
                <a:solidFill>
                  <a:schemeClr val="tx1"/>
                </a:solidFill>
                <a:latin typeface="Arial" pitchFamily="34" charset="0"/>
              </a:defRPr>
            </a:lvl3pPr>
            <a:lvl4pPr marL="1513629" indent="-216233" defTabSz="890459" eaLnBrk="0" hangingPunct="0">
              <a:spcBef>
                <a:spcPct val="30000"/>
              </a:spcBef>
              <a:defRPr sz="1100">
                <a:solidFill>
                  <a:schemeClr val="tx1"/>
                </a:solidFill>
                <a:latin typeface="Arial" pitchFamily="34" charset="0"/>
              </a:defRPr>
            </a:lvl4pPr>
            <a:lvl5pPr marL="1946095" indent="-216233" defTabSz="890459" eaLnBrk="0" hangingPunct="0">
              <a:spcBef>
                <a:spcPct val="30000"/>
              </a:spcBef>
              <a:defRPr sz="1100">
                <a:solidFill>
                  <a:schemeClr val="tx1"/>
                </a:solidFill>
                <a:latin typeface="Arial" pitchFamily="34" charset="0"/>
              </a:defRPr>
            </a:lvl5pPr>
            <a:lvl6pPr marL="2378560" indent="-216233" defTabSz="890459" eaLnBrk="0" fontAlgn="base" hangingPunct="0">
              <a:spcBef>
                <a:spcPct val="30000"/>
              </a:spcBef>
              <a:spcAft>
                <a:spcPct val="0"/>
              </a:spcAft>
              <a:defRPr sz="1100">
                <a:solidFill>
                  <a:schemeClr val="tx1"/>
                </a:solidFill>
                <a:latin typeface="Arial" pitchFamily="34" charset="0"/>
              </a:defRPr>
            </a:lvl6pPr>
            <a:lvl7pPr marL="2811026" indent="-216233" defTabSz="890459" eaLnBrk="0" fontAlgn="base" hangingPunct="0">
              <a:spcBef>
                <a:spcPct val="30000"/>
              </a:spcBef>
              <a:spcAft>
                <a:spcPct val="0"/>
              </a:spcAft>
              <a:defRPr sz="1100">
                <a:solidFill>
                  <a:schemeClr val="tx1"/>
                </a:solidFill>
                <a:latin typeface="Arial" pitchFamily="34" charset="0"/>
              </a:defRPr>
            </a:lvl7pPr>
            <a:lvl8pPr marL="3243491" indent="-216233" defTabSz="890459" eaLnBrk="0" fontAlgn="base" hangingPunct="0">
              <a:spcBef>
                <a:spcPct val="30000"/>
              </a:spcBef>
              <a:spcAft>
                <a:spcPct val="0"/>
              </a:spcAft>
              <a:defRPr sz="1100">
                <a:solidFill>
                  <a:schemeClr val="tx1"/>
                </a:solidFill>
                <a:latin typeface="Arial" pitchFamily="34" charset="0"/>
              </a:defRPr>
            </a:lvl8pPr>
            <a:lvl9pPr marL="3675957" indent="-216233" defTabSz="890459" eaLnBrk="0" fontAlgn="base" hangingPunct="0">
              <a:spcBef>
                <a:spcPct val="30000"/>
              </a:spcBef>
              <a:spcAft>
                <a:spcPct val="0"/>
              </a:spcAft>
              <a:defRPr sz="1100">
                <a:solidFill>
                  <a:schemeClr val="tx1"/>
                </a:solidFill>
                <a:latin typeface="Arial" pitchFamily="34" charset="0"/>
              </a:defRPr>
            </a:lvl9pPr>
          </a:lstStyle>
          <a:p>
            <a:pPr>
              <a:spcBef>
                <a:spcPct val="0"/>
              </a:spcBef>
            </a:pPr>
            <a:fld id="{D64E64AC-0525-4BD9-A10A-F5D25EA3DA77}" type="slidenum">
              <a:rPr lang="en-US" altLang="ja-JP" smtClean="0">
                <a:cs typeface="Arial" pitchFamily="34" charset="0"/>
              </a:rPr>
              <a:pPr>
                <a:spcBef>
                  <a:spcPct val="0"/>
                </a:spcBef>
              </a:pPr>
              <a:t>16</a:t>
            </a:fld>
            <a:endParaRPr lang="en-US" altLang="ja-JP"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176132" name="Slide Number Placeholder 3"/>
          <p:cNvSpPr>
            <a:spLocks noGrp="1"/>
          </p:cNvSpPr>
          <p:nvPr>
            <p:ph type="sldNum" sz="quarter" idx="5"/>
          </p:nvPr>
        </p:nvSpPr>
        <p:spPr>
          <a:noFill/>
        </p:spPr>
        <p:txBody>
          <a:bodyPr/>
          <a:lstStyle>
            <a:lvl1pPr defTabSz="890459" eaLnBrk="0" hangingPunct="0">
              <a:spcBef>
                <a:spcPct val="30000"/>
              </a:spcBef>
              <a:defRPr sz="1100">
                <a:solidFill>
                  <a:schemeClr val="tx1"/>
                </a:solidFill>
                <a:latin typeface="Arial" pitchFamily="34" charset="0"/>
              </a:defRPr>
            </a:lvl1pPr>
            <a:lvl2pPr marL="702756" indent="-270291" defTabSz="890459" eaLnBrk="0" hangingPunct="0">
              <a:spcBef>
                <a:spcPct val="30000"/>
              </a:spcBef>
              <a:defRPr sz="1100">
                <a:solidFill>
                  <a:schemeClr val="tx1"/>
                </a:solidFill>
                <a:latin typeface="Arial" pitchFamily="34" charset="0"/>
              </a:defRPr>
            </a:lvl2pPr>
            <a:lvl3pPr marL="1081164" indent="-216233" defTabSz="890459" eaLnBrk="0" hangingPunct="0">
              <a:spcBef>
                <a:spcPct val="30000"/>
              </a:spcBef>
              <a:defRPr sz="1100">
                <a:solidFill>
                  <a:schemeClr val="tx1"/>
                </a:solidFill>
                <a:latin typeface="Arial" pitchFamily="34" charset="0"/>
              </a:defRPr>
            </a:lvl3pPr>
            <a:lvl4pPr marL="1513629" indent="-216233" defTabSz="890459" eaLnBrk="0" hangingPunct="0">
              <a:spcBef>
                <a:spcPct val="30000"/>
              </a:spcBef>
              <a:defRPr sz="1100">
                <a:solidFill>
                  <a:schemeClr val="tx1"/>
                </a:solidFill>
                <a:latin typeface="Arial" pitchFamily="34" charset="0"/>
              </a:defRPr>
            </a:lvl4pPr>
            <a:lvl5pPr marL="1946095" indent="-216233" defTabSz="890459" eaLnBrk="0" hangingPunct="0">
              <a:spcBef>
                <a:spcPct val="30000"/>
              </a:spcBef>
              <a:defRPr sz="1100">
                <a:solidFill>
                  <a:schemeClr val="tx1"/>
                </a:solidFill>
                <a:latin typeface="Arial" pitchFamily="34" charset="0"/>
              </a:defRPr>
            </a:lvl5pPr>
            <a:lvl6pPr marL="2378560" indent="-216233" defTabSz="890459" eaLnBrk="0" fontAlgn="base" hangingPunct="0">
              <a:spcBef>
                <a:spcPct val="30000"/>
              </a:spcBef>
              <a:spcAft>
                <a:spcPct val="0"/>
              </a:spcAft>
              <a:defRPr sz="1100">
                <a:solidFill>
                  <a:schemeClr val="tx1"/>
                </a:solidFill>
                <a:latin typeface="Arial" pitchFamily="34" charset="0"/>
              </a:defRPr>
            </a:lvl6pPr>
            <a:lvl7pPr marL="2811026" indent="-216233" defTabSz="890459" eaLnBrk="0" fontAlgn="base" hangingPunct="0">
              <a:spcBef>
                <a:spcPct val="30000"/>
              </a:spcBef>
              <a:spcAft>
                <a:spcPct val="0"/>
              </a:spcAft>
              <a:defRPr sz="1100">
                <a:solidFill>
                  <a:schemeClr val="tx1"/>
                </a:solidFill>
                <a:latin typeface="Arial" pitchFamily="34" charset="0"/>
              </a:defRPr>
            </a:lvl7pPr>
            <a:lvl8pPr marL="3243491" indent="-216233" defTabSz="890459" eaLnBrk="0" fontAlgn="base" hangingPunct="0">
              <a:spcBef>
                <a:spcPct val="30000"/>
              </a:spcBef>
              <a:spcAft>
                <a:spcPct val="0"/>
              </a:spcAft>
              <a:defRPr sz="1100">
                <a:solidFill>
                  <a:schemeClr val="tx1"/>
                </a:solidFill>
                <a:latin typeface="Arial" pitchFamily="34" charset="0"/>
              </a:defRPr>
            </a:lvl8pPr>
            <a:lvl9pPr marL="3675957" indent="-216233" defTabSz="890459" eaLnBrk="0" fontAlgn="base" hangingPunct="0">
              <a:spcBef>
                <a:spcPct val="30000"/>
              </a:spcBef>
              <a:spcAft>
                <a:spcPct val="0"/>
              </a:spcAft>
              <a:defRPr sz="1100">
                <a:solidFill>
                  <a:schemeClr val="tx1"/>
                </a:solidFill>
                <a:latin typeface="Arial" pitchFamily="34" charset="0"/>
              </a:defRPr>
            </a:lvl9pPr>
          </a:lstStyle>
          <a:p>
            <a:pPr>
              <a:spcBef>
                <a:spcPct val="0"/>
              </a:spcBef>
            </a:pPr>
            <a:fld id="{D64E64AC-0525-4BD9-A10A-F5D25EA3DA77}" type="slidenum">
              <a:rPr lang="en-US" altLang="ja-JP" smtClean="0">
                <a:cs typeface="Arial" pitchFamily="34" charset="0"/>
              </a:rPr>
              <a:pPr>
                <a:spcBef>
                  <a:spcPct val="0"/>
                </a:spcBef>
              </a:pPr>
              <a:t>17</a:t>
            </a:fld>
            <a:endParaRPr lang="en-US" altLang="ja-JP"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Tree>
    <p:extLst>
      <p:ext uri="{BB962C8B-B14F-4D97-AF65-F5344CB8AC3E}">
        <p14:creationId xmlns:p14="http://schemas.microsoft.com/office/powerpoint/2010/main" val="1815986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433512" y="76200"/>
            <a:ext cx="7329488" cy="457200"/>
          </a:xfrm>
          <a:prstGeom prst="rect">
            <a:avLst/>
          </a:prstGeom>
        </p:spPr>
        <p:txBody>
          <a:bodyPr anchor="ctr"/>
          <a:lstStyle>
            <a:lvl1pPr marL="0" indent="0">
              <a:buNone/>
              <a:defRPr sz="2800" b="1" baseline="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71776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3"/>
          <p:cNvSpPr>
            <a:spLocks noGrp="1"/>
          </p:cNvSpPr>
          <p:nvPr>
            <p:ph type="body" sz="quarter" idx="11"/>
          </p:nvPr>
        </p:nvSpPr>
        <p:spPr>
          <a:xfrm>
            <a:off x="1433512" y="76200"/>
            <a:ext cx="7329488" cy="457200"/>
          </a:xfrm>
          <a:prstGeom prst="rect">
            <a:avLst/>
          </a:prstGeom>
        </p:spPr>
        <p:txBody>
          <a:bodyPr anchor="ctr"/>
          <a:lstStyle>
            <a:lvl1pPr marL="0" indent="0">
              <a:buNone/>
              <a:defRPr sz="2800" b="1" baseline="0">
                <a:solidFill>
                  <a:schemeClr val="bg1"/>
                </a:solidFill>
              </a:defRPr>
            </a:lvl1pPr>
          </a:lstStyle>
          <a:p>
            <a:pPr lvl="0"/>
            <a:r>
              <a:rPr lang="en-US" dirty="0" smtClean="0"/>
              <a:t>Click to edit Master text styles</a:t>
            </a:r>
          </a:p>
        </p:txBody>
      </p:sp>
      <p:sp>
        <p:nvSpPr>
          <p:cNvPr id="3" name="Rectangle 6"/>
          <p:cNvSpPr>
            <a:spLocks noGrp="1" noChangeArrowheads="1"/>
          </p:cNvSpPr>
          <p:nvPr>
            <p:ph type="sldNum" sz="quarter" idx="12"/>
          </p:nvPr>
        </p:nvSpPr>
        <p:spPr>
          <a:xfrm>
            <a:off x="0" y="6540500"/>
            <a:ext cx="433388" cy="198438"/>
          </a:xfrm>
          <a:prstGeom prst="rect">
            <a:avLst/>
          </a:prstGeom>
        </p:spPr>
        <p:txBody>
          <a:bodyPr/>
          <a:lstStyle>
            <a:lvl1pPr>
              <a:defRPr sz="2800">
                <a:solidFill>
                  <a:srgbClr val="000000"/>
                </a:solidFill>
                <a:latin typeface="Arial" charset="0"/>
                <a:cs typeface="Arial" charset="0"/>
              </a:defRPr>
            </a:lvl1pPr>
          </a:lstStyle>
          <a:p>
            <a:pPr>
              <a:defRPr/>
            </a:pPr>
            <a:fld id="{9CE2B554-1585-4C12-9223-F367F6BB6EBA}" type="slidenum">
              <a:rPr lang="en-US" altLang="ja-JP"/>
              <a:pPr>
                <a:defRPr/>
              </a:pPr>
              <a:t>‹#›</a:t>
            </a:fld>
            <a:endParaRPr lang="en-US" altLang="ja-JP" dirty="0"/>
          </a:p>
        </p:txBody>
      </p:sp>
    </p:spTree>
    <p:extLst>
      <p:ext uri="{BB962C8B-B14F-4D97-AF65-F5344CB8AC3E}">
        <p14:creationId xmlns:p14="http://schemas.microsoft.com/office/powerpoint/2010/main" val="270455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363" y="1385888"/>
            <a:ext cx="7926387" cy="47958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ext Placeholder 3"/>
          <p:cNvSpPr>
            <a:spLocks noGrp="1"/>
          </p:cNvSpPr>
          <p:nvPr>
            <p:ph type="body" sz="quarter" idx="11"/>
          </p:nvPr>
        </p:nvSpPr>
        <p:spPr>
          <a:xfrm>
            <a:off x="1433512" y="76200"/>
            <a:ext cx="7329488" cy="457200"/>
          </a:xfrm>
          <a:prstGeom prst="rect">
            <a:avLst/>
          </a:prstGeom>
        </p:spPr>
        <p:txBody>
          <a:bodyPr anchor="ctr"/>
          <a:lstStyle>
            <a:lvl1pPr marL="0" indent="0">
              <a:buNone/>
              <a:defRPr sz="2800" b="1" baseline="0">
                <a:solidFill>
                  <a:schemeClr val="bg1"/>
                </a:solidFill>
              </a:defRPr>
            </a:lvl1pPr>
          </a:lstStyle>
          <a:p>
            <a:pPr lvl="0"/>
            <a:r>
              <a:rPr lang="en-US" dirty="0" smtClean="0"/>
              <a:t>Click to edit Master text styles</a:t>
            </a:r>
          </a:p>
        </p:txBody>
      </p:sp>
      <p:sp>
        <p:nvSpPr>
          <p:cNvPr id="4" name="Rectangle 6"/>
          <p:cNvSpPr>
            <a:spLocks noGrp="1" noChangeArrowheads="1"/>
          </p:cNvSpPr>
          <p:nvPr>
            <p:ph type="sldNum" sz="quarter" idx="12"/>
          </p:nvPr>
        </p:nvSpPr>
        <p:spPr>
          <a:xfrm>
            <a:off x="0" y="6540500"/>
            <a:ext cx="433388" cy="198438"/>
          </a:xfrm>
          <a:prstGeom prst="rect">
            <a:avLst/>
          </a:prstGeom>
        </p:spPr>
        <p:txBody>
          <a:bodyPr/>
          <a:lstStyle>
            <a:lvl1pPr>
              <a:defRPr>
                <a:latin typeface="Arial" charset="0"/>
                <a:cs typeface="Arial" charset="0"/>
              </a:defRPr>
            </a:lvl1pPr>
          </a:lstStyle>
          <a:p>
            <a:pPr>
              <a:defRPr/>
            </a:pPr>
            <a:fld id="{48CFEE3D-6B15-43A5-9E38-4D4C7F15C819}" type="slidenum">
              <a:rPr lang="en-US" altLang="ja-JP"/>
              <a:pPr>
                <a:defRPr/>
              </a:pPr>
              <a:t>‹#›</a:t>
            </a:fld>
            <a:endParaRPr lang="en-US" altLang="ja-JP" dirty="0"/>
          </a:p>
        </p:txBody>
      </p:sp>
    </p:spTree>
    <p:extLst>
      <p:ext uri="{BB962C8B-B14F-4D97-AF65-F5344CB8AC3E}">
        <p14:creationId xmlns:p14="http://schemas.microsoft.com/office/powerpoint/2010/main" val="236857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dirty="0"/>
            </a:lvl1pPr>
          </a:lstStyle>
          <a:p>
            <a:pPr>
              <a:defRPr/>
            </a:pPr>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dirty="0"/>
            </a:lvl1pPr>
          </a:lstStyle>
          <a:p>
            <a:pPr>
              <a:defRPr/>
            </a:pPr>
            <a:endParaRPr lang="en-GB"/>
          </a:p>
        </p:txBody>
      </p:sp>
    </p:spTree>
    <p:extLst>
      <p:ext uri="{BB962C8B-B14F-4D97-AF65-F5344CB8AC3E}">
        <p14:creationId xmlns:p14="http://schemas.microsoft.com/office/powerpoint/2010/main" val="2230869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5800" y="33475"/>
            <a:ext cx="8077200" cy="457200"/>
          </a:xfrm>
          <a:prstGeom prst="rect">
            <a:avLst/>
          </a:prstGeom>
        </p:spPr>
        <p:txBody>
          <a:bodyPr anchor="ctr"/>
          <a:lstStyle>
            <a:lvl1pPr marL="0" indent="0">
              <a:buNone/>
              <a:defRPr sz="2800" b="1" baseline="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225355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723900" y="5334000"/>
            <a:ext cx="7696200" cy="533400"/>
          </a:xfrm>
          <a:prstGeom prst="rect">
            <a:avLst/>
          </a:prstGeom>
        </p:spPr>
        <p:txBody>
          <a:bodyPr/>
          <a:lstStyle>
            <a:lvl1pPr marL="0" indent="0" algn="ctr">
              <a:buNone/>
              <a:defRPr sz="2800">
                <a:solidFill>
                  <a:srgbClr val="6C6F70"/>
                </a:solidFill>
              </a:defRPr>
            </a:lvl1pPr>
          </a:lstStyle>
          <a:p>
            <a:pPr lvl="0"/>
            <a:r>
              <a:rPr lang="en-US" dirty="0" smtClean="0"/>
              <a:t>Click to edit Master text styles</a:t>
            </a:r>
          </a:p>
        </p:txBody>
      </p:sp>
    </p:spTree>
    <p:extLst>
      <p:ext uri="{BB962C8B-B14F-4D97-AF65-F5344CB8AC3E}">
        <p14:creationId xmlns:p14="http://schemas.microsoft.com/office/powerpoint/2010/main" val="66485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6517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 Placeholder 6"/>
          <p:cNvSpPr>
            <a:spLocks noGrp="1"/>
          </p:cNvSpPr>
          <p:nvPr>
            <p:ph type="body" sz="quarter" idx="10"/>
          </p:nvPr>
        </p:nvSpPr>
        <p:spPr>
          <a:xfrm>
            <a:off x="190500" y="4572000"/>
            <a:ext cx="8763000" cy="1066800"/>
          </a:xfrm>
          <a:prstGeom prst="rect">
            <a:avLst/>
          </a:prstGeom>
        </p:spPr>
        <p:txBody>
          <a:bodyPr/>
          <a:lstStyle>
            <a:lvl1pPr marL="0" indent="0" algn="ctr">
              <a:buNone/>
              <a:defRPr b="1">
                <a:solidFill>
                  <a:srgbClr val="7AB800"/>
                </a:solidFill>
              </a:defRPr>
            </a:lvl1pPr>
            <a:lvl2pPr marL="457200" indent="0" algn="ctr">
              <a:buNone/>
              <a:defRPr sz="2400"/>
            </a:lvl2pPr>
            <a:lvl3pPr marL="914400" indent="0">
              <a:buNone/>
              <a:defRPr/>
            </a:lvl3pPr>
          </a:lstStyle>
          <a:p>
            <a:pPr lvl="0"/>
            <a:r>
              <a:rPr lang="en-US" dirty="0" smtClean="0"/>
              <a:t>Click to edit Master text styles</a:t>
            </a:r>
          </a:p>
        </p:txBody>
      </p:sp>
      <p:sp>
        <p:nvSpPr>
          <p:cNvPr id="3" name="Text Placeholder 8"/>
          <p:cNvSpPr>
            <a:spLocks noGrp="1"/>
          </p:cNvSpPr>
          <p:nvPr>
            <p:ph type="body" sz="quarter" idx="11"/>
          </p:nvPr>
        </p:nvSpPr>
        <p:spPr>
          <a:xfrm>
            <a:off x="185057" y="5791200"/>
            <a:ext cx="8773886" cy="762000"/>
          </a:xfrm>
          <a:prstGeom prst="rect">
            <a:avLst/>
          </a:prstGeom>
        </p:spPr>
        <p:txBody>
          <a:bodyPr/>
          <a:lstStyle>
            <a:lvl1pPr marL="0" indent="0" algn="ctr">
              <a:buNone/>
              <a:defRPr sz="1800">
                <a:solidFill>
                  <a:srgbClr val="646464"/>
                </a:solidFill>
              </a:defRPr>
            </a:lvl1pPr>
          </a:lstStyle>
          <a:p>
            <a:pPr lvl="0"/>
            <a:r>
              <a:rPr lang="en-US" dirty="0" smtClean="0"/>
              <a:t>Click to edit Master text styles</a:t>
            </a:r>
          </a:p>
        </p:txBody>
      </p:sp>
    </p:spTree>
    <p:extLst>
      <p:ext uri="{BB962C8B-B14F-4D97-AF65-F5344CB8AC3E}">
        <p14:creationId xmlns:p14="http://schemas.microsoft.com/office/powerpoint/2010/main" val="351710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0"/>
            <a:ext cx="9144000" cy="533400"/>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4F81BD"/>
              </a:buClr>
              <a:buFont typeface="Arial" charset="0"/>
              <a:buNone/>
              <a:defRPr/>
            </a:pPr>
            <a:endParaRPr lang="en-GB" sz="2800" dirty="0">
              <a:solidFill>
                <a:prstClr val="white"/>
              </a:solidFill>
            </a:endParaRPr>
          </a:p>
        </p:txBody>
      </p:sp>
      <p:sp>
        <p:nvSpPr>
          <p:cNvPr id="14" name="Rectangle 13"/>
          <p:cNvSpPr/>
          <p:nvPr/>
        </p:nvSpPr>
        <p:spPr>
          <a:xfrm>
            <a:off x="0" y="6588125"/>
            <a:ext cx="9144000" cy="296863"/>
          </a:xfrm>
          <a:prstGeom prst="rect">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4F81BD"/>
              </a:buClr>
              <a:buFont typeface="Arial" charset="0"/>
              <a:buNone/>
              <a:defRPr/>
            </a:pPr>
            <a:endParaRPr lang="en-GB" sz="2800" dirty="0">
              <a:solidFill>
                <a:prstClr val="white"/>
              </a:solidFill>
            </a:endParaRPr>
          </a:p>
        </p:txBody>
      </p:sp>
      <p:sp>
        <p:nvSpPr>
          <p:cNvPr id="15" name="TextBox 8"/>
          <p:cNvSpPr txBox="1">
            <a:spLocks noChangeArrowheads="1"/>
          </p:cNvSpPr>
          <p:nvPr/>
        </p:nvSpPr>
        <p:spPr bwMode="auto">
          <a:xfrm>
            <a:off x="6972300" y="6534150"/>
            <a:ext cx="2087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defRPr>
            </a:lvl1pPr>
            <a:lvl2pPr marL="742950" indent="-285750" eaLnBrk="0" hangingPunct="0">
              <a:defRPr sz="2800">
                <a:solidFill>
                  <a:srgbClr val="000000"/>
                </a:solidFill>
                <a:latin typeface="Arial" charset="0"/>
              </a:defRPr>
            </a:lvl2pPr>
            <a:lvl3pPr marL="1143000" indent="-228600" eaLnBrk="0" hangingPunct="0">
              <a:defRPr sz="2800">
                <a:solidFill>
                  <a:srgbClr val="000000"/>
                </a:solidFill>
                <a:latin typeface="Arial" charset="0"/>
              </a:defRPr>
            </a:lvl3pPr>
            <a:lvl4pPr marL="1600200" indent="-228600" eaLnBrk="0" hangingPunct="0">
              <a:defRPr sz="2800">
                <a:solidFill>
                  <a:srgbClr val="000000"/>
                </a:solidFill>
                <a:latin typeface="Arial" charset="0"/>
              </a:defRPr>
            </a:lvl4pPr>
            <a:lvl5pPr marL="2057400" indent="-228600" eaLnBrk="0" hangingPunct="0">
              <a:defRPr sz="2800">
                <a:solidFill>
                  <a:srgbClr val="000000"/>
                </a:solidFill>
                <a:latin typeface="Arial" charset="0"/>
              </a:defRPr>
            </a:lvl5pPr>
            <a:lvl6pPr marL="25146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6pPr>
            <a:lvl7pPr marL="29718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7pPr>
            <a:lvl8pPr marL="34290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8pPr>
            <a:lvl9pPr marL="38862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9pPr>
          </a:lstStyle>
          <a:p>
            <a:pPr algn="ctr" eaLnBrk="1" hangingPunct="1">
              <a:buClr>
                <a:srgbClr val="4F81BD"/>
              </a:buClr>
              <a:buFont typeface="Arial" charset="0"/>
              <a:buNone/>
              <a:defRPr/>
            </a:pPr>
            <a:r>
              <a:rPr lang="en-GB" altLang="en-US" sz="1600" b="1" dirty="0" smtClean="0">
                <a:solidFill>
                  <a:srgbClr val="7AB800"/>
                </a:solidFill>
                <a:latin typeface="Calibri" pitchFamily="34" charset="0"/>
                <a:cs typeface="+mn-cs"/>
              </a:rPr>
              <a:t>www.lmc-auto.com</a:t>
            </a:r>
          </a:p>
        </p:txBody>
      </p:sp>
      <p:sp>
        <p:nvSpPr>
          <p:cNvPr id="16" name="TextBox 9"/>
          <p:cNvSpPr txBox="1">
            <a:spLocks noChangeArrowheads="1"/>
          </p:cNvSpPr>
          <p:nvPr/>
        </p:nvSpPr>
        <p:spPr bwMode="auto">
          <a:xfrm>
            <a:off x="157163" y="6615113"/>
            <a:ext cx="3279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defRPr>
            </a:lvl1pPr>
            <a:lvl2pPr marL="742950" indent="-285750" eaLnBrk="0" hangingPunct="0">
              <a:defRPr sz="2800">
                <a:solidFill>
                  <a:srgbClr val="000000"/>
                </a:solidFill>
                <a:latin typeface="Arial" charset="0"/>
              </a:defRPr>
            </a:lvl2pPr>
            <a:lvl3pPr marL="1143000" indent="-228600" eaLnBrk="0" hangingPunct="0">
              <a:defRPr sz="2800">
                <a:solidFill>
                  <a:srgbClr val="000000"/>
                </a:solidFill>
                <a:latin typeface="Arial" charset="0"/>
              </a:defRPr>
            </a:lvl3pPr>
            <a:lvl4pPr marL="1600200" indent="-228600" eaLnBrk="0" hangingPunct="0">
              <a:defRPr sz="2800">
                <a:solidFill>
                  <a:srgbClr val="000000"/>
                </a:solidFill>
                <a:latin typeface="Arial" charset="0"/>
              </a:defRPr>
            </a:lvl4pPr>
            <a:lvl5pPr marL="2057400" indent="-228600" eaLnBrk="0" hangingPunct="0">
              <a:defRPr sz="2800">
                <a:solidFill>
                  <a:srgbClr val="000000"/>
                </a:solidFill>
                <a:latin typeface="Arial" charset="0"/>
              </a:defRPr>
            </a:lvl5pPr>
            <a:lvl6pPr marL="25146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6pPr>
            <a:lvl7pPr marL="29718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7pPr>
            <a:lvl8pPr marL="34290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8pPr>
            <a:lvl9pPr marL="38862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9pPr>
          </a:lstStyle>
          <a:p>
            <a:pPr eaLnBrk="1" hangingPunct="1">
              <a:buClr>
                <a:srgbClr val="4F81BD"/>
              </a:buClr>
              <a:buFont typeface="Arial" charset="0"/>
              <a:buNone/>
              <a:defRPr/>
            </a:pPr>
            <a:r>
              <a:rPr lang="en-GB" altLang="en-US" sz="900" b="1" dirty="0" smtClean="0">
                <a:solidFill>
                  <a:prstClr val="white"/>
                </a:solidFill>
                <a:latin typeface="Calibri" pitchFamily="34" charset="0"/>
                <a:cs typeface="+mn-cs"/>
              </a:rPr>
              <a:t>© 2017 LMC Automotive Limited, All Rights Reserved.</a:t>
            </a:r>
            <a:endParaRPr lang="en-GB" altLang="en-US" sz="1400" b="1" dirty="0" smtClean="0">
              <a:solidFill>
                <a:prstClr val="white"/>
              </a:solidFill>
              <a:latin typeface="Calibri" pitchFamily="34" charset="0"/>
              <a:cs typeface="+mn-cs"/>
            </a:endParaRPr>
          </a:p>
        </p:txBody>
      </p:sp>
      <p:pic>
        <p:nvPicPr>
          <p:cNvPr id="10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7925" y="88900"/>
            <a:ext cx="249238"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9"/>
          <p:cNvSpPr txBox="1">
            <a:spLocks noChangeArrowheads="1"/>
          </p:cNvSpPr>
          <p:nvPr/>
        </p:nvSpPr>
        <p:spPr bwMode="auto">
          <a:xfrm>
            <a:off x="3089275" y="6602413"/>
            <a:ext cx="3279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defRPr>
            </a:lvl1pPr>
            <a:lvl2pPr marL="742950" indent="-285750" eaLnBrk="0" hangingPunct="0">
              <a:defRPr sz="2800">
                <a:solidFill>
                  <a:srgbClr val="000000"/>
                </a:solidFill>
                <a:latin typeface="Arial" charset="0"/>
              </a:defRPr>
            </a:lvl2pPr>
            <a:lvl3pPr marL="1143000" indent="-228600" eaLnBrk="0" hangingPunct="0">
              <a:defRPr sz="2800">
                <a:solidFill>
                  <a:srgbClr val="000000"/>
                </a:solidFill>
                <a:latin typeface="Arial" charset="0"/>
              </a:defRPr>
            </a:lvl3pPr>
            <a:lvl4pPr marL="1600200" indent="-228600" eaLnBrk="0" hangingPunct="0">
              <a:defRPr sz="2800">
                <a:solidFill>
                  <a:srgbClr val="000000"/>
                </a:solidFill>
                <a:latin typeface="Arial" charset="0"/>
              </a:defRPr>
            </a:lvl4pPr>
            <a:lvl5pPr marL="2057400" indent="-228600" eaLnBrk="0" hangingPunct="0">
              <a:defRPr sz="2800">
                <a:solidFill>
                  <a:srgbClr val="000000"/>
                </a:solidFill>
                <a:latin typeface="Arial" charset="0"/>
              </a:defRPr>
            </a:lvl5pPr>
            <a:lvl6pPr marL="25146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6pPr>
            <a:lvl7pPr marL="29718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7pPr>
            <a:lvl8pPr marL="34290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8pPr>
            <a:lvl9pPr marL="38862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9pPr>
          </a:lstStyle>
          <a:p>
            <a:pPr algn="ctr" eaLnBrk="1" hangingPunct="1">
              <a:buClr>
                <a:srgbClr val="4F81BD"/>
              </a:buClr>
              <a:buFont typeface="Arial" charset="0"/>
              <a:buNone/>
              <a:defRPr/>
            </a:pPr>
            <a:fld id="{22D32096-66CB-4644-977D-2C53FC7B96C4}" type="slidenum">
              <a:rPr lang="en-GB" altLang="en-US" sz="1400" b="1" smtClean="0">
                <a:solidFill>
                  <a:prstClr val="white"/>
                </a:solidFill>
                <a:latin typeface="Calibri" pitchFamily="34" charset="0"/>
                <a:cs typeface="+mn-cs"/>
              </a:rPr>
              <a:pPr algn="ctr" eaLnBrk="1" hangingPunct="1">
                <a:buClr>
                  <a:srgbClr val="4F81BD"/>
                </a:buClr>
                <a:buFont typeface="Arial" charset="0"/>
                <a:buNone/>
                <a:defRPr/>
              </a:pPr>
              <a:t>‹#›</a:t>
            </a:fld>
            <a:endParaRPr lang="en-GB" altLang="en-US" sz="1400" b="1" dirty="0" smtClean="0">
              <a:solidFill>
                <a:prstClr val="white"/>
              </a:solidFill>
              <a:latin typeface="Calibri" pitchFamily="34" charset="0"/>
              <a:cs typeface="+mn-cs"/>
            </a:endParaRPr>
          </a:p>
        </p:txBody>
      </p:sp>
      <p:pic>
        <p:nvPicPr>
          <p:cNvPr id="1032" name="Picture 10" descr="C:\Users\Victoria\Desktop\Logo &amp; Colour Pallette\LMC Automotive Logo_CMYK.em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12725" y="49213"/>
            <a:ext cx="465138" cy="5969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694" r:id="rId1"/>
    <p:sldLayoutId id="2147484698" r:id="rId2"/>
    <p:sldLayoutId id="2147484699" r:id="rId3"/>
    <p:sldLayoutId id="2147484700" r:id="rId4"/>
    <p:sldLayoutId id="2147484701"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0"/>
            <a:ext cx="9144000" cy="457200"/>
          </a:xfrm>
          <a:prstGeom prst="rect">
            <a:avLst/>
          </a:prstGeom>
          <a:solidFill>
            <a:srgbClr val="6C6F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4F81BD"/>
              </a:buClr>
              <a:buFont typeface="Arial" charset="0"/>
              <a:buNone/>
              <a:defRPr/>
            </a:pPr>
            <a:endParaRPr lang="en-GB" sz="2800" dirty="0">
              <a:solidFill>
                <a:prstClr val="white"/>
              </a:solidFill>
            </a:endParaRPr>
          </a:p>
        </p:txBody>
      </p:sp>
      <p:sp>
        <p:nvSpPr>
          <p:cNvPr id="18" name="Rectangle 17"/>
          <p:cNvSpPr/>
          <p:nvPr userDrawn="1"/>
        </p:nvSpPr>
        <p:spPr>
          <a:xfrm>
            <a:off x="0" y="6588125"/>
            <a:ext cx="9144000" cy="296863"/>
          </a:xfrm>
          <a:prstGeom prst="rect">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4F81BD"/>
              </a:buClr>
              <a:buFont typeface="Arial" charset="0"/>
              <a:buNone/>
              <a:defRPr/>
            </a:pPr>
            <a:endParaRPr lang="en-GB" sz="2800" dirty="0">
              <a:solidFill>
                <a:prstClr val="white"/>
              </a:solidFill>
            </a:endParaRPr>
          </a:p>
        </p:txBody>
      </p:sp>
      <p:sp>
        <p:nvSpPr>
          <p:cNvPr id="19" name="TextBox 8"/>
          <p:cNvSpPr txBox="1">
            <a:spLocks noChangeArrowheads="1"/>
          </p:cNvSpPr>
          <p:nvPr userDrawn="1"/>
        </p:nvSpPr>
        <p:spPr bwMode="auto">
          <a:xfrm>
            <a:off x="6972300" y="6534150"/>
            <a:ext cx="2087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defRPr>
            </a:lvl1pPr>
            <a:lvl2pPr marL="742950" indent="-285750" eaLnBrk="0" hangingPunct="0">
              <a:defRPr sz="2800">
                <a:solidFill>
                  <a:srgbClr val="000000"/>
                </a:solidFill>
                <a:latin typeface="Arial" charset="0"/>
              </a:defRPr>
            </a:lvl2pPr>
            <a:lvl3pPr marL="1143000" indent="-228600" eaLnBrk="0" hangingPunct="0">
              <a:defRPr sz="2800">
                <a:solidFill>
                  <a:srgbClr val="000000"/>
                </a:solidFill>
                <a:latin typeface="Arial" charset="0"/>
              </a:defRPr>
            </a:lvl3pPr>
            <a:lvl4pPr marL="1600200" indent="-228600" eaLnBrk="0" hangingPunct="0">
              <a:defRPr sz="2800">
                <a:solidFill>
                  <a:srgbClr val="000000"/>
                </a:solidFill>
                <a:latin typeface="Arial" charset="0"/>
              </a:defRPr>
            </a:lvl4pPr>
            <a:lvl5pPr marL="2057400" indent="-228600" eaLnBrk="0" hangingPunct="0">
              <a:defRPr sz="2800">
                <a:solidFill>
                  <a:srgbClr val="000000"/>
                </a:solidFill>
                <a:latin typeface="Arial" charset="0"/>
              </a:defRPr>
            </a:lvl5pPr>
            <a:lvl6pPr marL="25146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6pPr>
            <a:lvl7pPr marL="29718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7pPr>
            <a:lvl8pPr marL="34290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8pPr>
            <a:lvl9pPr marL="38862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9pPr>
          </a:lstStyle>
          <a:p>
            <a:pPr algn="ctr" eaLnBrk="1" hangingPunct="1">
              <a:buClr>
                <a:srgbClr val="4F81BD"/>
              </a:buClr>
              <a:buFont typeface="Arial" charset="0"/>
              <a:buNone/>
              <a:defRPr/>
            </a:pPr>
            <a:r>
              <a:rPr lang="en-GB" altLang="en-US" sz="1800" b="1" dirty="0" smtClean="0">
                <a:solidFill>
                  <a:srgbClr val="7AB800"/>
                </a:solidFill>
                <a:latin typeface="Calibri" pitchFamily="34" charset="0"/>
                <a:cs typeface="+mn-cs"/>
              </a:rPr>
              <a:t>www.lmc-auto.com</a:t>
            </a:r>
          </a:p>
        </p:txBody>
      </p:sp>
      <p:sp>
        <p:nvSpPr>
          <p:cNvPr id="23" name="TextBox 9"/>
          <p:cNvSpPr txBox="1">
            <a:spLocks noChangeArrowheads="1"/>
          </p:cNvSpPr>
          <p:nvPr userDrawn="1"/>
        </p:nvSpPr>
        <p:spPr bwMode="auto">
          <a:xfrm>
            <a:off x="157163" y="6615113"/>
            <a:ext cx="3279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defRPr>
            </a:lvl1pPr>
            <a:lvl2pPr marL="742950" indent="-285750" eaLnBrk="0" hangingPunct="0">
              <a:defRPr sz="2800">
                <a:solidFill>
                  <a:srgbClr val="000000"/>
                </a:solidFill>
                <a:latin typeface="Arial" charset="0"/>
              </a:defRPr>
            </a:lvl2pPr>
            <a:lvl3pPr marL="1143000" indent="-228600" eaLnBrk="0" hangingPunct="0">
              <a:defRPr sz="2800">
                <a:solidFill>
                  <a:srgbClr val="000000"/>
                </a:solidFill>
                <a:latin typeface="Arial" charset="0"/>
              </a:defRPr>
            </a:lvl3pPr>
            <a:lvl4pPr marL="1600200" indent="-228600" eaLnBrk="0" hangingPunct="0">
              <a:defRPr sz="2800">
                <a:solidFill>
                  <a:srgbClr val="000000"/>
                </a:solidFill>
                <a:latin typeface="Arial" charset="0"/>
              </a:defRPr>
            </a:lvl4pPr>
            <a:lvl5pPr marL="2057400" indent="-228600" eaLnBrk="0" hangingPunct="0">
              <a:defRPr sz="2800">
                <a:solidFill>
                  <a:srgbClr val="000000"/>
                </a:solidFill>
                <a:latin typeface="Arial" charset="0"/>
              </a:defRPr>
            </a:lvl5pPr>
            <a:lvl6pPr marL="25146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6pPr>
            <a:lvl7pPr marL="29718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7pPr>
            <a:lvl8pPr marL="34290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8pPr>
            <a:lvl9pPr marL="38862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9pPr>
          </a:lstStyle>
          <a:p>
            <a:pPr eaLnBrk="1" hangingPunct="1">
              <a:buClr>
                <a:srgbClr val="4F81BD"/>
              </a:buClr>
              <a:buFont typeface="Arial" charset="0"/>
              <a:buNone/>
              <a:defRPr/>
            </a:pPr>
            <a:r>
              <a:rPr lang="en-GB" altLang="en-US" sz="900" b="1" dirty="0" smtClean="0">
                <a:solidFill>
                  <a:prstClr val="white"/>
                </a:solidFill>
                <a:latin typeface="Calibri" pitchFamily="34" charset="0"/>
                <a:cs typeface="+mn-cs"/>
              </a:rPr>
              <a:t>© 2017 LMC Automotive Limited, All Rights Reserved.</a:t>
            </a:r>
            <a:endParaRPr lang="en-GB" altLang="en-US" sz="1400" b="1" dirty="0" smtClean="0">
              <a:solidFill>
                <a:prstClr val="white"/>
              </a:solidFill>
              <a:latin typeface="Calibri" pitchFamily="34" charset="0"/>
              <a:cs typeface="+mn-cs"/>
            </a:endParaRPr>
          </a:p>
        </p:txBody>
      </p:sp>
      <p:pic>
        <p:nvPicPr>
          <p:cNvPr id="205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97925" y="88900"/>
            <a:ext cx="249238"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9"/>
          <p:cNvSpPr txBox="1">
            <a:spLocks noChangeArrowheads="1"/>
          </p:cNvSpPr>
          <p:nvPr userDrawn="1"/>
        </p:nvSpPr>
        <p:spPr bwMode="auto">
          <a:xfrm>
            <a:off x="3089275" y="6602413"/>
            <a:ext cx="3279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defRPr>
            </a:lvl1pPr>
            <a:lvl2pPr marL="742950" indent="-285750" eaLnBrk="0" hangingPunct="0">
              <a:defRPr sz="2800">
                <a:solidFill>
                  <a:srgbClr val="000000"/>
                </a:solidFill>
                <a:latin typeface="Arial" charset="0"/>
              </a:defRPr>
            </a:lvl2pPr>
            <a:lvl3pPr marL="1143000" indent="-228600" eaLnBrk="0" hangingPunct="0">
              <a:defRPr sz="2800">
                <a:solidFill>
                  <a:srgbClr val="000000"/>
                </a:solidFill>
                <a:latin typeface="Arial" charset="0"/>
              </a:defRPr>
            </a:lvl3pPr>
            <a:lvl4pPr marL="1600200" indent="-228600" eaLnBrk="0" hangingPunct="0">
              <a:defRPr sz="2800">
                <a:solidFill>
                  <a:srgbClr val="000000"/>
                </a:solidFill>
                <a:latin typeface="Arial" charset="0"/>
              </a:defRPr>
            </a:lvl4pPr>
            <a:lvl5pPr marL="2057400" indent="-228600" eaLnBrk="0" hangingPunct="0">
              <a:defRPr sz="2800">
                <a:solidFill>
                  <a:srgbClr val="000000"/>
                </a:solidFill>
                <a:latin typeface="Arial" charset="0"/>
              </a:defRPr>
            </a:lvl5pPr>
            <a:lvl6pPr marL="25146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6pPr>
            <a:lvl7pPr marL="29718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7pPr>
            <a:lvl8pPr marL="34290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8pPr>
            <a:lvl9pPr marL="38862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9pPr>
          </a:lstStyle>
          <a:p>
            <a:pPr algn="ctr" eaLnBrk="1" hangingPunct="1">
              <a:buClr>
                <a:srgbClr val="4F81BD"/>
              </a:buClr>
              <a:buFont typeface="Arial" charset="0"/>
              <a:buNone/>
              <a:defRPr/>
            </a:pPr>
            <a:fld id="{E14FF38B-B2A9-4A4B-9CF5-2B51AA8610FF}" type="slidenum">
              <a:rPr lang="en-GB" altLang="en-US" sz="1400" b="1" smtClean="0">
                <a:solidFill>
                  <a:prstClr val="white"/>
                </a:solidFill>
                <a:latin typeface="Calibri" pitchFamily="34" charset="0"/>
                <a:cs typeface="+mn-cs"/>
              </a:rPr>
              <a:pPr algn="ctr" eaLnBrk="1" hangingPunct="1">
                <a:buClr>
                  <a:srgbClr val="4F81BD"/>
                </a:buClr>
                <a:buFont typeface="Arial" charset="0"/>
                <a:buNone/>
                <a:defRPr/>
              </a:pPr>
              <a:t>‹#›</a:t>
            </a:fld>
            <a:endParaRPr lang="en-GB" altLang="en-US" sz="1400" b="1" dirty="0" smtClean="0">
              <a:solidFill>
                <a:prstClr val="white"/>
              </a:solidFill>
              <a:latin typeface="Calibri" pitchFamily="34" charset="0"/>
              <a:cs typeface="+mn-cs"/>
            </a:endParaRPr>
          </a:p>
        </p:txBody>
      </p:sp>
      <p:pic>
        <p:nvPicPr>
          <p:cNvPr id="2056" name="Picture 2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8863" y="1382713"/>
            <a:ext cx="1963737"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rnd">
                <a:solidFill>
                  <a:srgbClr val="000000"/>
                </a:solidFill>
                <a:round/>
                <a:headEnd/>
                <a:tailEnd/>
              </a14:hiddenLine>
            </a:ext>
          </a:extLst>
        </p:spPr>
      </p:pic>
      <p:sp>
        <p:nvSpPr>
          <p:cNvPr id="7178" name="TextBox 1"/>
          <p:cNvSpPr txBox="1">
            <a:spLocks noChangeArrowheads="1"/>
          </p:cNvSpPr>
          <p:nvPr userDrawn="1"/>
        </p:nvSpPr>
        <p:spPr bwMode="auto">
          <a:xfrm>
            <a:off x="3436938" y="4167188"/>
            <a:ext cx="19399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GB" altLang="en-US" sz="3200" b="1" dirty="0" smtClean="0">
                <a:solidFill>
                  <a:srgbClr val="FFFFFF"/>
                </a:solidFill>
              </a:rPr>
              <a:t>Thank You</a:t>
            </a:r>
          </a:p>
          <a:p>
            <a:pPr eaLnBrk="1" hangingPunct="1">
              <a:defRPr/>
            </a:pPr>
            <a:endParaRPr lang="en-GB" altLang="en-US" dirty="0" smtClean="0"/>
          </a:p>
        </p:txBody>
      </p:sp>
      <p:sp>
        <p:nvSpPr>
          <p:cNvPr id="2058" name="Rectangle 10"/>
          <p:cNvSpPr>
            <a:spLocks noChangeArrowheads="1"/>
          </p:cNvSpPr>
          <p:nvPr userDrawn="1"/>
        </p:nvSpPr>
        <p:spPr bwMode="auto">
          <a:xfrm>
            <a:off x="0" y="4267200"/>
            <a:ext cx="9144000" cy="584200"/>
          </a:xfrm>
          <a:prstGeom prst="rect">
            <a:avLst/>
          </a:prstGeom>
          <a:solidFill>
            <a:srgbClr val="7AB8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sz="3200" b="1">
                <a:solidFill>
                  <a:srgbClr val="FFFFFF"/>
                </a:solidFill>
              </a:rPr>
              <a:t>Thank You </a:t>
            </a:r>
          </a:p>
        </p:txBody>
      </p:sp>
    </p:spTree>
  </p:cSld>
  <p:clrMap bg1="lt1" tx1="dk1" bg2="lt2" tx2="dk2" accent1="accent1" accent2="accent2" accent3="accent3" accent4="accent4" accent5="accent5" accent6="accent6" hlink="hlink" folHlink="folHlink"/>
  <p:sldLayoutIdLst>
    <p:sldLayoutId id="2147484695"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59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0" y="6588125"/>
            <a:ext cx="9144000" cy="296863"/>
          </a:xfrm>
          <a:prstGeom prst="rect">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4F81BD"/>
              </a:buClr>
              <a:buFont typeface="Arial" charset="0"/>
              <a:buNone/>
              <a:defRPr/>
            </a:pPr>
            <a:endParaRPr lang="en-GB" sz="2800" dirty="0">
              <a:solidFill>
                <a:prstClr val="white"/>
              </a:solidFill>
            </a:endParaRPr>
          </a:p>
        </p:txBody>
      </p:sp>
      <p:sp>
        <p:nvSpPr>
          <p:cNvPr id="21" name="TextBox 12"/>
          <p:cNvSpPr txBox="1">
            <a:spLocks noChangeArrowheads="1"/>
          </p:cNvSpPr>
          <p:nvPr/>
        </p:nvSpPr>
        <p:spPr bwMode="auto">
          <a:xfrm>
            <a:off x="6972300" y="6550025"/>
            <a:ext cx="2087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defRPr>
            </a:lvl1pPr>
            <a:lvl2pPr marL="742950" indent="-285750" eaLnBrk="0" hangingPunct="0">
              <a:defRPr sz="2800">
                <a:solidFill>
                  <a:srgbClr val="000000"/>
                </a:solidFill>
                <a:latin typeface="Arial" charset="0"/>
              </a:defRPr>
            </a:lvl2pPr>
            <a:lvl3pPr marL="1143000" indent="-228600" eaLnBrk="0" hangingPunct="0">
              <a:defRPr sz="2800">
                <a:solidFill>
                  <a:srgbClr val="000000"/>
                </a:solidFill>
                <a:latin typeface="Arial" charset="0"/>
              </a:defRPr>
            </a:lvl3pPr>
            <a:lvl4pPr marL="1600200" indent="-228600" eaLnBrk="0" hangingPunct="0">
              <a:defRPr sz="2800">
                <a:solidFill>
                  <a:srgbClr val="000000"/>
                </a:solidFill>
                <a:latin typeface="Arial" charset="0"/>
              </a:defRPr>
            </a:lvl4pPr>
            <a:lvl5pPr marL="2057400" indent="-228600" eaLnBrk="0" hangingPunct="0">
              <a:defRPr sz="2800">
                <a:solidFill>
                  <a:srgbClr val="000000"/>
                </a:solidFill>
                <a:latin typeface="Arial" charset="0"/>
              </a:defRPr>
            </a:lvl5pPr>
            <a:lvl6pPr marL="25146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6pPr>
            <a:lvl7pPr marL="29718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7pPr>
            <a:lvl8pPr marL="34290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8pPr>
            <a:lvl9pPr marL="38862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9pPr>
          </a:lstStyle>
          <a:p>
            <a:pPr algn="ctr" eaLnBrk="1" hangingPunct="1">
              <a:buClr>
                <a:srgbClr val="4F81BD"/>
              </a:buClr>
              <a:buFont typeface="Arial" charset="0"/>
              <a:buNone/>
              <a:defRPr/>
            </a:pPr>
            <a:r>
              <a:rPr lang="en-GB" altLang="en-US" sz="1800" b="1" dirty="0" smtClean="0">
                <a:solidFill>
                  <a:srgbClr val="7AB800"/>
                </a:solidFill>
                <a:latin typeface="Calibri" pitchFamily="34" charset="0"/>
                <a:cs typeface="+mn-cs"/>
              </a:rPr>
              <a:t>www.lmc-auto.com</a:t>
            </a:r>
          </a:p>
        </p:txBody>
      </p:sp>
      <p:sp>
        <p:nvSpPr>
          <p:cNvPr id="22" name="TextBox 9"/>
          <p:cNvSpPr txBox="1">
            <a:spLocks noChangeArrowheads="1"/>
          </p:cNvSpPr>
          <p:nvPr/>
        </p:nvSpPr>
        <p:spPr bwMode="auto">
          <a:xfrm>
            <a:off x="157163" y="6615113"/>
            <a:ext cx="3279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defRPr>
            </a:lvl1pPr>
            <a:lvl2pPr marL="742950" indent="-285750" eaLnBrk="0" hangingPunct="0">
              <a:defRPr sz="2800">
                <a:solidFill>
                  <a:srgbClr val="000000"/>
                </a:solidFill>
                <a:latin typeface="Arial" charset="0"/>
              </a:defRPr>
            </a:lvl2pPr>
            <a:lvl3pPr marL="1143000" indent="-228600" eaLnBrk="0" hangingPunct="0">
              <a:defRPr sz="2800">
                <a:solidFill>
                  <a:srgbClr val="000000"/>
                </a:solidFill>
                <a:latin typeface="Arial" charset="0"/>
              </a:defRPr>
            </a:lvl3pPr>
            <a:lvl4pPr marL="1600200" indent="-228600" eaLnBrk="0" hangingPunct="0">
              <a:defRPr sz="2800">
                <a:solidFill>
                  <a:srgbClr val="000000"/>
                </a:solidFill>
                <a:latin typeface="Arial" charset="0"/>
              </a:defRPr>
            </a:lvl4pPr>
            <a:lvl5pPr marL="2057400" indent="-228600" eaLnBrk="0" hangingPunct="0">
              <a:defRPr sz="2800">
                <a:solidFill>
                  <a:srgbClr val="000000"/>
                </a:solidFill>
                <a:latin typeface="Arial" charset="0"/>
              </a:defRPr>
            </a:lvl5pPr>
            <a:lvl6pPr marL="25146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6pPr>
            <a:lvl7pPr marL="29718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7pPr>
            <a:lvl8pPr marL="34290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8pPr>
            <a:lvl9pPr marL="38862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9pPr>
          </a:lstStyle>
          <a:p>
            <a:pPr eaLnBrk="1" hangingPunct="1">
              <a:buClr>
                <a:srgbClr val="4F81BD"/>
              </a:buClr>
              <a:buFont typeface="Arial" charset="0"/>
              <a:buNone/>
              <a:defRPr/>
            </a:pPr>
            <a:r>
              <a:rPr lang="en-GB" altLang="en-US" sz="900" b="1" dirty="0" smtClean="0">
                <a:solidFill>
                  <a:prstClr val="white"/>
                </a:solidFill>
                <a:latin typeface="Calibri" pitchFamily="34" charset="0"/>
                <a:cs typeface="+mn-cs"/>
              </a:rPr>
              <a:t>© 2017 LMC Automotive Limited, All Rights Reserved.</a:t>
            </a:r>
            <a:endParaRPr lang="en-GB" altLang="en-US" sz="1400" b="1" dirty="0" smtClean="0">
              <a:solidFill>
                <a:prstClr val="white"/>
              </a:solidFill>
              <a:latin typeface="Calibri" pitchFamily="34" charset="0"/>
              <a:cs typeface="+mn-cs"/>
            </a:endParaRPr>
          </a:p>
        </p:txBody>
      </p:sp>
      <p:pic>
        <p:nvPicPr>
          <p:cNvPr id="3078"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28600"/>
            <a:ext cx="947738" cy="1208088"/>
          </a:xfrm>
          <a:prstGeom prst="rect">
            <a:avLst/>
          </a:prstGeom>
          <a:noFill/>
          <a:ln w="41275" cap="rnd">
            <a:solidFill>
              <a:schemeClr val="bg1"/>
            </a:solidFill>
            <a:round/>
            <a:headEnd/>
            <a:tailEnd/>
          </a:ln>
          <a:extLst>
            <a:ext uri="{909E8E84-426E-40DD-AFC4-6F175D3DCCD1}">
              <a14:hiddenFill xmlns:a14="http://schemas.microsoft.com/office/drawing/2010/main">
                <a:solidFill>
                  <a:srgbClr val="FFFFFF"/>
                </a:solidFill>
              </a14:hiddenFill>
            </a:ext>
          </a:extLst>
        </p:spPr>
      </p:pic>
      <p:cxnSp>
        <p:nvCxnSpPr>
          <p:cNvPr id="3" name="Straight Connector 2"/>
          <p:cNvCxnSpPr/>
          <p:nvPr userDrawn="1"/>
        </p:nvCxnSpPr>
        <p:spPr>
          <a:xfrm>
            <a:off x="8077200" y="4114800"/>
            <a:ext cx="982663"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176" name="TextBox 3"/>
          <p:cNvSpPr txBox="1">
            <a:spLocks noChangeArrowheads="1"/>
          </p:cNvSpPr>
          <p:nvPr userDrawn="1"/>
        </p:nvSpPr>
        <p:spPr bwMode="auto">
          <a:xfrm>
            <a:off x="6972300" y="3744913"/>
            <a:ext cx="1982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dirty="0" smtClean="0"/>
              <a:t>Can we square off?</a:t>
            </a:r>
          </a:p>
        </p:txBody>
      </p:sp>
      <p:cxnSp>
        <p:nvCxnSpPr>
          <p:cNvPr id="10" name="Straight Connector 9"/>
          <p:cNvCxnSpPr/>
          <p:nvPr userDrawn="1"/>
        </p:nvCxnSpPr>
        <p:spPr>
          <a:xfrm>
            <a:off x="8153400" y="4572000"/>
            <a:ext cx="982663"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696"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588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0" y="4267200"/>
            <a:ext cx="9144000" cy="2320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 name="Rectangle 19"/>
          <p:cNvSpPr/>
          <p:nvPr/>
        </p:nvSpPr>
        <p:spPr>
          <a:xfrm>
            <a:off x="0" y="6588125"/>
            <a:ext cx="9144000" cy="296863"/>
          </a:xfrm>
          <a:prstGeom prst="rect">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4F81BD"/>
              </a:buClr>
              <a:buFont typeface="Arial" charset="0"/>
              <a:buNone/>
              <a:defRPr/>
            </a:pPr>
            <a:endParaRPr lang="en-GB" sz="2800" dirty="0">
              <a:solidFill>
                <a:prstClr val="white"/>
              </a:solidFill>
            </a:endParaRPr>
          </a:p>
        </p:txBody>
      </p:sp>
      <p:sp>
        <p:nvSpPr>
          <p:cNvPr id="21" name="TextBox 12"/>
          <p:cNvSpPr txBox="1">
            <a:spLocks noChangeArrowheads="1"/>
          </p:cNvSpPr>
          <p:nvPr/>
        </p:nvSpPr>
        <p:spPr bwMode="auto">
          <a:xfrm>
            <a:off x="6972300" y="6550025"/>
            <a:ext cx="2087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defRPr>
            </a:lvl1pPr>
            <a:lvl2pPr marL="742950" indent="-285750" eaLnBrk="0" hangingPunct="0">
              <a:defRPr sz="2800">
                <a:solidFill>
                  <a:srgbClr val="000000"/>
                </a:solidFill>
                <a:latin typeface="Arial" charset="0"/>
              </a:defRPr>
            </a:lvl2pPr>
            <a:lvl3pPr marL="1143000" indent="-228600" eaLnBrk="0" hangingPunct="0">
              <a:defRPr sz="2800">
                <a:solidFill>
                  <a:srgbClr val="000000"/>
                </a:solidFill>
                <a:latin typeface="Arial" charset="0"/>
              </a:defRPr>
            </a:lvl3pPr>
            <a:lvl4pPr marL="1600200" indent="-228600" eaLnBrk="0" hangingPunct="0">
              <a:defRPr sz="2800">
                <a:solidFill>
                  <a:srgbClr val="000000"/>
                </a:solidFill>
                <a:latin typeface="Arial" charset="0"/>
              </a:defRPr>
            </a:lvl4pPr>
            <a:lvl5pPr marL="2057400" indent="-228600" eaLnBrk="0" hangingPunct="0">
              <a:defRPr sz="2800">
                <a:solidFill>
                  <a:srgbClr val="000000"/>
                </a:solidFill>
                <a:latin typeface="Arial" charset="0"/>
              </a:defRPr>
            </a:lvl5pPr>
            <a:lvl6pPr marL="25146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6pPr>
            <a:lvl7pPr marL="29718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7pPr>
            <a:lvl8pPr marL="34290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8pPr>
            <a:lvl9pPr marL="38862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9pPr>
          </a:lstStyle>
          <a:p>
            <a:pPr algn="ctr" eaLnBrk="1" hangingPunct="1">
              <a:buClr>
                <a:srgbClr val="4F81BD"/>
              </a:buClr>
              <a:buFont typeface="Arial" charset="0"/>
              <a:buNone/>
              <a:defRPr/>
            </a:pPr>
            <a:r>
              <a:rPr lang="en-GB" altLang="en-US" sz="1800" b="1" dirty="0" smtClean="0">
                <a:solidFill>
                  <a:srgbClr val="7AB800"/>
                </a:solidFill>
                <a:latin typeface="Calibri" pitchFamily="34" charset="0"/>
                <a:cs typeface="+mn-cs"/>
              </a:rPr>
              <a:t>www.lmc-auto.com</a:t>
            </a:r>
          </a:p>
        </p:txBody>
      </p:sp>
      <p:sp>
        <p:nvSpPr>
          <p:cNvPr id="22" name="TextBox 9"/>
          <p:cNvSpPr txBox="1">
            <a:spLocks noChangeArrowheads="1"/>
          </p:cNvSpPr>
          <p:nvPr/>
        </p:nvSpPr>
        <p:spPr bwMode="auto">
          <a:xfrm>
            <a:off x="157163" y="6615113"/>
            <a:ext cx="3279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defRPr>
            </a:lvl1pPr>
            <a:lvl2pPr marL="742950" indent="-285750" eaLnBrk="0" hangingPunct="0">
              <a:defRPr sz="2800">
                <a:solidFill>
                  <a:srgbClr val="000000"/>
                </a:solidFill>
                <a:latin typeface="Arial" charset="0"/>
              </a:defRPr>
            </a:lvl2pPr>
            <a:lvl3pPr marL="1143000" indent="-228600" eaLnBrk="0" hangingPunct="0">
              <a:defRPr sz="2800">
                <a:solidFill>
                  <a:srgbClr val="000000"/>
                </a:solidFill>
                <a:latin typeface="Arial" charset="0"/>
              </a:defRPr>
            </a:lvl3pPr>
            <a:lvl4pPr marL="1600200" indent="-228600" eaLnBrk="0" hangingPunct="0">
              <a:defRPr sz="2800">
                <a:solidFill>
                  <a:srgbClr val="000000"/>
                </a:solidFill>
                <a:latin typeface="Arial" charset="0"/>
              </a:defRPr>
            </a:lvl4pPr>
            <a:lvl5pPr marL="2057400" indent="-228600" eaLnBrk="0" hangingPunct="0">
              <a:defRPr sz="2800">
                <a:solidFill>
                  <a:srgbClr val="000000"/>
                </a:solidFill>
                <a:latin typeface="Arial" charset="0"/>
              </a:defRPr>
            </a:lvl5pPr>
            <a:lvl6pPr marL="25146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6pPr>
            <a:lvl7pPr marL="29718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7pPr>
            <a:lvl8pPr marL="34290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8pPr>
            <a:lvl9pPr marL="3886200" indent="-228600" algn="ctr" eaLnBrk="0" fontAlgn="base" hangingPunct="0">
              <a:spcBef>
                <a:spcPct val="0"/>
              </a:spcBef>
              <a:spcAft>
                <a:spcPct val="0"/>
              </a:spcAft>
              <a:buClr>
                <a:schemeClr val="accent1"/>
              </a:buClr>
              <a:buFont typeface="Arial" charset="0"/>
              <a:defRPr sz="2800">
                <a:solidFill>
                  <a:srgbClr val="000000"/>
                </a:solidFill>
                <a:latin typeface="Arial" charset="0"/>
              </a:defRPr>
            </a:lvl9pPr>
          </a:lstStyle>
          <a:p>
            <a:pPr eaLnBrk="1" hangingPunct="1">
              <a:buClr>
                <a:srgbClr val="4F81BD"/>
              </a:buClr>
              <a:buFont typeface="Arial" charset="0"/>
              <a:buNone/>
              <a:defRPr/>
            </a:pPr>
            <a:r>
              <a:rPr lang="en-GB" altLang="en-US" sz="900" b="1" dirty="0" smtClean="0">
                <a:solidFill>
                  <a:prstClr val="white"/>
                </a:solidFill>
                <a:latin typeface="Calibri" pitchFamily="34" charset="0"/>
                <a:cs typeface="+mn-cs"/>
              </a:rPr>
              <a:t>© 2017 LMC Automotive Limited, All Rights Reserved.</a:t>
            </a:r>
            <a:endParaRPr lang="en-GB" altLang="en-US" sz="1400" b="1" dirty="0" smtClean="0">
              <a:solidFill>
                <a:prstClr val="white"/>
              </a:solidFill>
              <a:latin typeface="Calibri" pitchFamily="34" charset="0"/>
              <a:cs typeface="+mn-cs"/>
            </a:endParaRPr>
          </a:p>
        </p:txBody>
      </p:sp>
      <p:pic>
        <p:nvPicPr>
          <p:cNvPr id="4103"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28600"/>
            <a:ext cx="947738" cy="1208088"/>
          </a:xfrm>
          <a:prstGeom prst="rect">
            <a:avLst/>
          </a:prstGeom>
          <a:noFill/>
          <a:ln w="41275" cap="rnd">
            <a:solidFill>
              <a:schemeClr val="bg1"/>
            </a:solidFill>
            <a:round/>
            <a:headEnd/>
            <a:tailEnd/>
          </a:ln>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021" y="4114800"/>
            <a:ext cx="9152021" cy="457200"/>
          </a:xfrm>
          <a:prstGeom prst="rect">
            <a:avLst/>
          </a:prstGeom>
          <a:solidFill>
            <a:schemeClr val="bg1">
              <a:lumMod val="50000"/>
            </a:schemeClr>
          </a:solidFill>
          <a:ln>
            <a:noFill/>
          </a:ln>
          <a:scene3d>
            <a:camera prst="orthographicFront"/>
            <a:lightRig rig="threePt" dir="t"/>
          </a:scene3d>
          <a:sp3d>
            <a:bevelT w="44450" h="444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 bg1="lt1" tx1="dk1" bg2="lt2" tx2="dk2" accent1="accent1" accent2="accent2" accent3="accent3" accent4="accent4" accent5="accent5" accent6="accent6" hlink="hlink" folHlink="folHlink"/>
  <p:sldLayoutIdLst>
    <p:sldLayoutId id="2147484697"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oleObject" Target="../embeddings/Microsoft_Excel_97-2003_Worksheet8.xls"/></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chart" Target="../charts/chart12.xm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Office_Excel_2007_Workbook1.xlsx"/></Relationships>
</file>

<file path=ppt/slides/_rels/slide5.xml.rels><?xml version="1.0" encoding="UTF-8" standalone="yes"?>
<Relationships xmlns="http://schemas.openxmlformats.org/package/2006/relationships"><Relationship Id="rId8" Type="http://schemas.openxmlformats.org/officeDocument/2006/relationships/oleObject" Target="../embeddings/Microsoft_Excel_97-2003_Worksheet3.xls"/><Relationship Id="rId13" Type="http://schemas.openxmlformats.org/officeDocument/2006/relationships/image" Target="../media/image12.emf"/><Relationship Id="rId3" Type="http://schemas.openxmlformats.org/officeDocument/2006/relationships/image" Target="../media/image15.jpeg"/><Relationship Id="rId7" Type="http://schemas.openxmlformats.org/officeDocument/2006/relationships/image" Target="../media/image9.emf"/><Relationship Id="rId12" Type="http://schemas.openxmlformats.org/officeDocument/2006/relationships/oleObject" Target="../embeddings/Microsoft_Excel_97-2003_Worksheet5.xls"/><Relationship Id="rId17" Type="http://schemas.openxmlformats.org/officeDocument/2006/relationships/image" Target="../media/image14.emf"/><Relationship Id="rId2" Type="http://schemas.openxmlformats.org/officeDocument/2006/relationships/slideLayout" Target="../slideLayouts/slideLayout1.xml"/><Relationship Id="rId16" Type="http://schemas.openxmlformats.org/officeDocument/2006/relationships/oleObject" Target="../embeddings/Microsoft_Excel_97-2003_Worksheet7.xls"/><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11" Type="http://schemas.openxmlformats.org/officeDocument/2006/relationships/image" Target="../media/image11.emf"/><Relationship Id="rId5" Type="http://schemas.openxmlformats.org/officeDocument/2006/relationships/image" Target="../media/image8.emf"/><Relationship Id="rId15" Type="http://schemas.openxmlformats.org/officeDocument/2006/relationships/image" Target="../media/image13.emf"/><Relationship Id="rId10" Type="http://schemas.openxmlformats.org/officeDocument/2006/relationships/oleObject" Target="../embeddings/Microsoft_Excel_97-2003_Worksheet4.xls"/><Relationship Id="rId4" Type="http://schemas.openxmlformats.org/officeDocument/2006/relationships/oleObject" Target="../embeddings/Microsoft_Excel_97-2003_Worksheet1.xls"/><Relationship Id="rId9" Type="http://schemas.openxmlformats.org/officeDocument/2006/relationships/image" Target="../media/image10.emf"/><Relationship Id="rId14" Type="http://schemas.openxmlformats.org/officeDocument/2006/relationships/oleObject" Target="../embeddings/Microsoft_Excel_97-2003_Worksheet6.xls"/></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0"/>
          </p:nvPr>
        </p:nvSpPr>
        <p:spPr bwMode="auto">
          <a:xfrm>
            <a:off x="117475" y="4648200"/>
            <a:ext cx="88773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t>Vehicle Industry Outlook: Near and Far</a:t>
            </a:r>
          </a:p>
        </p:txBody>
      </p:sp>
      <p:sp>
        <p:nvSpPr>
          <p:cNvPr id="8195" name="Text Placeholder 2"/>
          <p:cNvSpPr>
            <a:spLocks noGrp="1"/>
          </p:cNvSpPr>
          <p:nvPr>
            <p:ph type="body" sz="quarter" idx="11"/>
          </p:nvPr>
        </p:nvSpPr>
        <p:spPr bwMode="auto">
          <a:xfrm>
            <a:off x="185738" y="5301048"/>
            <a:ext cx="8772525"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r>
              <a:rPr lang="en-GB" altLang="en-US" b="1" dirty="0" smtClean="0"/>
              <a:t>Jonathon Poskitt</a:t>
            </a:r>
          </a:p>
          <a:p>
            <a:pPr>
              <a:spcBef>
                <a:spcPct val="0"/>
              </a:spcBef>
            </a:pPr>
            <a:r>
              <a:rPr lang="en-GB" altLang="en-US" b="1" dirty="0" smtClean="0"/>
              <a:t>Director</a:t>
            </a:r>
            <a:r>
              <a:rPr lang="en-GB" altLang="en-US" b="1" dirty="0"/>
              <a:t>, Global Sales </a:t>
            </a:r>
            <a:r>
              <a:rPr lang="en-GB" altLang="en-US" b="1" dirty="0" smtClean="0"/>
              <a:t>Forecasts, LMC Automotive</a:t>
            </a:r>
          </a:p>
          <a:p>
            <a:pPr>
              <a:spcBef>
                <a:spcPct val="0"/>
              </a:spcBef>
            </a:pPr>
            <a:r>
              <a:rPr lang="en-GB" altLang="en-US" b="1" dirty="0" smtClean="0"/>
              <a:t>TAYSAD Aftermarket Conference, Istanbul</a:t>
            </a:r>
            <a:endParaRPr lang="en-GB" altLang="en-US" b="1" dirty="0"/>
          </a:p>
          <a:p>
            <a:r>
              <a:rPr lang="en-GB" altLang="en-US" b="1" dirty="0" smtClean="0"/>
              <a:t>26 May 2017</a:t>
            </a:r>
          </a:p>
          <a:p>
            <a:endParaRPr lang="en-GB" altLang="en-US" b="1" dirty="0" smtClean="0"/>
          </a:p>
          <a:p>
            <a:endParaRPr lang="en-GB" altLang="en-US" b="1"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2400" y="990600"/>
            <a:ext cx="8382000" cy="4139543"/>
          </a:xfrm>
          <a:prstGeom prst="rect">
            <a:avLst/>
          </a:prstGeom>
        </p:spPr>
      </p:pic>
      <p:sp>
        <p:nvSpPr>
          <p:cNvPr id="2" name="Text Placeholder 1"/>
          <p:cNvSpPr>
            <a:spLocks noGrp="1"/>
          </p:cNvSpPr>
          <p:nvPr>
            <p:ph type="body" sz="quarter" idx="10"/>
          </p:nvPr>
        </p:nvSpPr>
        <p:spPr>
          <a:xfrm>
            <a:off x="750277" y="85457"/>
            <a:ext cx="7696200" cy="342900"/>
          </a:xfrm>
        </p:spPr>
        <p:txBody>
          <a:bodyPr/>
          <a:lstStyle/>
          <a:p>
            <a:r>
              <a:rPr lang="en-GB" dirty="0" smtClean="0"/>
              <a:t>China demand also continues to rise</a:t>
            </a:r>
            <a:endParaRPr lang="en-GB" dirty="0"/>
          </a:p>
        </p:txBody>
      </p:sp>
      <p:sp>
        <p:nvSpPr>
          <p:cNvPr id="7" name="TextBox 6"/>
          <p:cNvSpPr txBox="1"/>
          <p:nvPr/>
        </p:nvSpPr>
        <p:spPr>
          <a:xfrm>
            <a:off x="549036" y="5128213"/>
            <a:ext cx="7543800" cy="1384995"/>
          </a:xfrm>
          <a:prstGeom prst="rect">
            <a:avLst/>
          </a:prstGeom>
          <a:noFill/>
        </p:spPr>
        <p:txBody>
          <a:bodyPr wrap="square">
            <a:spAutoFit/>
          </a:bodyPr>
          <a:lstStyle/>
          <a:p>
            <a:pPr marL="285750" indent="-285750">
              <a:buFont typeface="Arial" panose="020B0604020202020204" pitchFamily="34" charset="0"/>
              <a:buChar char="•"/>
              <a:defRPr/>
            </a:pPr>
            <a:r>
              <a:rPr lang="en-GB" sz="1400" b="1" dirty="0">
                <a:solidFill>
                  <a:schemeClr val="tx1">
                    <a:lumMod val="75000"/>
                    <a:lumOff val="25000"/>
                  </a:schemeClr>
                </a:solidFill>
                <a:latin typeface="+mn-lt"/>
              </a:rPr>
              <a:t>Boost to sales in late 2015 and 2016 as tax cut (on small engine vehicles) by 5%. </a:t>
            </a:r>
          </a:p>
          <a:p>
            <a:pPr marL="285750" indent="-285750">
              <a:buFont typeface="Arial" panose="020B0604020202020204" pitchFamily="34" charset="0"/>
              <a:buChar char="•"/>
              <a:defRPr/>
            </a:pPr>
            <a:r>
              <a:rPr lang="en-GB" sz="1400" b="1" dirty="0">
                <a:solidFill>
                  <a:schemeClr val="tx1">
                    <a:lumMod val="75000"/>
                    <a:lumOff val="25000"/>
                  </a:schemeClr>
                </a:solidFill>
                <a:latin typeface="+mn-lt"/>
              </a:rPr>
              <a:t>Buyers expected tax cut to lapse, resulting in surge in sales in late 2016. Tax cut extended but reduced for 2017 – expect another spike at end of this year. </a:t>
            </a:r>
          </a:p>
          <a:p>
            <a:pPr marL="285750" indent="-285750">
              <a:buFont typeface="Arial" panose="020B0604020202020204" pitchFamily="34" charset="0"/>
              <a:buChar char="•"/>
              <a:defRPr/>
            </a:pPr>
            <a:r>
              <a:rPr lang="en-GB" sz="1400" b="1" dirty="0">
                <a:solidFill>
                  <a:schemeClr val="tx1">
                    <a:lumMod val="75000"/>
                    <a:lumOff val="25000"/>
                  </a:schemeClr>
                </a:solidFill>
                <a:latin typeface="+mn-lt"/>
              </a:rPr>
              <a:t>Further incentive a distinct possibility, but growth in 2018 will vanish without this</a:t>
            </a:r>
            <a:r>
              <a:rPr lang="en-GB" sz="1400" b="1" dirty="0" smtClean="0">
                <a:solidFill>
                  <a:schemeClr val="tx1">
                    <a:lumMod val="75000"/>
                    <a:lumOff val="25000"/>
                  </a:schemeClr>
                </a:solidFill>
                <a:latin typeface="+mn-lt"/>
              </a:rPr>
              <a:t>.</a:t>
            </a:r>
            <a:endParaRPr lang="en-GB" sz="1400" b="1" dirty="0">
              <a:solidFill>
                <a:schemeClr val="tx1">
                  <a:lumMod val="75000"/>
                  <a:lumOff val="25000"/>
                </a:schemeClr>
              </a:solidFill>
              <a:latin typeface="+mn-lt"/>
            </a:endParaRPr>
          </a:p>
          <a:p>
            <a:pPr marL="285750" indent="-285750">
              <a:buFont typeface="Arial" panose="020B0604020202020204" pitchFamily="34" charset="0"/>
              <a:buChar char="•"/>
              <a:defRPr/>
            </a:pPr>
            <a:r>
              <a:rPr lang="en-GB" sz="1400" b="1" dirty="0">
                <a:solidFill>
                  <a:schemeClr val="tx1">
                    <a:lumMod val="75000"/>
                    <a:lumOff val="25000"/>
                  </a:schemeClr>
                </a:solidFill>
                <a:latin typeface="+mn-lt"/>
              </a:rPr>
              <a:t>Growth beyond 2018 driven by mid-Tier cities, not by megacities such as Shanghai and Beijing.</a:t>
            </a:r>
          </a:p>
          <a:p>
            <a:pPr marL="285750" indent="-285750">
              <a:buFont typeface="Arial" panose="020B0604020202020204" pitchFamily="34" charset="0"/>
              <a:buChar char="•"/>
              <a:defRPr/>
            </a:pPr>
            <a:endParaRPr lang="en-GB" sz="1400" b="1" dirty="0">
              <a:solidFill>
                <a:schemeClr val="tx1">
                  <a:lumMod val="75000"/>
                  <a:lumOff val="25000"/>
                </a:schemeClr>
              </a:solidFill>
              <a:latin typeface="+mn-lt"/>
            </a:endParaRPr>
          </a:p>
        </p:txBody>
      </p:sp>
      <p:sp>
        <p:nvSpPr>
          <p:cNvPr id="8" name="TextBox 2"/>
          <p:cNvSpPr txBox="1">
            <a:spLocks noChangeArrowheads="1"/>
          </p:cNvSpPr>
          <p:nvPr/>
        </p:nvSpPr>
        <p:spPr bwMode="auto">
          <a:xfrm>
            <a:off x="2184920" y="740654"/>
            <a:ext cx="4724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dirty="0"/>
              <a:t>China Light Vehicle sales</a:t>
            </a:r>
            <a:endParaRPr lang="en-US" altLang="en-US" sz="1200" dirty="0"/>
          </a:p>
        </p:txBody>
      </p:sp>
      <p:sp>
        <p:nvSpPr>
          <p:cNvPr id="9" name="TextBox 2"/>
          <p:cNvSpPr txBox="1">
            <a:spLocks noChangeArrowheads="1"/>
          </p:cNvSpPr>
          <p:nvPr/>
        </p:nvSpPr>
        <p:spPr bwMode="auto">
          <a:xfrm>
            <a:off x="5368510" y="1826598"/>
            <a:ext cx="530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dirty="0"/>
              <a:t>+13%</a:t>
            </a:r>
            <a:endParaRPr lang="en-US" altLang="en-US" sz="1200" dirty="0"/>
          </a:p>
        </p:txBody>
      </p:sp>
      <p:sp>
        <p:nvSpPr>
          <p:cNvPr id="10" name="TextBox 2"/>
          <p:cNvSpPr txBox="1">
            <a:spLocks noChangeArrowheads="1"/>
          </p:cNvSpPr>
          <p:nvPr/>
        </p:nvSpPr>
        <p:spPr bwMode="auto">
          <a:xfrm>
            <a:off x="5899425" y="1751085"/>
            <a:ext cx="4523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dirty="0"/>
              <a:t>+2%</a:t>
            </a:r>
            <a:endParaRPr lang="en-US" altLang="en-US" sz="1200" dirty="0"/>
          </a:p>
        </p:txBody>
      </p:sp>
      <p:sp>
        <p:nvSpPr>
          <p:cNvPr id="11" name="TextBox 2"/>
          <p:cNvSpPr txBox="1">
            <a:spLocks noChangeArrowheads="1"/>
          </p:cNvSpPr>
          <p:nvPr/>
        </p:nvSpPr>
        <p:spPr bwMode="auto">
          <a:xfrm>
            <a:off x="6204156" y="1751084"/>
            <a:ext cx="4523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dirty="0"/>
              <a:t>+1%</a:t>
            </a:r>
            <a:endParaRPr lang="en-US" altLang="en-US" sz="1200" dirty="0"/>
          </a:p>
        </p:txBody>
      </p:sp>
      <p:sp>
        <p:nvSpPr>
          <p:cNvPr id="12" name="TextBox 2"/>
          <p:cNvSpPr txBox="1">
            <a:spLocks noChangeArrowheads="1"/>
          </p:cNvSpPr>
          <p:nvPr/>
        </p:nvSpPr>
        <p:spPr bwMode="auto">
          <a:xfrm>
            <a:off x="5181600" y="2088525"/>
            <a:ext cx="4523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dirty="0"/>
              <a:t>+5%</a:t>
            </a:r>
            <a:endParaRPr lang="en-US" altLang="en-US" sz="1200" dirty="0"/>
          </a:p>
        </p:txBody>
      </p:sp>
      <p:sp>
        <p:nvSpPr>
          <p:cNvPr id="3" name="Left-Right Arrow 2"/>
          <p:cNvSpPr/>
          <p:nvPr/>
        </p:nvSpPr>
        <p:spPr>
          <a:xfrm>
            <a:off x="3606084" y="3534191"/>
            <a:ext cx="2268805" cy="715448"/>
          </a:xfrm>
          <a:prstGeom prst="lef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2"/>
          <p:cNvSpPr txBox="1">
            <a:spLocks noChangeArrowheads="1"/>
          </p:cNvSpPr>
          <p:nvPr/>
        </p:nvSpPr>
        <p:spPr bwMode="auto">
          <a:xfrm>
            <a:off x="3576058" y="3656117"/>
            <a:ext cx="22032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dirty="0"/>
              <a:t>CAGR 08-16: 16%</a:t>
            </a:r>
          </a:p>
          <a:p>
            <a:pPr algn="ctr" eaLnBrk="1" hangingPunct="1"/>
            <a:r>
              <a:rPr lang="en-US" altLang="en-US" sz="1200" b="1" dirty="0"/>
              <a:t>Adds 19 mn!</a:t>
            </a:r>
            <a:endParaRPr lang="en-US" altLang="en-US" sz="1200" dirty="0"/>
          </a:p>
        </p:txBody>
      </p:sp>
      <p:sp>
        <p:nvSpPr>
          <p:cNvPr id="14" name="Text Box 256"/>
          <p:cNvSpPr txBox="1">
            <a:spLocks noChangeArrowheads="1"/>
          </p:cNvSpPr>
          <p:nvPr/>
        </p:nvSpPr>
        <p:spPr bwMode="auto">
          <a:xfrm>
            <a:off x="-28520" y="6296561"/>
            <a:ext cx="32607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GB" altLang="en-US" sz="1000" b="1" dirty="0">
                <a:solidFill>
                  <a:srgbClr val="000000"/>
                </a:solidFill>
              </a:rPr>
              <a:t>Source: LMC Automotive</a:t>
            </a:r>
          </a:p>
        </p:txBody>
      </p:sp>
    </p:spTree>
    <p:extLst>
      <p:ext uri="{BB962C8B-B14F-4D97-AF65-F5344CB8AC3E}">
        <p14:creationId xmlns:p14="http://schemas.microsoft.com/office/powerpoint/2010/main" val="279768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877888" y="36513"/>
            <a:ext cx="8056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2800" b="1" dirty="0" smtClean="0">
                <a:solidFill>
                  <a:srgbClr val="FFFFFF"/>
                </a:solidFill>
              </a:rPr>
              <a:t>Medium term: growth from 2016 to 2020 …</a:t>
            </a:r>
            <a:endParaRPr lang="en-GB" altLang="en-US" sz="2800" b="1" dirty="0">
              <a:solidFill>
                <a:srgbClr val="FFFFFF"/>
              </a:solidFill>
            </a:endParaRPr>
          </a:p>
        </p:txBody>
      </p:sp>
      <p:sp>
        <p:nvSpPr>
          <p:cNvPr id="6" name="TextBox 7"/>
          <p:cNvSpPr txBox="1">
            <a:spLocks noChangeArrowheads="1"/>
          </p:cNvSpPr>
          <p:nvPr/>
        </p:nvSpPr>
        <p:spPr bwMode="auto">
          <a:xfrm>
            <a:off x="755650" y="685800"/>
            <a:ext cx="7380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800" b="1" dirty="0" smtClean="0">
                <a:latin typeface="+mn-lt"/>
              </a:rPr>
              <a:t>Change in Light Vehicle sales volume (thousands)</a:t>
            </a:r>
            <a:endParaRPr lang="en-GB" altLang="en-US" sz="1800" b="1" dirty="0">
              <a:latin typeface="+mn-lt"/>
            </a:endParaRPr>
          </a:p>
        </p:txBody>
      </p:sp>
      <p:sp>
        <p:nvSpPr>
          <p:cNvPr id="33797" name="Text Box 256"/>
          <p:cNvSpPr txBox="1">
            <a:spLocks noChangeArrowheads="1"/>
          </p:cNvSpPr>
          <p:nvPr/>
        </p:nvSpPr>
        <p:spPr bwMode="auto">
          <a:xfrm>
            <a:off x="17463" y="6316663"/>
            <a:ext cx="326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GB" altLang="en-US" sz="1000" b="1">
                <a:solidFill>
                  <a:srgbClr val="000000"/>
                </a:solidFill>
              </a:rPr>
              <a:t>Source: LMC Automotive</a:t>
            </a:r>
          </a:p>
        </p:txBody>
      </p:sp>
      <p:graphicFrame>
        <p:nvGraphicFramePr>
          <p:cNvPr id="3" name="Chart 2"/>
          <p:cNvGraphicFramePr/>
          <p:nvPr>
            <p:extLst>
              <p:ext uri="{D42A27DB-BD31-4B8C-83A1-F6EECF244321}">
                <p14:modId xmlns:p14="http://schemas.microsoft.com/office/powerpoint/2010/main" val="952701331"/>
              </p:ext>
            </p:extLst>
          </p:nvPr>
        </p:nvGraphicFramePr>
        <p:xfrm>
          <a:off x="609600" y="1219200"/>
          <a:ext cx="76200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59016" y="1143000"/>
            <a:ext cx="431584"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7"/>
          <p:cNvSpPr txBox="1">
            <a:spLocks noChangeArrowheads="1"/>
          </p:cNvSpPr>
          <p:nvPr/>
        </p:nvSpPr>
        <p:spPr bwMode="auto">
          <a:xfrm>
            <a:off x="557212" y="1540476"/>
            <a:ext cx="1576388" cy="338138"/>
          </a:xfrm>
          <a:prstGeom prst="rect">
            <a:avLst/>
          </a:prstGeom>
          <a:solidFill>
            <a:schemeClr val="bg1"/>
          </a:solid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Asia-Pacific</a:t>
            </a:r>
            <a:endParaRPr lang="en-GB" altLang="en-US" sz="1600" b="1" dirty="0">
              <a:latin typeface="+mn-lt"/>
              <a:ea typeface="+mn-ea"/>
            </a:endParaRPr>
          </a:p>
        </p:txBody>
      </p:sp>
      <p:sp>
        <p:nvSpPr>
          <p:cNvPr id="8" name="TextBox 7"/>
          <p:cNvSpPr txBox="1">
            <a:spLocks noChangeArrowheads="1"/>
          </p:cNvSpPr>
          <p:nvPr/>
        </p:nvSpPr>
        <p:spPr bwMode="auto">
          <a:xfrm>
            <a:off x="559016" y="2291794"/>
            <a:ext cx="1574584" cy="338138"/>
          </a:xfrm>
          <a:prstGeom prst="rect">
            <a:avLst/>
          </a:prstGeom>
          <a:solidFill>
            <a:schemeClr val="bg1"/>
          </a:solid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Western Europe</a:t>
            </a:r>
            <a:endParaRPr lang="en-GB" altLang="en-US" sz="1600" b="1" dirty="0">
              <a:latin typeface="+mn-lt"/>
              <a:ea typeface="+mn-ea"/>
            </a:endParaRPr>
          </a:p>
        </p:txBody>
      </p:sp>
      <p:sp>
        <p:nvSpPr>
          <p:cNvPr id="9" name="TextBox 8"/>
          <p:cNvSpPr txBox="1">
            <a:spLocks noChangeArrowheads="1"/>
          </p:cNvSpPr>
          <p:nvPr/>
        </p:nvSpPr>
        <p:spPr bwMode="auto">
          <a:xfrm>
            <a:off x="557212" y="3039762"/>
            <a:ext cx="1576388" cy="338138"/>
          </a:xfrm>
          <a:prstGeom prst="rect">
            <a:avLst/>
          </a:prstGeom>
          <a:solidFill>
            <a:schemeClr val="bg1"/>
          </a:solid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North America</a:t>
            </a:r>
            <a:endParaRPr lang="en-GB" altLang="en-US" sz="1600" b="1" dirty="0">
              <a:latin typeface="+mn-lt"/>
              <a:ea typeface="+mn-ea"/>
            </a:endParaRPr>
          </a:p>
        </p:txBody>
      </p:sp>
      <p:sp>
        <p:nvSpPr>
          <p:cNvPr id="10" name="TextBox 9"/>
          <p:cNvSpPr txBox="1">
            <a:spLocks noChangeArrowheads="1"/>
          </p:cNvSpPr>
          <p:nvPr/>
        </p:nvSpPr>
        <p:spPr bwMode="auto">
          <a:xfrm>
            <a:off x="557212" y="3776662"/>
            <a:ext cx="1576388" cy="338138"/>
          </a:xfrm>
          <a:prstGeom prst="rect">
            <a:avLst/>
          </a:prstGeom>
          <a:solidFill>
            <a:schemeClr val="bg1"/>
          </a:solid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C&amp;E Europe</a:t>
            </a:r>
            <a:endParaRPr lang="en-GB" altLang="en-US" sz="1600" b="1" dirty="0">
              <a:latin typeface="+mn-lt"/>
              <a:ea typeface="+mn-ea"/>
            </a:endParaRPr>
          </a:p>
        </p:txBody>
      </p:sp>
      <p:sp>
        <p:nvSpPr>
          <p:cNvPr id="11" name="TextBox 10"/>
          <p:cNvSpPr txBox="1">
            <a:spLocks noChangeArrowheads="1"/>
          </p:cNvSpPr>
          <p:nvPr/>
        </p:nvSpPr>
        <p:spPr bwMode="auto">
          <a:xfrm>
            <a:off x="559016" y="4538662"/>
            <a:ext cx="1574584" cy="338138"/>
          </a:xfrm>
          <a:prstGeom prst="rect">
            <a:avLst/>
          </a:prstGeom>
          <a:solidFill>
            <a:schemeClr val="bg1"/>
          </a:solid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MEA</a:t>
            </a:r>
            <a:endParaRPr lang="en-GB" altLang="en-US" sz="1600" b="1" dirty="0">
              <a:latin typeface="+mn-lt"/>
              <a:ea typeface="+mn-ea"/>
            </a:endParaRPr>
          </a:p>
        </p:txBody>
      </p:sp>
      <p:sp>
        <p:nvSpPr>
          <p:cNvPr id="12" name="TextBox 11"/>
          <p:cNvSpPr txBox="1">
            <a:spLocks noChangeArrowheads="1"/>
          </p:cNvSpPr>
          <p:nvPr/>
        </p:nvSpPr>
        <p:spPr bwMode="auto">
          <a:xfrm>
            <a:off x="559016" y="5232700"/>
            <a:ext cx="1574584" cy="338138"/>
          </a:xfrm>
          <a:prstGeom prst="rect">
            <a:avLst/>
          </a:prstGeom>
          <a:solidFill>
            <a:schemeClr val="bg1"/>
          </a:solid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South America</a:t>
            </a:r>
            <a:endParaRPr lang="en-GB" altLang="en-US" sz="1600" b="1" dirty="0">
              <a:latin typeface="+mn-lt"/>
              <a:ea typeface="+mn-ea"/>
            </a:endParaRPr>
          </a:p>
        </p:txBody>
      </p:sp>
      <p:sp>
        <p:nvSpPr>
          <p:cNvPr id="16" name="TextBox 7"/>
          <p:cNvSpPr txBox="1">
            <a:spLocks noChangeArrowheads="1"/>
          </p:cNvSpPr>
          <p:nvPr/>
        </p:nvSpPr>
        <p:spPr bwMode="auto">
          <a:xfrm>
            <a:off x="4343400" y="5789711"/>
            <a:ext cx="1576388" cy="338554"/>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+500k</a:t>
            </a:r>
            <a:endParaRPr lang="en-GB" altLang="en-US" sz="1600" b="1" dirty="0">
              <a:latin typeface="+mn-lt"/>
              <a:ea typeface="+mn-ea"/>
            </a:endParaRPr>
          </a:p>
        </p:txBody>
      </p:sp>
      <p:sp>
        <p:nvSpPr>
          <p:cNvPr id="18" name="TextBox 7"/>
          <p:cNvSpPr txBox="1">
            <a:spLocks noChangeArrowheads="1"/>
          </p:cNvSpPr>
          <p:nvPr/>
        </p:nvSpPr>
        <p:spPr bwMode="auto">
          <a:xfrm>
            <a:off x="1447800" y="5791200"/>
            <a:ext cx="1576388" cy="338554"/>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a:latin typeface="+mn-lt"/>
              </a:rPr>
              <a:t>-</a:t>
            </a:r>
            <a:r>
              <a:rPr lang="en-GB" altLang="en-US" sz="1600" b="1" dirty="0" smtClean="0">
                <a:latin typeface="+mn-lt"/>
                <a:ea typeface="+mn-ea"/>
              </a:rPr>
              <a:t>500k</a:t>
            </a:r>
            <a:endParaRPr lang="en-GB" altLang="en-US" sz="1600" b="1" dirty="0">
              <a:latin typeface="+mn-lt"/>
              <a:ea typeface="+mn-ea"/>
            </a:endParaRPr>
          </a:p>
        </p:txBody>
      </p:sp>
      <p:sp>
        <p:nvSpPr>
          <p:cNvPr id="19" name="TextBox 7"/>
          <p:cNvSpPr txBox="1">
            <a:spLocks noChangeArrowheads="1"/>
          </p:cNvSpPr>
          <p:nvPr/>
        </p:nvSpPr>
        <p:spPr bwMode="auto">
          <a:xfrm>
            <a:off x="5815012" y="5791200"/>
            <a:ext cx="1576388" cy="338554"/>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+1,000k</a:t>
            </a:r>
            <a:endParaRPr lang="en-GB" altLang="en-US" sz="1600" b="1" dirty="0">
              <a:latin typeface="+mn-lt"/>
              <a:ea typeface="+mn-ea"/>
            </a:endParaRPr>
          </a:p>
        </p:txBody>
      </p:sp>
      <p:sp>
        <p:nvSpPr>
          <p:cNvPr id="20" name="TextBox 7"/>
          <p:cNvSpPr txBox="1">
            <a:spLocks noChangeArrowheads="1"/>
          </p:cNvSpPr>
          <p:nvPr/>
        </p:nvSpPr>
        <p:spPr bwMode="auto">
          <a:xfrm>
            <a:off x="7262812" y="5791200"/>
            <a:ext cx="1576388" cy="338554"/>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+1,500k</a:t>
            </a:r>
            <a:endParaRPr lang="en-GB" altLang="en-US" sz="1600" b="1" dirty="0">
              <a:latin typeface="+mn-lt"/>
              <a:ea typeface="+mn-ea"/>
            </a:endParaRPr>
          </a:p>
        </p:txBody>
      </p:sp>
      <p:sp>
        <p:nvSpPr>
          <p:cNvPr id="21" name="TextBox 7"/>
          <p:cNvSpPr txBox="1">
            <a:spLocks noChangeArrowheads="1"/>
          </p:cNvSpPr>
          <p:nvPr/>
        </p:nvSpPr>
        <p:spPr bwMode="auto">
          <a:xfrm>
            <a:off x="2895600" y="5791200"/>
            <a:ext cx="1576388" cy="338554"/>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Zero</a:t>
            </a:r>
            <a:endParaRPr lang="en-GB" altLang="en-US" sz="1600" b="1" dirty="0">
              <a:latin typeface="+mn-lt"/>
              <a:ea typeface="+mn-ea"/>
            </a:endParaRPr>
          </a:p>
        </p:txBody>
      </p:sp>
      <p:sp>
        <p:nvSpPr>
          <p:cNvPr id="22" name="TextBox 7"/>
          <p:cNvSpPr txBox="1">
            <a:spLocks noChangeArrowheads="1"/>
          </p:cNvSpPr>
          <p:nvPr/>
        </p:nvSpPr>
        <p:spPr bwMode="auto">
          <a:xfrm>
            <a:off x="6559550" y="1055132"/>
            <a:ext cx="1576388" cy="461665"/>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200" b="1" dirty="0" smtClean="0">
                <a:latin typeface="+mn-lt"/>
              </a:rPr>
              <a:t>China +3,000k</a:t>
            </a:r>
          </a:p>
          <a:p>
            <a:pPr algn="ctr" eaLnBrk="1" hangingPunct="1">
              <a:defRPr/>
            </a:pPr>
            <a:r>
              <a:rPr lang="en-GB" altLang="en-US" sz="1200" b="1" dirty="0" smtClean="0">
                <a:latin typeface="+mn-lt"/>
              </a:rPr>
              <a:t>India +1,340k</a:t>
            </a:r>
            <a:endParaRPr lang="en-GB" altLang="en-US" sz="1200" b="1" dirty="0">
              <a:latin typeface="+mn-lt"/>
            </a:endParaRPr>
          </a:p>
        </p:txBody>
      </p:sp>
      <p:sp>
        <p:nvSpPr>
          <p:cNvPr id="23" name="TextBox 7"/>
          <p:cNvSpPr txBox="1">
            <a:spLocks noChangeArrowheads="1"/>
          </p:cNvSpPr>
          <p:nvPr/>
        </p:nvSpPr>
        <p:spPr bwMode="auto">
          <a:xfrm>
            <a:off x="5657447" y="2155794"/>
            <a:ext cx="1576388" cy="646331"/>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200" b="1" dirty="0" smtClean="0">
                <a:latin typeface="+mn-lt"/>
              </a:rPr>
              <a:t>Italy +400k</a:t>
            </a:r>
          </a:p>
          <a:p>
            <a:pPr algn="ctr" eaLnBrk="1" hangingPunct="1">
              <a:defRPr/>
            </a:pPr>
            <a:r>
              <a:rPr lang="en-GB" altLang="en-US" sz="1200" b="1" dirty="0" smtClean="0">
                <a:latin typeface="+mn-lt"/>
              </a:rPr>
              <a:t>Spain +240k</a:t>
            </a:r>
          </a:p>
          <a:p>
            <a:pPr algn="ctr" eaLnBrk="1" hangingPunct="1">
              <a:defRPr/>
            </a:pPr>
            <a:r>
              <a:rPr lang="en-GB" altLang="en-US" sz="1200" b="1" dirty="0" smtClean="0">
                <a:latin typeface="+mn-lt"/>
              </a:rPr>
              <a:t>UK -330k</a:t>
            </a:r>
            <a:endParaRPr lang="en-GB" altLang="en-US" sz="1200" b="1" dirty="0">
              <a:latin typeface="+mn-lt"/>
            </a:endParaRPr>
          </a:p>
        </p:txBody>
      </p:sp>
      <p:sp>
        <p:nvSpPr>
          <p:cNvPr id="24" name="TextBox 7"/>
          <p:cNvSpPr txBox="1">
            <a:spLocks noChangeArrowheads="1"/>
          </p:cNvSpPr>
          <p:nvPr/>
        </p:nvSpPr>
        <p:spPr bwMode="auto">
          <a:xfrm>
            <a:off x="7034212" y="3811029"/>
            <a:ext cx="1576388" cy="276999"/>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200" b="1" dirty="0" smtClean="0">
                <a:latin typeface="+mn-lt"/>
              </a:rPr>
              <a:t>Russia +640k</a:t>
            </a:r>
          </a:p>
        </p:txBody>
      </p:sp>
      <p:sp>
        <p:nvSpPr>
          <p:cNvPr id="25" name="TextBox 7"/>
          <p:cNvSpPr txBox="1">
            <a:spLocks noChangeArrowheads="1"/>
          </p:cNvSpPr>
          <p:nvPr/>
        </p:nvSpPr>
        <p:spPr bwMode="auto">
          <a:xfrm>
            <a:off x="7148329" y="4557924"/>
            <a:ext cx="1576388" cy="276999"/>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200" b="1" dirty="0" smtClean="0">
                <a:latin typeface="+mn-lt"/>
              </a:rPr>
              <a:t>Iran +600k</a:t>
            </a:r>
          </a:p>
        </p:txBody>
      </p:sp>
      <p:sp>
        <p:nvSpPr>
          <p:cNvPr id="27" name="TextBox 7"/>
          <p:cNvSpPr txBox="1">
            <a:spLocks noChangeArrowheads="1"/>
          </p:cNvSpPr>
          <p:nvPr/>
        </p:nvSpPr>
        <p:spPr bwMode="auto">
          <a:xfrm>
            <a:off x="6348412" y="5207986"/>
            <a:ext cx="1576388" cy="461665"/>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200" b="1" dirty="0" smtClean="0">
                <a:latin typeface="+mn-lt"/>
              </a:rPr>
              <a:t>Brazil +480k</a:t>
            </a:r>
          </a:p>
          <a:p>
            <a:pPr algn="ctr" eaLnBrk="1" hangingPunct="1">
              <a:defRPr/>
            </a:pPr>
            <a:r>
              <a:rPr lang="en-GB" altLang="en-US" sz="1200" b="1" dirty="0" smtClean="0">
                <a:latin typeface="+mn-lt"/>
              </a:rPr>
              <a:t>Argentina +220k</a:t>
            </a:r>
            <a:endParaRPr lang="en-GB" altLang="en-US" sz="1200" b="1" dirty="0">
              <a:latin typeface="+mn-lt"/>
            </a:endParaRPr>
          </a:p>
        </p:txBody>
      </p:sp>
      <p:sp>
        <p:nvSpPr>
          <p:cNvPr id="26" name="Right Arrow 25"/>
          <p:cNvSpPr/>
          <p:nvPr/>
        </p:nvSpPr>
        <p:spPr>
          <a:xfrm>
            <a:off x="7875372" y="1577935"/>
            <a:ext cx="533400" cy="284006"/>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7"/>
          <p:cNvSpPr txBox="1">
            <a:spLocks noChangeArrowheads="1"/>
          </p:cNvSpPr>
          <p:nvPr/>
        </p:nvSpPr>
        <p:spPr bwMode="auto">
          <a:xfrm>
            <a:off x="6540858" y="1577934"/>
            <a:ext cx="1576388" cy="307777"/>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400" b="1" dirty="0" smtClean="0">
                <a:latin typeface="+mn-lt"/>
                <a:ea typeface="+mn-ea"/>
              </a:rPr>
              <a:t>4.8 </a:t>
            </a:r>
            <a:r>
              <a:rPr lang="en-GB" altLang="en-US" sz="1400" b="1" dirty="0" err="1" smtClean="0">
                <a:latin typeface="+mn-lt"/>
                <a:ea typeface="+mn-ea"/>
              </a:rPr>
              <a:t>mn</a:t>
            </a:r>
            <a:endParaRPr lang="en-GB" altLang="en-US" sz="1400" b="1" dirty="0">
              <a:latin typeface="+mn-lt"/>
              <a:ea typeface="+mn-ea"/>
            </a:endParaRPr>
          </a:p>
        </p:txBody>
      </p:sp>
    </p:spTree>
    <p:extLst>
      <p:ext uri="{BB962C8B-B14F-4D97-AF65-F5344CB8AC3E}">
        <p14:creationId xmlns:p14="http://schemas.microsoft.com/office/powerpoint/2010/main" val="337039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815975" y="428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2800" b="1">
                <a:solidFill>
                  <a:srgbClr val="FFFFFF"/>
                </a:solidFill>
              </a:rPr>
              <a:t>Will Global growth be sustained?</a:t>
            </a:r>
          </a:p>
        </p:txBody>
      </p:sp>
      <p:graphicFrame>
        <p:nvGraphicFramePr>
          <p:cNvPr id="19459" name="Chart 2"/>
          <p:cNvGraphicFramePr>
            <a:graphicFrameLocks/>
          </p:cNvGraphicFramePr>
          <p:nvPr>
            <p:extLst>
              <p:ext uri="{D42A27DB-BD31-4B8C-83A1-F6EECF244321}">
                <p14:modId xmlns:p14="http://schemas.microsoft.com/office/powerpoint/2010/main" val="979697400"/>
              </p:ext>
            </p:extLst>
          </p:nvPr>
        </p:nvGraphicFramePr>
        <p:xfrm>
          <a:off x="406400" y="914400"/>
          <a:ext cx="8570913" cy="5476875"/>
        </p:xfrm>
        <a:graphic>
          <a:graphicData uri="http://schemas.openxmlformats.org/presentationml/2006/ole">
            <mc:AlternateContent xmlns:mc="http://schemas.openxmlformats.org/markup-compatibility/2006">
              <mc:Choice xmlns:v="urn:schemas-microsoft-com:vml" Requires="v">
                <p:oleObj spid="_x0000_s44108" name="Worksheet" r:id="rId4" imgW="8572500" imgH="5476970" progId="Excel.Sheet.8">
                  <p:embed/>
                </p:oleObj>
              </mc:Choice>
              <mc:Fallback>
                <p:oleObj name="Worksheet" r:id="rId4" imgW="8572500" imgH="5476970" progId="Excel.Sheet.8">
                  <p:embed/>
                  <p:pic>
                    <p:nvPicPr>
                      <p:cNvPr id="0" name=""/>
                      <p:cNvPicPr>
                        <a:picLocks noChangeArrowheads="1"/>
                      </p:cNvPicPr>
                      <p:nvPr/>
                    </p:nvPicPr>
                    <p:blipFill>
                      <a:blip r:embed="rId5"/>
                      <a:srcRect/>
                      <a:stretch>
                        <a:fillRect/>
                      </a:stretch>
                    </p:blipFill>
                    <p:spPr bwMode="auto">
                      <a:xfrm>
                        <a:off x="406400" y="914400"/>
                        <a:ext cx="8570913"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TextBox 13"/>
          <p:cNvSpPr txBox="1">
            <a:spLocks noChangeArrowheads="1"/>
          </p:cNvSpPr>
          <p:nvPr/>
        </p:nvSpPr>
        <p:spPr bwMode="auto">
          <a:xfrm>
            <a:off x="1127125" y="738188"/>
            <a:ext cx="4560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1600" b="1">
                <a:solidFill>
                  <a:srgbClr val="000000"/>
                </a:solidFill>
              </a:rPr>
              <a:t>Year-on-year growth, World</a:t>
            </a:r>
          </a:p>
        </p:txBody>
      </p:sp>
      <p:sp>
        <p:nvSpPr>
          <p:cNvPr id="19461" name="TextBox 1"/>
          <p:cNvSpPr txBox="1">
            <a:spLocks noChangeArrowheads="1"/>
          </p:cNvSpPr>
          <p:nvPr/>
        </p:nvSpPr>
        <p:spPr bwMode="auto">
          <a:xfrm>
            <a:off x="1357313" y="5073650"/>
            <a:ext cx="3248025"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sz="1600" b="1" u="sng">
                <a:solidFill>
                  <a:srgbClr val="000000"/>
                </a:solidFill>
              </a:rPr>
              <a:t>Average historical growth rates</a:t>
            </a:r>
          </a:p>
          <a:p>
            <a:pPr algn="ctr" eaLnBrk="1" hangingPunct="1"/>
            <a:r>
              <a:rPr lang="en-GB" altLang="en-US" sz="1600" b="1">
                <a:solidFill>
                  <a:srgbClr val="000000"/>
                </a:solidFill>
              </a:rPr>
              <a:t>LV Sales: 3.1%</a:t>
            </a:r>
          </a:p>
          <a:p>
            <a:pPr algn="ctr" eaLnBrk="1" hangingPunct="1"/>
            <a:r>
              <a:rPr lang="en-GB" altLang="en-US" sz="1600" b="1">
                <a:solidFill>
                  <a:srgbClr val="000000"/>
                </a:solidFill>
              </a:rPr>
              <a:t>GDP: 2.9%</a:t>
            </a:r>
          </a:p>
        </p:txBody>
      </p:sp>
      <p:sp>
        <p:nvSpPr>
          <p:cNvPr id="19462" name="TextBox 13"/>
          <p:cNvSpPr txBox="1">
            <a:spLocks noChangeArrowheads="1"/>
          </p:cNvSpPr>
          <p:nvPr/>
        </p:nvSpPr>
        <p:spPr bwMode="auto">
          <a:xfrm>
            <a:off x="5711825" y="2676525"/>
            <a:ext cx="765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sz="1400" b="1" dirty="0">
                <a:solidFill>
                  <a:srgbClr val="000000"/>
                </a:solidFill>
              </a:rPr>
              <a:t>2016:</a:t>
            </a:r>
          </a:p>
          <a:p>
            <a:pPr algn="ctr" eaLnBrk="1" hangingPunct="1"/>
            <a:r>
              <a:rPr lang="en-GB" altLang="en-US" sz="1400" b="1" dirty="0">
                <a:solidFill>
                  <a:srgbClr val="000000"/>
                </a:solidFill>
              </a:rPr>
              <a:t>93 </a:t>
            </a:r>
            <a:r>
              <a:rPr lang="en-GB" altLang="en-US" sz="1400" b="1" dirty="0" err="1">
                <a:solidFill>
                  <a:srgbClr val="000000"/>
                </a:solidFill>
              </a:rPr>
              <a:t>mn</a:t>
            </a:r>
            <a:endParaRPr lang="en-GB" altLang="en-US" sz="1400" b="1" dirty="0">
              <a:solidFill>
                <a:srgbClr val="000000"/>
              </a:solidFill>
            </a:endParaRPr>
          </a:p>
        </p:txBody>
      </p:sp>
      <p:sp>
        <p:nvSpPr>
          <p:cNvPr id="19463" name="TextBox 13"/>
          <p:cNvSpPr txBox="1">
            <a:spLocks noChangeArrowheads="1"/>
          </p:cNvSpPr>
          <p:nvPr/>
        </p:nvSpPr>
        <p:spPr bwMode="auto">
          <a:xfrm>
            <a:off x="7620000" y="2905125"/>
            <a:ext cx="765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sz="1400" b="1" dirty="0" smtClean="0">
                <a:solidFill>
                  <a:srgbClr val="000000"/>
                </a:solidFill>
              </a:rPr>
              <a:t>2024:</a:t>
            </a:r>
            <a:endParaRPr lang="en-GB" altLang="en-US" sz="1400" b="1" dirty="0">
              <a:solidFill>
                <a:srgbClr val="000000"/>
              </a:solidFill>
            </a:endParaRPr>
          </a:p>
          <a:p>
            <a:pPr algn="ctr" eaLnBrk="1" hangingPunct="1"/>
            <a:r>
              <a:rPr lang="en-GB" altLang="en-US" sz="1400" b="1" dirty="0" smtClean="0">
                <a:solidFill>
                  <a:srgbClr val="000000"/>
                </a:solidFill>
              </a:rPr>
              <a:t>112 </a:t>
            </a:r>
            <a:r>
              <a:rPr lang="en-GB" altLang="en-US" sz="1400" b="1" dirty="0" err="1">
                <a:solidFill>
                  <a:srgbClr val="000000"/>
                </a:solidFill>
              </a:rPr>
              <a:t>mn</a:t>
            </a:r>
            <a:endParaRPr lang="en-GB" altLang="en-US" sz="1400" b="1" dirty="0">
              <a:solidFill>
                <a:srgbClr val="000000"/>
              </a:solidFill>
            </a:endParaRPr>
          </a:p>
        </p:txBody>
      </p:sp>
      <p:sp>
        <p:nvSpPr>
          <p:cNvPr id="19464" name="TextBox 1"/>
          <p:cNvSpPr txBox="1">
            <a:spLocks noChangeArrowheads="1"/>
          </p:cNvSpPr>
          <p:nvPr/>
        </p:nvSpPr>
        <p:spPr bwMode="auto">
          <a:xfrm>
            <a:off x="5133975" y="5086350"/>
            <a:ext cx="3248025"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sz="1600" b="1" u="sng" dirty="0">
                <a:solidFill>
                  <a:srgbClr val="000000"/>
                </a:solidFill>
              </a:rPr>
              <a:t>Average </a:t>
            </a:r>
            <a:r>
              <a:rPr lang="en-GB" altLang="en-US" sz="1600" b="1" u="sng" dirty="0" smtClean="0">
                <a:solidFill>
                  <a:srgbClr val="000000"/>
                </a:solidFill>
              </a:rPr>
              <a:t>2015-2024 </a:t>
            </a:r>
            <a:r>
              <a:rPr lang="en-GB" altLang="en-US" sz="1600" b="1" u="sng" dirty="0">
                <a:solidFill>
                  <a:srgbClr val="000000"/>
                </a:solidFill>
              </a:rPr>
              <a:t>growth rates</a:t>
            </a:r>
          </a:p>
          <a:p>
            <a:pPr algn="ctr" eaLnBrk="1" hangingPunct="1"/>
            <a:r>
              <a:rPr lang="en-GB" altLang="en-US" sz="1600" b="1" dirty="0">
                <a:solidFill>
                  <a:srgbClr val="000000"/>
                </a:solidFill>
              </a:rPr>
              <a:t>LV Sales: </a:t>
            </a:r>
            <a:r>
              <a:rPr lang="en-GB" altLang="en-US" sz="1600" b="1" dirty="0" smtClean="0">
                <a:solidFill>
                  <a:srgbClr val="000000"/>
                </a:solidFill>
              </a:rPr>
              <a:t>2.5%</a:t>
            </a:r>
            <a:endParaRPr lang="en-GB" altLang="en-US" sz="1600" b="1" dirty="0">
              <a:solidFill>
                <a:srgbClr val="000000"/>
              </a:solidFill>
            </a:endParaRPr>
          </a:p>
          <a:p>
            <a:pPr algn="ctr" eaLnBrk="1" hangingPunct="1"/>
            <a:r>
              <a:rPr lang="en-GB" altLang="en-US" sz="1600" b="1" dirty="0">
                <a:solidFill>
                  <a:srgbClr val="000000"/>
                </a:solidFill>
              </a:rPr>
              <a:t>GDP: </a:t>
            </a:r>
            <a:r>
              <a:rPr lang="en-GB" altLang="en-US" sz="1600" b="1" dirty="0" smtClean="0">
                <a:solidFill>
                  <a:srgbClr val="000000"/>
                </a:solidFill>
              </a:rPr>
              <a:t>2.6%</a:t>
            </a:r>
            <a:endParaRPr lang="en-GB" altLang="en-US" sz="1600" b="1" dirty="0">
              <a:solidFill>
                <a:srgbClr val="000000"/>
              </a:solidFill>
            </a:endParaRPr>
          </a:p>
        </p:txBody>
      </p:sp>
      <p:sp>
        <p:nvSpPr>
          <p:cNvPr id="19465" name="Text Box 256"/>
          <p:cNvSpPr txBox="1">
            <a:spLocks noChangeArrowheads="1"/>
          </p:cNvSpPr>
          <p:nvPr/>
        </p:nvSpPr>
        <p:spPr bwMode="auto">
          <a:xfrm>
            <a:off x="17463" y="6316663"/>
            <a:ext cx="326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GB" altLang="en-US" sz="1000" b="1">
                <a:solidFill>
                  <a:srgbClr val="000000"/>
                </a:solidFill>
              </a:rPr>
              <a:t>Source: LMC Automotive, Oxford Economics</a:t>
            </a:r>
          </a:p>
        </p:txBody>
      </p:sp>
    </p:spTree>
    <p:extLst>
      <p:ext uri="{BB962C8B-B14F-4D97-AF65-F5344CB8AC3E}">
        <p14:creationId xmlns:p14="http://schemas.microsoft.com/office/powerpoint/2010/main" val="67652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2"/>
          <p:cNvGraphicFramePr>
            <a:graphicFrameLocks/>
          </p:cNvGraphicFramePr>
          <p:nvPr>
            <p:extLst>
              <p:ext uri="{D42A27DB-BD31-4B8C-83A1-F6EECF244321}">
                <p14:modId xmlns:p14="http://schemas.microsoft.com/office/powerpoint/2010/main" val="3875546905"/>
              </p:ext>
            </p:extLst>
          </p:nvPr>
        </p:nvGraphicFramePr>
        <p:xfrm>
          <a:off x="652463" y="1616075"/>
          <a:ext cx="8172450" cy="455612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7"/>
          <p:cNvSpPr txBox="1">
            <a:spLocks noChangeArrowheads="1"/>
          </p:cNvSpPr>
          <p:nvPr/>
        </p:nvSpPr>
        <p:spPr bwMode="auto">
          <a:xfrm>
            <a:off x="1350028" y="1453558"/>
            <a:ext cx="5929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GB" altLang="en-US" sz="1800" b="1" dirty="0">
                <a:solidFill>
                  <a:srgbClr val="000000"/>
                </a:solidFill>
              </a:rPr>
              <a:t>Global Light Vehicle </a:t>
            </a:r>
            <a:r>
              <a:rPr lang="en-GB" altLang="en-US" sz="1800" b="1" dirty="0" smtClean="0">
                <a:solidFill>
                  <a:srgbClr val="000000"/>
                </a:solidFill>
              </a:rPr>
              <a:t>production, </a:t>
            </a:r>
            <a:r>
              <a:rPr lang="en-GB" altLang="en-US" sz="1800" b="1" dirty="0">
                <a:solidFill>
                  <a:srgbClr val="000000"/>
                </a:solidFill>
              </a:rPr>
              <a:t>millions</a:t>
            </a:r>
          </a:p>
        </p:txBody>
      </p:sp>
      <p:sp>
        <p:nvSpPr>
          <p:cNvPr id="4" name="TextBox 1"/>
          <p:cNvSpPr txBox="1">
            <a:spLocks noChangeArrowheads="1"/>
          </p:cNvSpPr>
          <p:nvPr/>
        </p:nvSpPr>
        <p:spPr bwMode="auto">
          <a:xfrm>
            <a:off x="835025" y="44450"/>
            <a:ext cx="7975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2800" b="1" dirty="0">
                <a:solidFill>
                  <a:srgbClr val="FFFFFF"/>
                </a:solidFill>
              </a:rPr>
              <a:t>Global LV production – CAGR is </a:t>
            </a:r>
            <a:r>
              <a:rPr lang="en-GB" altLang="en-US" sz="2800" b="1" dirty="0" smtClean="0">
                <a:solidFill>
                  <a:srgbClr val="FFFFFF"/>
                </a:solidFill>
              </a:rPr>
              <a:t>2.4% 2016-2020</a:t>
            </a:r>
            <a:endParaRPr lang="en-GB" altLang="en-US" sz="2800" b="1" dirty="0">
              <a:solidFill>
                <a:srgbClr val="FFFFFF"/>
              </a:solidFill>
            </a:endParaRPr>
          </a:p>
        </p:txBody>
      </p:sp>
      <p:sp>
        <p:nvSpPr>
          <p:cNvPr id="5" name="Text Box 256"/>
          <p:cNvSpPr txBox="1">
            <a:spLocks noChangeArrowheads="1"/>
          </p:cNvSpPr>
          <p:nvPr/>
        </p:nvSpPr>
        <p:spPr bwMode="auto">
          <a:xfrm>
            <a:off x="17463" y="6316663"/>
            <a:ext cx="326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GB" altLang="en-US" sz="1000" b="1" dirty="0">
                <a:solidFill>
                  <a:srgbClr val="000000"/>
                </a:solidFill>
              </a:rPr>
              <a:t>Source: LMC Automotive</a:t>
            </a:r>
          </a:p>
        </p:txBody>
      </p:sp>
      <p:sp>
        <p:nvSpPr>
          <p:cNvPr id="7" name="TextBox 11"/>
          <p:cNvSpPr txBox="1">
            <a:spLocks noChangeArrowheads="1"/>
          </p:cNvSpPr>
          <p:nvPr/>
        </p:nvSpPr>
        <p:spPr bwMode="auto">
          <a:xfrm>
            <a:off x="33338" y="649069"/>
            <a:ext cx="90503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b="1" dirty="0">
                <a:solidFill>
                  <a:schemeClr val="tx1">
                    <a:lumMod val="65000"/>
                    <a:lumOff val="35000"/>
                  </a:schemeClr>
                </a:solidFill>
              </a:rPr>
              <a:t>Production volume growth stable through forecast horizon </a:t>
            </a:r>
            <a:r>
              <a:rPr lang="en-GB" altLang="en-US" b="1" dirty="0" smtClean="0">
                <a:solidFill>
                  <a:schemeClr val="tx1">
                    <a:lumMod val="65000"/>
                    <a:lumOff val="35000"/>
                  </a:schemeClr>
                </a:solidFill>
              </a:rPr>
              <a:t>and</a:t>
            </a:r>
          </a:p>
          <a:p>
            <a:pPr algn="ctr" eaLnBrk="1" hangingPunct="1"/>
            <a:r>
              <a:rPr lang="en-GB" altLang="en-US" b="1" dirty="0" smtClean="0">
                <a:solidFill>
                  <a:schemeClr val="tx1">
                    <a:lumMod val="65000"/>
                    <a:lumOff val="35000"/>
                  </a:schemeClr>
                </a:solidFill>
              </a:rPr>
              <a:t>consistent with demand </a:t>
            </a:r>
            <a:r>
              <a:rPr lang="en-GB" altLang="en-US" b="1" dirty="0">
                <a:solidFill>
                  <a:schemeClr val="tx1">
                    <a:lumMod val="65000"/>
                    <a:lumOff val="35000"/>
                  </a:schemeClr>
                </a:solidFill>
              </a:rPr>
              <a:t>growth. Utilization </a:t>
            </a:r>
            <a:r>
              <a:rPr lang="en-GB" altLang="en-US" b="1" dirty="0" smtClean="0">
                <a:solidFill>
                  <a:schemeClr val="tx1">
                    <a:lumMod val="65000"/>
                    <a:lumOff val="35000"/>
                  </a:schemeClr>
                </a:solidFill>
              </a:rPr>
              <a:t>picks up. More plants?</a:t>
            </a:r>
            <a:endParaRPr lang="en-GB" altLang="en-US" b="1" dirty="0">
              <a:solidFill>
                <a:schemeClr val="tx1">
                  <a:lumMod val="65000"/>
                  <a:lumOff val="35000"/>
                </a:schemeClr>
              </a:solidFill>
            </a:endParaRPr>
          </a:p>
        </p:txBody>
      </p:sp>
      <p:sp>
        <p:nvSpPr>
          <p:cNvPr id="8" name="TextBox 26"/>
          <p:cNvSpPr txBox="1">
            <a:spLocks noChangeArrowheads="1"/>
          </p:cNvSpPr>
          <p:nvPr/>
        </p:nvSpPr>
        <p:spPr bwMode="auto">
          <a:xfrm>
            <a:off x="2400300" y="2176046"/>
            <a:ext cx="571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GB" altLang="en-US" sz="1600" b="1" dirty="0" smtClean="0">
                <a:solidFill>
                  <a:srgbClr val="000000"/>
                </a:solidFill>
              </a:rPr>
              <a:t>89</a:t>
            </a:r>
            <a:endParaRPr lang="en-GB" altLang="en-US" sz="1600" i="1" dirty="0">
              <a:solidFill>
                <a:srgbClr val="000000"/>
              </a:solidFill>
            </a:endParaRPr>
          </a:p>
        </p:txBody>
      </p:sp>
      <p:sp>
        <p:nvSpPr>
          <p:cNvPr id="9" name="TextBox 26"/>
          <p:cNvSpPr txBox="1">
            <a:spLocks noChangeArrowheads="1"/>
          </p:cNvSpPr>
          <p:nvPr/>
        </p:nvSpPr>
        <p:spPr bwMode="auto">
          <a:xfrm>
            <a:off x="3442386" y="1861752"/>
            <a:ext cx="57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endParaRPr lang="en-GB" altLang="en-US" sz="1600" b="1" dirty="0" smtClean="0">
              <a:solidFill>
                <a:srgbClr val="000000"/>
              </a:solidFill>
            </a:endParaRPr>
          </a:p>
          <a:p>
            <a:pPr algn="ctr" eaLnBrk="1" hangingPunct="1"/>
            <a:r>
              <a:rPr lang="en-GB" altLang="en-US" sz="1600" b="1" dirty="0" smtClean="0">
                <a:solidFill>
                  <a:srgbClr val="000000"/>
                </a:solidFill>
              </a:rPr>
              <a:t>93</a:t>
            </a:r>
            <a:endParaRPr lang="en-GB" altLang="en-US" sz="1600" i="1" dirty="0">
              <a:solidFill>
                <a:srgbClr val="000000"/>
              </a:solidFill>
            </a:endParaRPr>
          </a:p>
        </p:txBody>
      </p:sp>
      <p:sp>
        <p:nvSpPr>
          <p:cNvPr id="10" name="TextBox 26"/>
          <p:cNvSpPr txBox="1">
            <a:spLocks noChangeArrowheads="1"/>
          </p:cNvSpPr>
          <p:nvPr/>
        </p:nvSpPr>
        <p:spPr bwMode="auto">
          <a:xfrm>
            <a:off x="4403124" y="1787721"/>
            <a:ext cx="571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endParaRPr lang="en-GB" altLang="en-US" sz="1600" b="1" dirty="0" smtClean="0">
              <a:solidFill>
                <a:srgbClr val="000000"/>
              </a:solidFill>
            </a:endParaRPr>
          </a:p>
          <a:p>
            <a:pPr algn="ctr" eaLnBrk="1" hangingPunct="1"/>
            <a:r>
              <a:rPr lang="en-GB" altLang="en-US" sz="1600" b="1" dirty="0" smtClean="0">
                <a:solidFill>
                  <a:srgbClr val="000000"/>
                </a:solidFill>
              </a:rPr>
              <a:t>95</a:t>
            </a:r>
            <a:endParaRPr lang="en-GB" altLang="en-US" sz="1600" i="1" dirty="0">
              <a:solidFill>
                <a:srgbClr val="000000"/>
              </a:solidFill>
            </a:endParaRPr>
          </a:p>
        </p:txBody>
      </p:sp>
      <p:sp>
        <p:nvSpPr>
          <p:cNvPr id="11" name="TextBox 26"/>
          <p:cNvSpPr txBox="1">
            <a:spLocks noChangeArrowheads="1"/>
          </p:cNvSpPr>
          <p:nvPr/>
        </p:nvSpPr>
        <p:spPr bwMode="auto">
          <a:xfrm>
            <a:off x="6286500" y="1752600"/>
            <a:ext cx="8001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GB" altLang="en-US" sz="1600" b="1" dirty="0" smtClean="0">
                <a:solidFill>
                  <a:srgbClr val="000000"/>
                </a:solidFill>
              </a:rPr>
              <a:t>102</a:t>
            </a:r>
            <a:endParaRPr lang="en-GB" altLang="en-US" sz="1600" i="1" dirty="0">
              <a:solidFill>
                <a:srgbClr val="000000"/>
              </a:solidFill>
            </a:endParaRPr>
          </a:p>
        </p:txBody>
      </p:sp>
    </p:spTree>
    <p:extLst>
      <p:ext uri="{BB962C8B-B14F-4D97-AF65-F5344CB8AC3E}">
        <p14:creationId xmlns:p14="http://schemas.microsoft.com/office/powerpoint/2010/main" val="196687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rot="10800000">
            <a:off x="6400800" y="1219199"/>
            <a:ext cx="2292049" cy="838200"/>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18" name="TextBox 1"/>
          <p:cNvSpPr txBox="1">
            <a:spLocks noChangeArrowheads="1"/>
          </p:cNvSpPr>
          <p:nvPr/>
        </p:nvSpPr>
        <p:spPr bwMode="auto">
          <a:xfrm>
            <a:off x="876300" y="39688"/>
            <a:ext cx="8056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2800" b="1" dirty="0" smtClean="0">
                <a:solidFill>
                  <a:srgbClr val="FFFFFF"/>
                </a:solidFill>
              </a:rPr>
              <a:t>SUVs keep coming, but must slow in the end …</a:t>
            </a:r>
            <a:endParaRPr lang="en-GB" altLang="en-US" sz="2800" b="1" dirty="0">
              <a:solidFill>
                <a:srgbClr val="FFFFFF"/>
              </a:solidFill>
            </a:endParaRPr>
          </a:p>
        </p:txBody>
      </p:sp>
      <p:graphicFrame>
        <p:nvGraphicFramePr>
          <p:cNvPr id="2" name="Chart 3"/>
          <p:cNvGraphicFramePr>
            <a:graphicFrameLocks/>
          </p:cNvGraphicFramePr>
          <p:nvPr>
            <p:extLst>
              <p:ext uri="{D42A27DB-BD31-4B8C-83A1-F6EECF244321}">
                <p14:modId xmlns:p14="http://schemas.microsoft.com/office/powerpoint/2010/main" val="1887264743"/>
              </p:ext>
            </p:extLst>
          </p:nvPr>
        </p:nvGraphicFramePr>
        <p:xfrm>
          <a:off x="863600" y="1225550"/>
          <a:ext cx="7512050" cy="46656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7"/>
          <p:cNvSpPr txBox="1">
            <a:spLocks noChangeArrowheads="1"/>
          </p:cNvSpPr>
          <p:nvPr/>
        </p:nvSpPr>
        <p:spPr bwMode="auto">
          <a:xfrm>
            <a:off x="294322" y="1009650"/>
            <a:ext cx="7380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SUV market share (of LVs), major markets</a:t>
            </a:r>
            <a:endParaRPr lang="en-GB" altLang="en-US" sz="1600" b="1" dirty="0">
              <a:latin typeface="+mn-lt"/>
              <a:ea typeface="+mn-ea"/>
            </a:endParaRPr>
          </a:p>
        </p:txBody>
      </p:sp>
      <p:sp>
        <p:nvSpPr>
          <p:cNvPr id="34821" name="Text Box 256"/>
          <p:cNvSpPr txBox="1">
            <a:spLocks noChangeArrowheads="1"/>
          </p:cNvSpPr>
          <p:nvPr/>
        </p:nvSpPr>
        <p:spPr bwMode="auto">
          <a:xfrm>
            <a:off x="17463" y="6316663"/>
            <a:ext cx="326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GB" altLang="en-US" sz="1000" b="1">
                <a:solidFill>
                  <a:srgbClr val="000000"/>
                </a:solidFill>
              </a:rPr>
              <a:t>Source: LMC Automotive</a:t>
            </a:r>
          </a:p>
        </p:txBody>
      </p:sp>
      <p:sp>
        <p:nvSpPr>
          <p:cNvPr id="7" name="TextBox 13"/>
          <p:cNvSpPr txBox="1">
            <a:spLocks noChangeArrowheads="1"/>
          </p:cNvSpPr>
          <p:nvPr/>
        </p:nvSpPr>
        <p:spPr bwMode="auto">
          <a:xfrm>
            <a:off x="1656063" y="1456038"/>
            <a:ext cx="4668537" cy="307777"/>
          </a:xfrm>
          <a:prstGeom prst="rect">
            <a:avLst/>
          </a:prstGeom>
          <a:solidFill>
            <a:schemeClr val="accent3">
              <a:lumMod val="60000"/>
              <a:lumOff val="40000"/>
            </a:schemeClr>
          </a:solidFill>
          <a:ln>
            <a:noFill/>
          </a:ln>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1400" b="1" dirty="0" smtClean="0">
                <a:solidFill>
                  <a:srgbClr val="000000"/>
                </a:solidFill>
              </a:rPr>
              <a:t>   129                  207                   222                  357                 500?</a:t>
            </a:r>
            <a:endParaRPr lang="en-GB" altLang="en-US" sz="1400" b="1" dirty="0">
              <a:solidFill>
                <a:srgbClr val="000000"/>
              </a:solidFill>
            </a:endParaRPr>
          </a:p>
        </p:txBody>
      </p:sp>
      <p:sp>
        <p:nvSpPr>
          <p:cNvPr id="8" name="TextBox 13"/>
          <p:cNvSpPr txBox="1">
            <a:spLocks noChangeArrowheads="1"/>
          </p:cNvSpPr>
          <p:nvPr/>
        </p:nvSpPr>
        <p:spPr bwMode="auto">
          <a:xfrm>
            <a:off x="6547152" y="1371600"/>
            <a:ext cx="21456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sz="1400" b="1" dirty="0" smtClean="0">
                <a:solidFill>
                  <a:srgbClr val="000000"/>
                </a:solidFill>
              </a:rPr>
              <a:t>Number of SUV models in production globally</a:t>
            </a:r>
            <a:endParaRPr lang="en-GB" altLang="en-US" sz="1400" b="1" dirty="0">
              <a:solidFill>
                <a:srgbClr val="000000"/>
              </a:solidFill>
            </a:endParaRPr>
          </a:p>
        </p:txBody>
      </p:sp>
    </p:spTree>
    <p:extLst>
      <p:ext uri="{BB962C8B-B14F-4D97-AF65-F5344CB8AC3E}">
        <p14:creationId xmlns:p14="http://schemas.microsoft.com/office/powerpoint/2010/main" val="144633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811821416"/>
              </p:ext>
            </p:extLst>
          </p:nvPr>
        </p:nvGraphicFramePr>
        <p:xfrm>
          <a:off x="685799" y="1502179"/>
          <a:ext cx="3886199" cy="4295212"/>
        </p:xfrm>
        <a:graphic>
          <a:graphicData uri="http://schemas.openxmlformats.org/drawingml/2006/chart">
            <c:chart xmlns:c="http://schemas.openxmlformats.org/drawingml/2006/chart" xmlns:r="http://schemas.openxmlformats.org/officeDocument/2006/relationships" r:id="rId3"/>
          </a:graphicData>
        </a:graphic>
      </p:graphicFrame>
      <p:sp>
        <p:nvSpPr>
          <p:cNvPr id="13" name="Right Arrow 12"/>
          <p:cNvSpPr/>
          <p:nvPr/>
        </p:nvSpPr>
        <p:spPr>
          <a:xfrm rot="22980000">
            <a:off x="21990050" y="5884863"/>
            <a:ext cx="360363" cy="15081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dirty="0"/>
          </a:p>
        </p:txBody>
      </p:sp>
      <p:sp>
        <p:nvSpPr>
          <p:cNvPr id="14" name="Right Arrow 13"/>
          <p:cNvSpPr/>
          <p:nvPr/>
        </p:nvSpPr>
        <p:spPr>
          <a:xfrm rot="22980000">
            <a:off x="23796625" y="7507288"/>
            <a:ext cx="476250" cy="152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dirty="0"/>
          </a:p>
        </p:txBody>
      </p:sp>
      <p:sp>
        <p:nvSpPr>
          <p:cNvPr id="15" name="Right Arrow 14"/>
          <p:cNvSpPr/>
          <p:nvPr/>
        </p:nvSpPr>
        <p:spPr>
          <a:xfrm rot="22980000">
            <a:off x="24711025" y="7326313"/>
            <a:ext cx="476250" cy="152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dirty="0"/>
          </a:p>
        </p:txBody>
      </p:sp>
      <p:sp>
        <p:nvSpPr>
          <p:cNvPr id="16" name="Right Arrow 15"/>
          <p:cNvSpPr/>
          <p:nvPr/>
        </p:nvSpPr>
        <p:spPr>
          <a:xfrm rot="20239955">
            <a:off x="21932900" y="5883275"/>
            <a:ext cx="476250" cy="15240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dirty="0"/>
          </a:p>
        </p:txBody>
      </p:sp>
      <p:sp>
        <p:nvSpPr>
          <p:cNvPr id="17" name="Right Arrow 16"/>
          <p:cNvSpPr/>
          <p:nvPr/>
        </p:nvSpPr>
        <p:spPr>
          <a:xfrm rot="22980000">
            <a:off x="23768050" y="5707063"/>
            <a:ext cx="476250" cy="152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dirty="0"/>
          </a:p>
        </p:txBody>
      </p:sp>
      <p:sp>
        <p:nvSpPr>
          <p:cNvPr id="18" name="Right Arrow 17"/>
          <p:cNvSpPr/>
          <p:nvPr/>
        </p:nvSpPr>
        <p:spPr>
          <a:xfrm rot="20239955">
            <a:off x="23790275" y="7502525"/>
            <a:ext cx="476250" cy="15240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dirty="0"/>
          </a:p>
        </p:txBody>
      </p:sp>
      <p:sp>
        <p:nvSpPr>
          <p:cNvPr id="19" name="Right Arrow 18"/>
          <p:cNvSpPr/>
          <p:nvPr/>
        </p:nvSpPr>
        <p:spPr>
          <a:xfrm rot="22980000">
            <a:off x="24720550" y="7116763"/>
            <a:ext cx="476250" cy="152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dirty="0"/>
          </a:p>
        </p:txBody>
      </p:sp>
      <p:sp>
        <p:nvSpPr>
          <p:cNvPr id="20" name="Right Arrow 19"/>
          <p:cNvSpPr/>
          <p:nvPr/>
        </p:nvSpPr>
        <p:spPr>
          <a:xfrm rot="19633491">
            <a:off x="24650700" y="7213600"/>
            <a:ext cx="576263" cy="150813"/>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dirty="0"/>
          </a:p>
        </p:txBody>
      </p:sp>
      <p:sp>
        <p:nvSpPr>
          <p:cNvPr id="21" name="Right Arrow 20"/>
          <p:cNvSpPr/>
          <p:nvPr/>
        </p:nvSpPr>
        <p:spPr>
          <a:xfrm rot="20239955">
            <a:off x="23806150" y="5688013"/>
            <a:ext cx="476250" cy="15240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dirty="0"/>
          </a:p>
        </p:txBody>
      </p:sp>
      <p:sp>
        <p:nvSpPr>
          <p:cNvPr id="24" name="Text Box 256"/>
          <p:cNvSpPr txBox="1">
            <a:spLocks noChangeArrowheads="1"/>
          </p:cNvSpPr>
          <p:nvPr/>
        </p:nvSpPr>
        <p:spPr bwMode="auto">
          <a:xfrm>
            <a:off x="-31633" y="6324600"/>
            <a:ext cx="32607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GB" altLang="en-US" sz="1000" b="1" dirty="0">
                <a:solidFill>
                  <a:srgbClr val="000000"/>
                </a:solidFill>
              </a:rPr>
              <a:t>Source: LMC Automotive; LMC International</a:t>
            </a:r>
          </a:p>
        </p:txBody>
      </p:sp>
      <p:sp>
        <p:nvSpPr>
          <p:cNvPr id="26" name="TextBox 25"/>
          <p:cNvSpPr txBox="1">
            <a:spLocks noChangeArrowheads="1"/>
          </p:cNvSpPr>
          <p:nvPr/>
        </p:nvSpPr>
        <p:spPr bwMode="auto">
          <a:xfrm>
            <a:off x="762000" y="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2800" b="1" dirty="0">
                <a:solidFill>
                  <a:srgbClr val="FFFFFF"/>
                </a:solidFill>
              </a:rPr>
              <a:t>Light Vehicle fleet soon to hit 1.5 billion …</a:t>
            </a:r>
          </a:p>
        </p:txBody>
      </p:sp>
      <p:sp>
        <p:nvSpPr>
          <p:cNvPr id="3" name="AutoShape 2" descr="Image result for bmw logo png"/>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Image result for bmw logo png"/>
          <p:cNvSpPr>
            <a:spLocks noChangeAspect="1" noChangeArrowheads="1"/>
          </p:cNvSpPr>
          <p:nvPr/>
        </p:nvSpPr>
        <p:spPr bwMode="auto">
          <a:xfrm>
            <a:off x="307975" y="8651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 name="TextBox 1"/>
          <p:cNvSpPr txBox="1">
            <a:spLocks noChangeArrowheads="1"/>
          </p:cNvSpPr>
          <p:nvPr/>
        </p:nvSpPr>
        <p:spPr bwMode="auto">
          <a:xfrm>
            <a:off x="5257800" y="1565971"/>
            <a:ext cx="3609972" cy="4031873"/>
          </a:xfrm>
          <a:prstGeom prst="rect">
            <a:avLst/>
          </a:prstGeom>
          <a:noFill/>
          <a:ln>
            <a:noFill/>
          </a:ln>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1600" b="1" dirty="0">
                <a:solidFill>
                  <a:schemeClr val="tx1">
                    <a:lumMod val="75000"/>
                    <a:lumOff val="25000"/>
                  </a:schemeClr>
                </a:solidFill>
              </a:rPr>
              <a:t>New mobility trends do not come quickly enough to change growth dynamic (more on that later).</a:t>
            </a:r>
          </a:p>
          <a:p>
            <a:pPr eaLnBrk="1" hangingPunct="1"/>
            <a:endParaRPr lang="en-GB" altLang="en-US" sz="1600" b="1" dirty="0">
              <a:solidFill>
                <a:schemeClr val="tx1">
                  <a:lumMod val="75000"/>
                  <a:lumOff val="25000"/>
                </a:schemeClr>
              </a:solidFill>
            </a:endParaRPr>
          </a:p>
          <a:p>
            <a:pPr eaLnBrk="1" hangingPunct="1"/>
            <a:r>
              <a:rPr lang="en-GB" altLang="en-US" sz="1600" b="1" dirty="0">
                <a:solidFill>
                  <a:schemeClr val="tx1">
                    <a:lumMod val="75000"/>
                    <a:lumOff val="25000"/>
                  </a:schemeClr>
                </a:solidFill>
              </a:rPr>
              <a:t>With sales approaching 100 mn units/year, a rising parc is inevitable – scrappage rising from ~50 mn units/year now to 60 mn units/year.</a:t>
            </a:r>
          </a:p>
          <a:p>
            <a:pPr eaLnBrk="1" hangingPunct="1"/>
            <a:endParaRPr lang="en-GB" altLang="en-US" sz="1600" b="1" dirty="0">
              <a:solidFill>
                <a:schemeClr val="tx1">
                  <a:lumMod val="75000"/>
                  <a:lumOff val="25000"/>
                </a:schemeClr>
              </a:solidFill>
            </a:endParaRPr>
          </a:p>
          <a:p>
            <a:pPr eaLnBrk="1" hangingPunct="1"/>
            <a:r>
              <a:rPr lang="en-GB" altLang="en-US" sz="1600" b="1" dirty="0">
                <a:solidFill>
                  <a:schemeClr val="tx1">
                    <a:lumMod val="75000"/>
                    <a:lumOff val="25000"/>
                  </a:schemeClr>
                </a:solidFill>
              </a:rPr>
              <a:t>Growth focused in emerging markets, with fleet levels growing very slowly, if at all, in mature markets.</a:t>
            </a:r>
          </a:p>
          <a:p>
            <a:pPr eaLnBrk="1" hangingPunct="1"/>
            <a:endParaRPr lang="en-GB" altLang="en-US" sz="1600" b="1" dirty="0">
              <a:solidFill>
                <a:schemeClr val="tx1">
                  <a:lumMod val="75000"/>
                  <a:lumOff val="25000"/>
                </a:schemeClr>
              </a:solidFill>
            </a:endParaRPr>
          </a:p>
          <a:p>
            <a:pPr eaLnBrk="1" hangingPunct="1"/>
            <a:r>
              <a:rPr lang="en-GB" altLang="en-US" sz="1600" b="1" dirty="0">
                <a:solidFill>
                  <a:schemeClr val="tx1">
                    <a:lumMod val="75000"/>
                    <a:lumOff val="25000"/>
                  </a:schemeClr>
                </a:solidFill>
              </a:rPr>
              <a:t>Aftermarket opportunity expands, but adds complexity for introduction of autonomous vehicles later on.</a:t>
            </a:r>
          </a:p>
        </p:txBody>
      </p:sp>
      <p:sp>
        <p:nvSpPr>
          <p:cNvPr id="27" name="TextBox 13"/>
          <p:cNvSpPr txBox="1">
            <a:spLocks noChangeArrowheads="1"/>
          </p:cNvSpPr>
          <p:nvPr/>
        </p:nvSpPr>
        <p:spPr bwMode="auto">
          <a:xfrm>
            <a:off x="838200" y="762000"/>
            <a:ext cx="3566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b="1" dirty="0" smtClean="0">
                <a:solidFill>
                  <a:schemeClr val="tx1">
                    <a:lumMod val="75000"/>
                    <a:lumOff val="25000"/>
                  </a:schemeClr>
                </a:solidFill>
              </a:rPr>
              <a:t>Global Light Vehicle parc, billions</a:t>
            </a:r>
            <a:endParaRPr lang="en-GB" altLang="en-US" b="1" dirty="0">
              <a:solidFill>
                <a:schemeClr val="tx1">
                  <a:lumMod val="75000"/>
                  <a:lumOff val="25000"/>
                </a:schemeClr>
              </a:solidFill>
            </a:endParaRPr>
          </a:p>
        </p:txBody>
      </p:sp>
      <p:sp>
        <p:nvSpPr>
          <p:cNvPr id="22" name="TextBox 13"/>
          <p:cNvSpPr txBox="1">
            <a:spLocks noChangeArrowheads="1"/>
          </p:cNvSpPr>
          <p:nvPr/>
        </p:nvSpPr>
        <p:spPr bwMode="auto">
          <a:xfrm>
            <a:off x="-73025" y="2557046"/>
            <a:ext cx="1292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sz="1600" b="1" dirty="0">
                <a:solidFill>
                  <a:schemeClr val="tx1">
                    <a:lumMod val="75000"/>
                    <a:lumOff val="25000"/>
                  </a:schemeClr>
                </a:solidFill>
              </a:rPr>
              <a:t>1.0</a:t>
            </a:r>
          </a:p>
        </p:txBody>
      </p:sp>
      <p:sp>
        <p:nvSpPr>
          <p:cNvPr id="23" name="TextBox 13"/>
          <p:cNvSpPr txBox="1">
            <a:spLocks noChangeArrowheads="1"/>
          </p:cNvSpPr>
          <p:nvPr/>
        </p:nvSpPr>
        <p:spPr bwMode="auto">
          <a:xfrm>
            <a:off x="-76200" y="1809750"/>
            <a:ext cx="1292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sz="1600" b="1" dirty="0">
                <a:solidFill>
                  <a:schemeClr val="tx1">
                    <a:lumMod val="75000"/>
                    <a:lumOff val="25000"/>
                  </a:schemeClr>
                </a:solidFill>
              </a:rPr>
              <a:t>1.4</a:t>
            </a:r>
          </a:p>
        </p:txBody>
      </p:sp>
      <p:sp>
        <p:nvSpPr>
          <p:cNvPr id="28" name="TextBox 13"/>
          <p:cNvSpPr txBox="1">
            <a:spLocks noChangeArrowheads="1"/>
          </p:cNvSpPr>
          <p:nvPr/>
        </p:nvSpPr>
        <p:spPr bwMode="auto">
          <a:xfrm>
            <a:off x="-76200" y="2185571"/>
            <a:ext cx="1292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sz="1600" b="1" dirty="0">
                <a:solidFill>
                  <a:schemeClr val="tx1">
                    <a:lumMod val="75000"/>
                    <a:lumOff val="25000"/>
                  </a:schemeClr>
                </a:solidFill>
              </a:rPr>
              <a:t>1.2</a:t>
            </a:r>
          </a:p>
        </p:txBody>
      </p:sp>
      <p:sp>
        <p:nvSpPr>
          <p:cNvPr id="29" name="TextBox 13"/>
          <p:cNvSpPr txBox="1">
            <a:spLocks noChangeArrowheads="1"/>
          </p:cNvSpPr>
          <p:nvPr/>
        </p:nvSpPr>
        <p:spPr bwMode="auto">
          <a:xfrm>
            <a:off x="-76200" y="1447800"/>
            <a:ext cx="1292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sz="1600" b="1" dirty="0">
                <a:solidFill>
                  <a:schemeClr val="tx1">
                    <a:lumMod val="75000"/>
                    <a:lumOff val="25000"/>
                  </a:schemeClr>
                </a:solidFill>
              </a:rPr>
              <a:t>1.6</a:t>
            </a:r>
          </a:p>
        </p:txBody>
      </p:sp>
    </p:spTree>
    <p:extLst>
      <p:ext uri="{BB962C8B-B14F-4D97-AF65-F5344CB8AC3E}">
        <p14:creationId xmlns:p14="http://schemas.microsoft.com/office/powerpoint/2010/main" val="163931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4" name="Text Box 256"/>
          <p:cNvSpPr txBox="1">
            <a:spLocks noChangeArrowheads="1"/>
          </p:cNvSpPr>
          <p:nvPr/>
        </p:nvSpPr>
        <p:spPr bwMode="auto">
          <a:xfrm>
            <a:off x="17463" y="6316663"/>
            <a:ext cx="3260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pitchFamily="34" charset="0"/>
                <a:cs typeface="Arial" pitchFamily="34" charset="0"/>
              </a:defRPr>
            </a:lvl1pPr>
            <a:lvl2pPr marL="742950" indent="-285750" eaLnBrk="0" hangingPunct="0">
              <a:defRPr sz="2800">
                <a:solidFill>
                  <a:srgbClr val="000000"/>
                </a:solidFill>
                <a:latin typeface="Arial" pitchFamily="34" charset="0"/>
                <a:cs typeface="Arial" pitchFamily="34" charset="0"/>
              </a:defRPr>
            </a:lvl2pPr>
            <a:lvl3pPr marL="1143000" indent="-228600" eaLnBrk="0" hangingPunct="0">
              <a:defRPr sz="2800">
                <a:solidFill>
                  <a:srgbClr val="000000"/>
                </a:solidFill>
                <a:latin typeface="Arial" pitchFamily="34" charset="0"/>
                <a:cs typeface="Arial" pitchFamily="34" charset="0"/>
              </a:defRPr>
            </a:lvl3pPr>
            <a:lvl4pPr marL="1600200" indent="-228600" eaLnBrk="0" hangingPunct="0">
              <a:defRPr sz="2800">
                <a:solidFill>
                  <a:srgbClr val="000000"/>
                </a:solidFill>
                <a:latin typeface="Arial" pitchFamily="34" charset="0"/>
                <a:cs typeface="Arial" pitchFamily="34" charset="0"/>
              </a:defRPr>
            </a:lvl4pPr>
            <a:lvl5pPr marL="2057400" indent="-228600" eaLnBrk="0" hangingPunct="0">
              <a:defRPr sz="2800">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sz="2800">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sz="2800">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sz="2800">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sz="2800">
                <a:solidFill>
                  <a:srgbClr val="000000"/>
                </a:solidFill>
                <a:latin typeface="Arial" pitchFamily="34" charset="0"/>
                <a:cs typeface="Arial" pitchFamily="34" charset="0"/>
              </a:defRPr>
            </a:lvl9pPr>
          </a:lstStyle>
          <a:p>
            <a:pPr eaLnBrk="1" hangingPunct="1">
              <a:spcBef>
                <a:spcPct val="50000"/>
              </a:spcBef>
            </a:pPr>
            <a:r>
              <a:rPr lang="en-GB" altLang="en-US" sz="1000" b="1">
                <a:latin typeface="Calibri" pitchFamily="34" charset="0"/>
              </a:rPr>
              <a:t>Source: LMC Automotive					 </a:t>
            </a:r>
          </a:p>
        </p:txBody>
      </p:sp>
      <p:sp>
        <p:nvSpPr>
          <p:cNvPr id="7" name="TextBox 30"/>
          <p:cNvSpPr txBox="1">
            <a:spLocks noChangeArrowheads="1"/>
          </p:cNvSpPr>
          <p:nvPr/>
        </p:nvSpPr>
        <p:spPr bwMode="auto">
          <a:xfrm>
            <a:off x="762000" y="0"/>
            <a:ext cx="7718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pitchFamily="34" charset="0"/>
                <a:cs typeface="Arial" pitchFamily="34" charset="0"/>
              </a:defRPr>
            </a:lvl1pPr>
            <a:lvl2pPr marL="742950" indent="-285750" eaLnBrk="0" hangingPunct="0">
              <a:defRPr sz="2800">
                <a:solidFill>
                  <a:srgbClr val="000000"/>
                </a:solidFill>
                <a:latin typeface="Arial" pitchFamily="34" charset="0"/>
                <a:cs typeface="Arial" pitchFamily="34" charset="0"/>
              </a:defRPr>
            </a:lvl2pPr>
            <a:lvl3pPr marL="1143000" indent="-228600" eaLnBrk="0" hangingPunct="0">
              <a:defRPr sz="2800">
                <a:solidFill>
                  <a:srgbClr val="000000"/>
                </a:solidFill>
                <a:latin typeface="Arial" pitchFamily="34" charset="0"/>
                <a:cs typeface="Arial" pitchFamily="34" charset="0"/>
              </a:defRPr>
            </a:lvl3pPr>
            <a:lvl4pPr marL="1600200" indent="-228600" eaLnBrk="0" hangingPunct="0">
              <a:defRPr sz="2800">
                <a:solidFill>
                  <a:srgbClr val="000000"/>
                </a:solidFill>
                <a:latin typeface="Arial" pitchFamily="34" charset="0"/>
                <a:cs typeface="Arial" pitchFamily="34" charset="0"/>
              </a:defRPr>
            </a:lvl4pPr>
            <a:lvl5pPr marL="2057400" indent="-228600" eaLnBrk="0" hangingPunct="0">
              <a:defRPr sz="2800">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sz="2800">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sz="2800">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sz="2800">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sz="2800">
                <a:solidFill>
                  <a:srgbClr val="000000"/>
                </a:solidFill>
                <a:latin typeface="Arial" pitchFamily="34" charset="0"/>
                <a:cs typeface="Arial" pitchFamily="34" charset="0"/>
              </a:defRPr>
            </a:lvl9pPr>
          </a:lstStyle>
          <a:p>
            <a:pPr eaLnBrk="1" hangingPunct="1"/>
            <a:r>
              <a:rPr lang="en-GB" altLang="en-US" b="1" dirty="0">
                <a:solidFill>
                  <a:srgbClr val="FFFFFF"/>
                </a:solidFill>
                <a:latin typeface="Calibri" pitchFamily="34" charset="0"/>
              </a:rPr>
              <a:t>Global Truck Market Development (GVW&gt;6t)</a:t>
            </a:r>
          </a:p>
        </p:txBody>
      </p:sp>
      <p:sp>
        <p:nvSpPr>
          <p:cNvPr id="8" name="TextBox 4"/>
          <p:cNvSpPr txBox="1">
            <a:spLocks noChangeArrowheads="1"/>
          </p:cNvSpPr>
          <p:nvPr/>
        </p:nvSpPr>
        <p:spPr bwMode="auto">
          <a:xfrm>
            <a:off x="322263" y="976313"/>
            <a:ext cx="8259762" cy="581025"/>
          </a:xfrm>
          <a:prstGeom prst="rect">
            <a:avLst/>
          </a:prstGeom>
          <a:solidFill>
            <a:srgbClr val="7AB800">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pitchFamily="34" charset="0"/>
                <a:cs typeface="Arial" pitchFamily="34" charset="0"/>
              </a:defRPr>
            </a:lvl1pPr>
            <a:lvl2pPr marL="742950" indent="-285750" eaLnBrk="0" hangingPunct="0">
              <a:defRPr sz="2800">
                <a:solidFill>
                  <a:srgbClr val="000000"/>
                </a:solidFill>
                <a:latin typeface="Arial" pitchFamily="34" charset="0"/>
                <a:cs typeface="Arial" pitchFamily="34" charset="0"/>
              </a:defRPr>
            </a:lvl2pPr>
            <a:lvl3pPr marL="1143000" indent="-228600" eaLnBrk="0" hangingPunct="0">
              <a:defRPr sz="2800">
                <a:solidFill>
                  <a:srgbClr val="000000"/>
                </a:solidFill>
                <a:latin typeface="Arial" pitchFamily="34" charset="0"/>
                <a:cs typeface="Arial" pitchFamily="34" charset="0"/>
              </a:defRPr>
            </a:lvl3pPr>
            <a:lvl4pPr marL="1600200" indent="-228600" eaLnBrk="0" hangingPunct="0">
              <a:defRPr sz="2800">
                <a:solidFill>
                  <a:srgbClr val="000000"/>
                </a:solidFill>
                <a:latin typeface="Arial" pitchFamily="34" charset="0"/>
                <a:cs typeface="Arial" pitchFamily="34" charset="0"/>
              </a:defRPr>
            </a:lvl4pPr>
            <a:lvl5pPr marL="2057400" indent="-228600" eaLnBrk="0" hangingPunct="0">
              <a:defRPr sz="2800">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sz="2800">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sz="2800">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sz="2800">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sz="2800">
                <a:solidFill>
                  <a:srgbClr val="000000"/>
                </a:solidFill>
                <a:latin typeface="Arial" pitchFamily="34" charset="0"/>
                <a:cs typeface="Arial" pitchFamily="34" charset="0"/>
              </a:defRPr>
            </a:lvl9pPr>
          </a:lstStyle>
          <a:p>
            <a:pPr algn="ctr" eaLnBrk="1" hangingPunct="1"/>
            <a:r>
              <a:rPr lang="en-GB" altLang="en-US" sz="1600" b="1" dirty="0">
                <a:solidFill>
                  <a:srgbClr val="404040"/>
                </a:solidFill>
              </a:rPr>
              <a:t>Global truck sales returned to growth in 2016: 2.5 mn units (+8.4%) </a:t>
            </a:r>
          </a:p>
          <a:p>
            <a:pPr algn="ctr" eaLnBrk="1" hangingPunct="1"/>
            <a:r>
              <a:rPr lang="en-GB" altLang="en-US" sz="1600" b="1" dirty="0">
                <a:solidFill>
                  <a:srgbClr val="404040"/>
                </a:solidFill>
              </a:rPr>
              <a:t>China driving growth in 2017</a:t>
            </a:r>
          </a:p>
        </p:txBody>
      </p:sp>
      <p:pic>
        <p:nvPicPr>
          <p:cNvPr id="9"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1828800"/>
            <a:ext cx="7405687"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198363"/>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5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8" y="1519238"/>
            <a:ext cx="7456487"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63600" y="0"/>
            <a:ext cx="6902450" cy="519113"/>
          </a:xfrm>
          <a:prstGeom prst="rect">
            <a:avLst/>
          </a:prstGeom>
          <a:noFill/>
        </p:spPr>
        <p:txBody>
          <a:bodyPr>
            <a:spAutoFit/>
          </a:bodyPr>
          <a:lstStyle>
            <a:lvl1pPr eaLnBrk="0" hangingPunct="0">
              <a:defRPr sz="2800">
                <a:solidFill>
                  <a:srgbClr val="000000"/>
                </a:solidFill>
                <a:latin typeface="Arial" pitchFamily="34" charset="0"/>
                <a:cs typeface="Arial" pitchFamily="34" charset="0"/>
              </a:defRPr>
            </a:lvl1pPr>
            <a:lvl2pPr marL="742950" indent="-285750" eaLnBrk="0" hangingPunct="0">
              <a:defRPr sz="2800">
                <a:solidFill>
                  <a:srgbClr val="000000"/>
                </a:solidFill>
                <a:latin typeface="Arial" pitchFamily="34" charset="0"/>
                <a:cs typeface="Arial" pitchFamily="34" charset="0"/>
              </a:defRPr>
            </a:lvl2pPr>
            <a:lvl3pPr marL="1143000" indent="-228600" eaLnBrk="0" hangingPunct="0">
              <a:defRPr sz="2800">
                <a:solidFill>
                  <a:srgbClr val="000000"/>
                </a:solidFill>
                <a:latin typeface="Arial" pitchFamily="34" charset="0"/>
                <a:cs typeface="Arial" pitchFamily="34" charset="0"/>
              </a:defRPr>
            </a:lvl3pPr>
            <a:lvl4pPr marL="1600200" indent="-228600" eaLnBrk="0" hangingPunct="0">
              <a:defRPr sz="2800">
                <a:solidFill>
                  <a:srgbClr val="000000"/>
                </a:solidFill>
                <a:latin typeface="Arial" pitchFamily="34" charset="0"/>
                <a:cs typeface="Arial" pitchFamily="34" charset="0"/>
              </a:defRPr>
            </a:lvl4pPr>
            <a:lvl5pPr marL="2057400" indent="-228600" eaLnBrk="0" hangingPunct="0">
              <a:defRPr sz="2800">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sz="2800">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sz="2800">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sz="2800">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sz="2800">
                <a:solidFill>
                  <a:srgbClr val="000000"/>
                </a:solidFill>
                <a:latin typeface="Arial" pitchFamily="34" charset="0"/>
                <a:cs typeface="Arial" pitchFamily="34" charset="0"/>
              </a:defRPr>
            </a:lvl9pPr>
          </a:lstStyle>
          <a:p>
            <a:pPr eaLnBrk="1" hangingPunct="1"/>
            <a:r>
              <a:rPr lang="en-GB" altLang="en-US" b="1">
                <a:solidFill>
                  <a:schemeClr val="bg1"/>
                </a:solidFill>
                <a:latin typeface="Calibri" pitchFamily="34" charset="0"/>
              </a:rPr>
              <a:t>Global Truck Production (GVW&gt;6t)</a:t>
            </a:r>
          </a:p>
        </p:txBody>
      </p:sp>
      <p:sp>
        <p:nvSpPr>
          <p:cNvPr id="5" name="TextBox 4"/>
          <p:cNvSpPr txBox="1"/>
          <p:nvPr/>
        </p:nvSpPr>
        <p:spPr>
          <a:xfrm>
            <a:off x="1216025" y="1577975"/>
            <a:ext cx="5667375" cy="338138"/>
          </a:xfrm>
          <a:prstGeom prst="rect">
            <a:avLst/>
          </a:prstGeom>
          <a:noFill/>
        </p:spPr>
        <p:txBody>
          <a:bodyPr>
            <a:spAutoFit/>
          </a:bodyPr>
          <a:lstStyle>
            <a:lvl1pPr eaLnBrk="0" hangingPunct="0">
              <a:defRPr sz="2800">
                <a:solidFill>
                  <a:srgbClr val="000000"/>
                </a:solidFill>
                <a:latin typeface="Arial" pitchFamily="34" charset="0"/>
                <a:cs typeface="Arial" pitchFamily="34" charset="0"/>
              </a:defRPr>
            </a:lvl1pPr>
            <a:lvl2pPr marL="742950" indent="-285750" eaLnBrk="0" hangingPunct="0">
              <a:defRPr sz="2800">
                <a:solidFill>
                  <a:srgbClr val="000000"/>
                </a:solidFill>
                <a:latin typeface="Arial" pitchFamily="34" charset="0"/>
                <a:cs typeface="Arial" pitchFamily="34" charset="0"/>
              </a:defRPr>
            </a:lvl2pPr>
            <a:lvl3pPr marL="1143000" indent="-228600" eaLnBrk="0" hangingPunct="0">
              <a:defRPr sz="2800">
                <a:solidFill>
                  <a:srgbClr val="000000"/>
                </a:solidFill>
                <a:latin typeface="Arial" pitchFamily="34" charset="0"/>
                <a:cs typeface="Arial" pitchFamily="34" charset="0"/>
              </a:defRPr>
            </a:lvl3pPr>
            <a:lvl4pPr marL="1600200" indent="-228600" eaLnBrk="0" hangingPunct="0">
              <a:defRPr sz="2800">
                <a:solidFill>
                  <a:srgbClr val="000000"/>
                </a:solidFill>
                <a:latin typeface="Arial" pitchFamily="34" charset="0"/>
                <a:cs typeface="Arial" pitchFamily="34" charset="0"/>
              </a:defRPr>
            </a:lvl4pPr>
            <a:lvl5pPr marL="2057400" indent="-228600" eaLnBrk="0" hangingPunct="0">
              <a:defRPr sz="2800">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sz="2800">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sz="2800">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sz="2800">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sz="2800">
                <a:solidFill>
                  <a:srgbClr val="000000"/>
                </a:solidFill>
                <a:latin typeface="Arial" pitchFamily="34" charset="0"/>
                <a:cs typeface="Arial" pitchFamily="34" charset="0"/>
              </a:defRPr>
            </a:lvl9pPr>
          </a:lstStyle>
          <a:p>
            <a:pPr eaLnBrk="1" hangingPunct="1"/>
            <a:r>
              <a:rPr lang="en-GB" altLang="en-US" sz="1600" b="1">
                <a:solidFill>
                  <a:srgbClr val="6A6A6A"/>
                </a:solidFill>
                <a:latin typeface="Calibri" pitchFamily="34" charset="0"/>
              </a:rPr>
              <a:t>‘000s</a:t>
            </a:r>
          </a:p>
        </p:txBody>
      </p:sp>
      <p:sp>
        <p:nvSpPr>
          <p:cNvPr id="6" name="TextBox 7"/>
          <p:cNvSpPr txBox="1">
            <a:spLocks noChangeArrowheads="1"/>
          </p:cNvSpPr>
          <p:nvPr/>
        </p:nvSpPr>
        <p:spPr bwMode="auto">
          <a:xfrm>
            <a:off x="1049338" y="825500"/>
            <a:ext cx="6351587" cy="396875"/>
          </a:xfrm>
          <a:prstGeom prst="rect">
            <a:avLst/>
          </a:prstGeom>
          <a:solidFill>
            <a:srgbClr val="7AB800">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pitchFamily="34" charset="0"/>
                <a:cs typeface="Arial" pitchFamily="34" charset="0"/>
              </a:defRPr>
            </a:lvl1pPr>
            <a:lvl2pPr marL="742950" indent="-285750" eaLnBrk="0" hangingPunct="0">
              <a:defRPr sz="2800">
                <a:solidFill>
                  <a:srgbClr val="000000"/>
                </a:solidFill>
                <a:latin typeface="Arial" pitchFamily="34" charset="0"/>
                <a:cs typeface="Arial" pitchFamily="34" charset="0"/>
              </a:defRPr>
            </a:lvl2pPr>
            <a:lvl3pPr marL="1143000" indent="-228600" eaLnBrk="0" hangingPunct="0">
              <a:defRPr sz="2800">
                <a:solidFill>
                  <a:srgbClr val="000000"/>
                </a:solidFill>
                <a:latin typeface="Arial" pitchFamily="34" charset="0"/>
                <a:cs typeface="Arial" pitchFamily="34" charset="0"/>
              </a:defRPr>
            </a:lvl3pPr>
            <a:lvl4pPr marL="1600200" indent="-228600" eaLnBrk="0" hangingPunct="0">
              <a:defRPr sz="2800">
                <a:solidFill>
                  <a:srgbClr val="000000"/>
                </a:solidFill>
                <a:latin typeface="Arial" pitchFamily="34" charset="0"/>
                <a:cs typeface="Arial" pitchFamily="34" charset="0"/>
              </a:defRPr>
            </a:lvl4pPr>
            <a:lvl5pPr marL="2057400" indent="-228600" eaLnBrk="0" hangingPunct="0">
              <a:defRPr sz="2800">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sz="2800">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sz="2800">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sz="2800">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sz="2800">
                <a:solidFill>
                  <a:srgbClr val="000000"/>
                </a:solidFill>
                <a:latin typeface="Arial" pitchFamily="34" charset="0"/>
                <a:cs typeface="Arial" pitchFamily="34" charset="0"/>
              </a:defRPr>
            </a:lvl9pPr>
          </a:lstStyle>
          <a:p>
            <a:pPr eaLnBrk="1" hangingPunct="1"/>
            <a:r>
              <a:rPr lang="en-GB" altLang="en-US" sz="2000" b="1">
                <a:solidFill>
                  <a:srgbClr val="404040"/>
                </a:solidFill>
                <a:latin typeface="Calibri" pitchFamily="34" charset="0"/>
              </a:rPr>
              <a:t>Regional balance continu</a:t>
            </a:r>
            <a:r>
              <a:rPr lang="en-US" altLang="en-US" sz="2000" b="1">
                <a:solidFill>
                  <a:srgbClr val="404040"/>
                </a:solidFill>
                <a:latin typeface="Calibri" pitchFamily="34" charset="0"/>
              </a:rPr>
              <a:t>ing to shift away from NA</a:t>
            </a:r>
            <a:endParaRPr lang="en-GB" altLang="en-US" sz="2000" b="1">
              <a:solidFill>
                <a:srgbClr val="404040"/>
              </a:solidFill>
              <a:latin typeface="Calibri" pitchFamily="34" charset="0"/>
            </a:endParaRPr>
          </a:p>
        </p:txBody>
      </p:sp>
      <p:sp>
        <p:nvSpPr>
          <p:cNvPr id="150534" name="Text Box 256"/>
          <p:cNvSpPr txBox="1">
            <a:spLocks noChangeArrowheads="1"/>
          </p:cNvSpPr>
          <p:nvPr/>
        </p:nvSpPr>
        <p:spPr bwMode="auto">
          <a:xfrm>
            <a:off x="17463" y="6316663"/>
            <a:ext cx="3260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pitchFamily="34" charset="0"/>
                <a:cs typeface="Arial" pitchFamily="34" charset="0"/>
              </a:defRPr>
            </a:lvl1pPr>
            <a:lvl2pPr marL="742950" indent="-285750" eaLnBrk="0" hangingPunct="0">
              <a:defRPr sz="2800">
                <a:solidFill>
                  <a:srgbClr val="000000"/>
                </a:solidFill>
                <a:latin typeface="Arial" pitchFamily="34" charset="0"/>
                <a:cs typeface="Arial" pitchFamily="34" charset="0"/>
              </a:defRPr>
            </a:lvl2pPr>
            <a:lvl3pPr marL="1143000" indent="-228600" eaLnBrk="0" hangingPunct="0">
              <a:defRPr sz="2800">
                <a:solidFill>
                  <a:srgbClr val="000000"/>
                </a:solidFill>
                <a:latin typeface="Arial" pitchFamily="34" charset="0"/>
                <a:cs typeface="Arial" pitchFamily="34" charset="0"/>
              </a:defRPr>
            </a:lvl3pPr>
            <a:lvl4pPr marL="1600200" indent="-228600" eaLnBrk="0" hangingPunct="0">
              <a:defRPr sz="2800">
                <a:solidFill>
                  <a:srgbClr val="000000"/>
                </a:solidFill>
                <a:latin typeface="Arial" pitchFamily="34" charset="0"/>
                <a:cs typeface="Arial" pitchFamily="34" charset="0"/>
              </a:defRPr>
            </a:lvl4pPr>
            <a:lvl5pPr marL="2057400" indent="-228600" eaLnBrk="0" hangingPunct="0">
              <a:defRPr sz="2800">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sz="2800">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sz="2800">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sz="2800">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sz="2800">
                <a:solidFill>
                  <a:srgbClr val="000000"/>
                </a:solidFill>
                <a:latin typeface="Arial" pitchFamily="34" charset="0"/>
                <a:cs typeface="Arial" pitchFamily="34" charset="0"/>
              </a:defRPr>
            </a:lvl9pPr>
          </a:lstStyle>
          <a:p>
            <a:pPr eaLnBrk="1" hangingPunct="1">
              <a:spcBef>
                <a:spcPct val="50000"/>
              </a:spcBef>
            </a:pPr>
            <a:r>
              <a:rPr lang="en-GB" altLang="en-US" sz="1000" b="1">
                <a:latin typeface="Calibri" pitchFamily="34" charset="0"/>
              </a:rPr>
              <a:t>Source: LMC Automotive					 </a:t>
            </a:r>
          </a:p>
        </p:txBody>
      </p:sp>
    </p:spTree>
    <p:extLst>
      <p:ext uri="{BB962C8B-B14F-4D97-AF65-F5344CB8AC3E}">
        <p14:creationId xmlns:p14="http://schemas.microsoft.com/office/powerpoint/2010/main" val="2740630661"/>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88630302"/>
              </p:ext>
            </p:extLst>
          </p:nvPr>
        </p:nvGraphicFramePr>
        <p:xfrm>
          <a:off x="685800" y="3210560"/>
          <a:ext cx="6096000" cy="1285240"/>
        </p:xfrm>
        <a:graphic>
          <a:graphicData uri="http://schemas.openxmlformats.org/drawingml/2006/table">
            <a:tbl>
              <a:tblPr firstRow="1" bandRow="1">
                <a:tableStyleId>{1FECB4D8-DB02-4DC6-A0A2-4F2EBAE1DC90}</a:tableStyleId>
              </a:tblPr>
              <a:tblGrid>
                <a:gridCol w="6096000"/>
              </a:tblGrid>
              <a:tr h="370840">
                <a:tc>
                  <a:txBody>
                    <a:bodyPr/>
                    <a:lstStyle/>
                    <a:p>
                      <a:r>
                        <a:rPr lang="en-GB" dirty="0" smtClean="0"/>
                        <a:t>  </a:t>
                      </a:r>
                      <a:endParaRPr lang="en-GB" dirty="0"/>
                    </a:p>
                  </a:txBody>
                  <a:tcPr/>
                </a:tc>
              </a:tr>
              <a:tr h="370840">
                <a:tc>
                  <a:txBody>
                    <a:bodyPr/>
                    <a:lstStyle/>
                    <a:p>
                      <a:r>
                        <a:rPr lang="en-GB" dirty="0" smtClean="0"/>
                        <a:t>  </a:t>
                      </a:r>
                    </a:p>
                    <a:p>
                      <a:r>
                        <a:rPr lang="en-GB" dirty="0" smtClean="0"/>
                        <a:t>  </a:t>
                      </a:r>
                    </a:p>
                    <a:p>
                      <a:endParaRPr lang="en-GB" dirty="0"/>
                    </a:p>
                  </a:txBody>
                  <a:tcPr/>
                </a:tc>
              </a:tr>
            </a:tbl>
          </a:graphicData>
        </a:graphic>
      </p:graphicFrame>
      <p:sp>
        <p:nvSpPr>
          <p:cNvPr id="28" name="TextBox 27"/>
          <p:cNvSpPr txBox="1"/>
          <p:nvPr/>
        </p:nvSpPr>
        <p:spPr>
          <a:xfrm>
            <a:off x="762000" y="1371600"/>
            <a:ext cx="7581900" cy="3170099"/>
          </a:xfrm>
          <a:prstGeom prst="rect">
            <a:avLst/>
          </a:prstGeom>
          <a:noFill/>
        </p:spPr>
        <p:txBody>
          <a:bodyPr>
            <a:spAutoFit/>
          </a:bodyPr>
          <a:lstStyle/>
          <a:p>
            <a:pPr>
              <a:defRPr/>
            </a:pPr>
            <a:r>
              <a:rPr lang="en-GB" sz="2000" b="1" dirty="0">
                <a:solidFill>
                  <a:schemeClr val="tx1">
                    <a:lumMod val="75000"/>
                    <a:lumOff val="25000"/>
                  </a:schemeClr>
                </a:solidFill>
                <a:latin typeface="+mn-lt"/>
              </a:rPr>
              <a:t>Near</a:t>
            </a:r>
          </a:p>
          <a:p>
            <a:pPr>
              <a:defRPr/>
            </a:pPr>
            <a:r>
              <a:rPr lang="en-GB" sz="2000" b="1" dirty="0">
                <a:solidFill>
                  <a:schemeClr val="tx1">
                    <a:lumMod val="75000"/>
                    <a:lumOff val="25000"/>
                  </a:schemeClr>
                </a:solidFill>
                <a:latin typeface="+mn-lt"/>
              </a:rPr>
              <a:t>	Current environment</a:t>
            </a:r>
          </a:p>
          <a:p>
            <a:pPr>
              <a:defRPr/>
            </a:pPr>
            <a:r>
              <a:rPr lang="en-GB" sz="2000" b="1" dirty="0">
                <a:solidFill>
                  <a:schemeClr val="tx1">
                    <a:lumMod val="75000"/>
                    <a:lumOff val="25000"/>
                  </a:schemeClr>
                </a:solidFill>
                <a:latin typeface="+mn-lt"/>
              </a:rPr>
              <a:t>	Light Vehicle demand outlook</a:t>
            </a:r>
          </a:p>
          <a:p>
            <a:pPr>
              <a:defRPr/>
            </a:pPr>
            <a:r>
              <a:rPr lang="en-GB" sz="2000" b="1" dirty="0">
                <a:solidFill>
                  <a:schemeClr val="tx1">
                    <a:lumMod val="75000"/>
                    <a:lumOff val="25000"/>
                  </a:schemeClr>
                </a:solidFill>
                <a:latin typeface="+mn-lt"/>
              </a:rPr>
              <a:t>	Implications for production</a:t>
            </a:r>
          </a:p>
          <a:p>
            <a:pPr>
              <a:defRPr/>
            </a:pPr>
            <a:endParaRPr lang="en-GB" sz="2000" b="1" dirty="0">
              <a:solidFill>
                <a:schemeClr val="tx1">
                  <a:lumMod val="75000"/>
                  <a:lumOff val="25000"/>
                </a:schemeClr>
              </a:solidFill>
              <a:latin typeface="+mn-lt"/>
            </a:endParaRPr>
          </a:p>
          <a:p>
            <a:pPr>
              <a:defRPr/>
            </a:pPr>
            <a:endParaRPr lang="en-GB" sz="2000" b="1" dirty="0" smtClean="0">
              <a:solidFill>
                <a:schemeClr val="tx1">
                  <a:lumMod val="75000"/>
                  <a:lumOff val="25000"/>
                </a:schemeClr>
              </a:solidFill>
              <a:latin typeface="+mn-lt"/>
            </a:endParaRPr>
          </a:p>
          <a:p>
            <a:pPr>
              <a:defRPr/>
            </a:pPr>
            <a:r>
              <a:rPr lang="en-GB" sz="2000" b="1" dirty="0" smtClean="0">
                <a:solidFill>
                  <a:schemeClr val="tx1">
                    <a:lumMod val="75000"/>
                    <a:lumOff val="25000"/>
                  </a:schemeClr>
                </a:solidFill>
                <a:latin typeface="+mn-lt"/>
              </a:rPr>
              <a:t>Far</a:t>
            </a:r>
            <a:endParaRPr lang="en-GB" sz="2000" b="1" dirty="0">
              <a:solidFill>
                <a:schemeClr val="tx1">
                  <a:lumMod val="75000"/>
                  <a:lumOff val="25000"/>
                </a:schemeClr>
              </a:solidFill>
              <a:latin typeface="+mn-lt"/>
            </a:endParaRPr>
          </a:p>
          <a:p>
            <a:pPr>
              <a:defRPr/>
            </a:pPr>
            <a:r>
              <a:rPr lang="en-GB" sz="2000" b="1" dirty="0">
                <a:solidFill>
                  <a:schemeClr val="tx1">
                    <a:lumMod val="75000"/>
                    <a:lumOff val="25000"/>
                  </a:schemeClr>
                </a:solidFill>
                <a:latin typeface="+mn-lt"/>
              </a:rPr>
              <a:t>	Disruptive forces:</a:t>
            </a:r>
          </a:p>
          <a:p>
            <a:pPr>
              <a:defRPr/>
            </a:pPr>
            <a:r>
              <a:rPr lang="en-GB" sz="2000" b="1" dirty="0">
                <a:solidFill>
                  <a:schemeClr val="tx1">
                    <a:lumMod val="75000"/>
                    <a:lumOff val="25000"/>
                  </a:schemeClr>
                </a:solidFill>
                <a:latin typeface="+mn-lt"/>
              </a:rPr>
              <a:t>		Sharing</a:t>
            </a:r>
          </a:p>
          <a:p>
            <a:pPr>
              <a:defRPr/>
            </a:pPr>
            <a:r>
              <a:rPr lang="en-GB" sz="2000" b="1" dirty="0">
                <a:solidFill>
                  <a:schemeClr val="tx1">
                    <a:lumMod val="75000"/>
                    <a:lumOff val="25000"/>
                  </a:schemeClr>
                </a:solidFill>
                <a:latin typeface="+mn-lt"/>
              </a:rPr>
              <a:t>		Autonomous vehicles</a:t>
            </a:r>
          </a:p>
        </p:txBody>
      </p:sp>
      <p:sp>
        <p:nvSpPr>
          <p:cNvPr id="4" name="TextBox 1"/>
          <p:cNvSpPr txBox="1">
            <a:spLocks noChangeArrowheads="1"/>
          </p:cNvSpPr>
          <p:nvPr/>
        </p:nvSpPr>
        <p:spPr bwMode="auto">
          <a:xfrm>
            <a:off x="762000" y="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2800" b="1" dirty="0">
                <a:solidFill>
                  <a:srgbClr val="FFFFFF"/>
                </a:solidFill>
              </a:rPr>
              <a:t>Outline</a:t>
            </a:r>
          </a:p>
        </p:txBody>
      </p:sp>
    </p:spTree>
    <p:extLst>
      <p:ext uri="{BB962C8B-B14F-4D97-AF65-F5344CB8AC3E}">
        <p14:creationId xmlns:p14="http://schemas.microsoft.com/office/powerpoint/2010/main" val="87289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722073369"/>
              </p:ext>
            </p:extLst>
          </p:nvPr>
        </p:nvGraphicFramePr>
        <p:xfrm>
          <a:off x="239869" y="1183300"/>
          <a:ext cx="82296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5"/>
          <p:cNvSpPr txBox="1">
            <a:spLocks noChangeArrowheads="1"/>
          </p:cNvSpPr>
          <p:nvPr/>
        </p:nvSpPr>
        <p:spPr bwMode="auto">
          <a:xfrm>
            <a:off x="773269" y="951486"/>
            <a:ext cx="7162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sz="1600" b="1" dirty="0"/>
              <a:t>Cars in use per </a:t>
            </a:r>
            <a:r>
              <a:rPr lang="en-GB" altLang="en-US" sz="1600" b="1" dirty="0" smtClean="0"/>
              <a:t>‘000 </a:t>
            </a:r>
            <a:r>
              <a:rPr lang="en-GB" altLang="en-US" sz="1600" b="1" dirty="0"/>
              <a:t>adults</a:t>
            </a:r>
            <a:endParaRPr lang="en-GB" altLang="en-US" sz="2000" b="1" dirty="0">
              <a:solidFill>
                <a:srgbClr val="953735"/>
              </a:solidFill>
            </a:endParaRPr>
          </a:p>
        </p:txBody>
      </p:sp>
      <p:sp>
        <p:nvSpPr>
          <p:cNvPr id="4" name="TextBox 3"/>
          <p:cNvSpPr txBox="1">
            <a:spLocks noChangeArrowheads="1"/>
          </p:cNvSpPr>
          <p:nvPr/>
        </p:nvSpPr>
        <p:spPr bwMode="auto">
          <a:xfrm>
            <a:off x="4038600" y="3124201"/>
            <a:ext cx="106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sz="1400" b="1" dirty="0"/>
              <a:t>Japan</a:t>
            </a:r>
            <a:endParaRPr lang="en-GB" altLang="en-US" b="1" dirty="0">
              <a:solidFill>
                <a:srgbClr val="953735"/>
              </a:solidFill>
            </a:endParaRPr>
          </a:p>
        </p:txBody>
      </p:sp>
      <p:sp>
        <p:nvSpPr>
          <p:cNvPr id="5" name="TextBox 1"/>
          <p:cNvSpPr txBox="1">
            <a:spLocks noChangeArrowheads="1"/>
          </p:cNvSpPr>
          <p:nvPr/>
        </p:nvSpPr>
        <p:spPr bwMode="auto">
          <a:xfrm>
            <a:off x="800100" y="-595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2800" b="1" dirty="0">
                <a:solidFill>
                  <a:srgbClr val="FFFFFF"/>
                </a:solidFill>
              </a:rPr>
              <a:t>Ownership growing on the traditional model …</a:t>
            </a:r>
          </a:p>
        </p:txBody>
      </p:sp>
      <p:grpSp>
        <p:nvGrpSpPr>
          <p:cNvPr id="10" name="Group 9"/>
          <p:cNvGrpSpPr/>
          <p:nvPr/>
        </p:nvGrpSpPr>
        <p:grpSpPr>
          <a:xfrm>
            <a:off x="6591299" y="1254077"/>
            <a:ext cx="2144870" cy="1914674"/>
            <a:chOff x="6477000" y="759827"/>
            <a:chExt cx="1752600" cy="1914674"/>
          </a:xfrm>
        </p:grpSpPr>
        <p:sp>
          <p:nvSpPr>
            <p:cNvPr id="6" name="Oval 5"/>
            <p:cNvSpPr/>
            <p:nvPr/>
          </p:nvSpPr>
          <p:spPr>
            <a:xfrm>
              <a:off x="6477000" y="759827"/>
              <a:ext cx="1676400" cy="66892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a:spLocks noChangeArrowheads="1"/>
            </p:cNvSpPr>
            <p:nvPr/>
          </p:nvSpPr>
          <p:spPr bwMode="auto">
            <a:xfrm>
              <a:off x="6483350" y="1504950"/>
              <a:ext cx="1746250" cy="1169551"/>
            </a:xfrm>
            <a:prstGeom prst="rect">
              <a:avLst/>
            </a:prstGeom>
            <a:solidFill>
              <a:srgbClr val="FFFFFF"/>
            </a:solidFill>
            <a:ln w="19050">
              <a:solidFill>
                <a:schemeClr val="tx1">
                  <a:lumMod val="75000"/>
                  <a:lumOff val="25000"/>
                </a:schemeClr>
              </a:solidFill>
              <a:miter lim="800000"/>
              <a:headEnd/>
              <a:tailEnd/>
            </a:ln>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sz="1400" b="1" dirty="0"/>
                <a:t>But what happens if ownership patterns change because of new mobility solutions?</a:t>
              </a:r>
              <a:endParaRPr lang="en-GB" altLang="en-US" b="1" dirty="0">
                <a:solidFill>
                  <a:srgbClr val="953735"/>
                </a:solidFill>
              </a:endParaRPr>
            </a:p>
          </p:txBody>
        </p:sp>
        <p:cxnSp>
          <p:nvCxnSpPr>
            <p:cNvPr id="9" name="Straight Arrow Connector 8"/>
            <p:cNvCxnSpPr/>
            <p:nvPr/>
          </p:nvCxnSpPr>
          <p:spPr>
            <a:xfrm flipH="1" flipV="1">
              <a:off x="6934200" y="1094288"/>
              <a:ext cx="914400" cy="410662"/>
            </a:xfrm>
            <a:prstGeom prst="straightConnector1">
              <a:avLst/>
            </a:prstGeom>
            <a:ln w="19050">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899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2110908"/>
              </p:ext>
            </p:extLst>
          </p:nvPr>
        </p:nvGraphicFramePr>
        <p:xfrm>
          <a:off x="685800" y="1371600"/>
          <a:ext cx="6096000" cy="1285240"/>
        </p:xfrm>
        <a:graphic>
          <a:graphicData uri="http://schemas.openxmlformats.org/drawingml/2006/table">
            <a:tbl>
              <a:tblPr firstRow="1" bandRow="1">
                <a:tableStyleId>{1FECB4D8-DB02-4DC6-A0A2-4F2EBAE1DC90}</a:tableStyleId>
              </a:tblPr>
              <a:tblGrid>
                <a:gridCol w="6096000"/>
              </a:tblGrid>
              <a:tr h="370840">
                <a:tc>
                  <a:txBody>
                    <a:bodyPr/>
                    <a:lstStyle/>
                    <a:p>
                      <a:r>
                        <a:rPr lang="en-GB" dirty="0" smtClean="0"/>
                        <a:t>  </a:t>
                      </a:r>
                      <a:endParaRPr lang="en-GB" dirty="0"/>
                    </a:p>
                  </a:txBody>
                  <a:tcPr/>
                </a:tc>
              </a:tr>
              <a:tr h="370840">
                <a:tc>
                  <a:txBody>
                    <a:bodyPr/>
                    <a:lstStyle/>
                    <a:p>
                      <a:r>
                        <a:rPr lang="en-GB" dirty="0" smtClean="0"/>
                        <a:t>  </a:t>
                      </a:r>
                    </a:p>
                    <a:p>
                      <a:r>
                        <a:rPr lang="en-GB" dirty="0" smtClean="0"/>
                        <a:t>  </a:t>
                      </a:r>
                    </a:p>
                    <a:p>
                      <a:endParaRPr lang="en-GB" dirty="0"/>
                    </a:p>
                  </a:txBody>
                  <a:tcPr/>
                </a:tc>
              </a:tr>
            </a:tbl>
          </a:graphicData>
        </a:graphic>
      </p:graphicFrame>
      <p:sp>
        <p:nvSpPr>
          <p:cNvPr id="28" name="TextBox 27"/>
          <p:cNvSpPr txBox="1"/>
          <p:nvPr/>
        </p:nvSpPr>
        <p:spPr>
          <a:xfrm>
            <a:off x="762000" y="1371600"/>
            <a:ext cx="7581900" cy="3170099"/>
          </a:xfrm>
          <a:prstGeom prst="rect">
            <a:avLst/>
          </a:prstGeom>
          <a:noFill/>
        </p:spPr>
        <p:txBody>
          <a:bodyPr>
            <a:spAutoFit/>
          </a:bodyPr>
          <a:lstStyle/>
          <a:p>
            <a:pPr>
              <a:defRPr/>
            </a:pPr>
            <a:r>
              <a:rPr lang="en-GB" sz="2000" b="1" dirty="0">
                <a:solidFill>
                  <a:schemeClr val="tx1">
                    <a:lumMod val="75000"/>
                    <a:lumOff val="25000"/>
                  </a:schemeClr>
                </a:solidFill>
                <a:latin typeface="+mn-lt"/>
              </a:rPr>
              <a:t>Near</a:t>
            </a:r>
          </a:p>
          <a:p>
            <a:pPr>
              <a:defRPr/>
            </a:pPr>
            <a:r>
              <a:rPr lang="en-GB" sz="2000" b="1" dirty="0">
                <a:solidFill>
                  <a:schemeClr val="tx1">
                    <a:lumMod val="75000"/>
                    <a:lumOff val="25000"/>
                  </a:schemeClr>
                </a:solidFill>
                <a:latin typeface="+mn-lt"/>
              </a:rPr>
              <a:t>	Current environment</a:t>
            </a:r>
          </a:p>
          <a:p>
            <a:pPr>
              <a:defRPr/>
            </a:pPr>
            <a:r>
              <a:rPr lang="en-GB" sz="2000" b="1" dirty="0">
                <a:solidFill>
                  <a:schemeClr val="tx1">
                    <a:lumMod val="75000"/>
                    <a:lumOff val="25000"/>
                  </a:schemeClr>
                </a:solidFill>
                <a:latin typeface="+mn-lt"/>
              </a:rPr>
              <a:t>	Light Vehicle demand outlook</a:t>
            </a:r>
          </a:p>
          <a:p>
            <a:pPr>
              <a:defRPr/>
            </a:pPr>
            <a:r>
              <a:rPr lang="en-GB" sz="2000" b="1" dirty="0">
                <a:solidFill>
                  <a:schemeClr val="tx1">
                    <a:lumMod val="75000"/>
                    <a:lumOff val="25000"/>
                  </a:schemeClr>
                </a:solidFill>
                <a:latin typeface="+mn-lt"/>
              </a:rPr>
              <a:t>	Implications for production</a:t>
            </a:r>
          </a:p>
          <a:p>
            <a:pPr>
              <a:defRPr/>
            </a:pPr>
            <a:endParaRPr lang="en-GB" sz="2000" b="1" dirty="0">
              <a:solidFill>
                <a:schemeClr val="tx1">
                  <a:lumMod val="75000"/>
                  <a:lumOff val="25000"/>
                </a:schemeClr>
              </a:solidFill>
              <a:latin typeface="+mn-lt"/>
            </a:endParaRPr>
          </a:p>
          <a:p>
            <a:pPr>
              <a:defRPr/>
            </a:pPr>
            <a:endParaRPr lang="en-GB" sz="2000" b="1" dirty="0" smtClean="0">
              <a:solidFill>
                <a:schemeClr val="tx1">
                  <a:lumMod val="75000"/>
                  <a:lumOff val="25000"/>
                </a:schemeClr>
              </a:solidFill>
              <a:latin typeface="+mn-lt"/>
            </a:endParaRPr>
          </a:p>
          <a:p>
            <a:pPr>
              <a:defRPr/>
            </a:pPr>
            <a:r>
              <a:rPr lang="en-GB" sz="2000" b="1" dirty="0" smtClean="0">
                <a:solidFill>
                  <a:schemeClr val="tx1">
                    <a:lumMod val="75000"/>
                    <a:lumOff val="25000"/>
                  </a:schemeClr>
                </a:solidFill>
                <a:latin typeface="+mn-lt"/>
              </a:rPr>
              <a:t>Far</a:t>
            </a:r>
            <a:endParaRPr lang="en-GB" sz="2000" b="1" dirty="0">
              <a:solidFill>
                <a:schemeClr val="tx1">
                  <a:lumMod val="75000"/>
                  <a:lumOff val="25000"/>
                </a:schemeClr>
              </a:solidFill>
              <a:latin typeface="+mn-lt"/>
            </a:endParaRPr>
          </a:p>
          <a:p>
            <a:pPr>
              <a:defRPr/>
            </a:pPr>
            <a:r>
              <a:rPr lang="en-GB" sz="2000" b="1" dirty="0">
                <a:solidFill>
                  <a:schemeClr val="tx1">
                    <a:lumMod val="75000"/>
                    <a:lumOff val="25000"/>
                  </a:schemeClr>
                </a:solidFill>
                <a:latin typeface="+mn-lt"/>
              </a:rPr>
              <a:t>	Disruptive forces:</a:t>
            </a:r>
          </a:p>
          <a:p>
            <a:pPr>
              <a:defRPr/>
            </a:pPr>
            <a:r>
              <a:rPr lang="en-GB" sz="2000" b="1" dirty="0">
                <a:solidFill>
                  <a:schemeClr val="tx1">
                    <a:lumMod val="75000"/>
                    <a:lumOff val="25000"/>
                  </a:schemeClr>
                </a:solidFill>
                <a:latin typeface="+mn-lt"/>
              </a:rPr>
              <a:t>		Sharing</a:t>
            </a:r>
          </a:p>
          <a:p>
            <a:pPr>
              <a:defRPr/>
            </a:pPr>
            <a:r>
              <a:rPr lang="en-GB" sz="2000" b="1" dirty="0">
                <a:solidFill>
                  <a:schemeClr val="tx1">
                    <a:lumMod val="75000"/>
                    <a:lumOff val="25000"/>
                  </a:schemeClr>
                </a:solidFill>
                <a:latin typeface="+mn-lt"/>
              </a:rPr>
              <a:t>		Autonomous vehicles</a:t>
            </a:r>
          </a:p>
        </p:txBody>
      </p:sp>
      <p:sp>
        <p:nvSpPr>
          <p:cNvPr id="4" name="TextBox 1"/>
          <p:cNvSpPr txBox="1">
            <a:spLocks noChangeArrowheads="1"/>
          </p:cNvSpPr>
          <p:nvPr/>
        </p:nvSpPr>
        <p:spPr bwMode="auto">
          <a:xfrm>
            <a:off x="762000" y="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2800" b="1" dirty="0">
                <a:solidFill>
                  <a:srgbClr val="FFFFFF"/>
                </a:solidFill>
              </a:rPr>
              <a:t>Outline</a:t>
            </a:r>
          </a:p>
        </p:txBody>
      </p:sp>
    </p:spTree>
    <p:extLst>
      <p:ext uri="{BB962C8B-B14F-4D97-AF65-F5344CB8AC3E}">
        <p14:creationId xmlns:p14="http://schemas.microsoft.com/office/powerpoint/2010/main" val="421620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14400" y="37622"/>
            <a:ext cx="7543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2800" b="1" dirty="0">
                <a:solidFill>
                  <a:srgbClr val="FFFFFF"/>
                </a:solidFill>
              </a:rPr>
              <a:t>Shared models continue to advance but </a:t>
            </a:r>
            <a:r>
              <a:rPr lang="en-GB" altLang="en-US" sz="2800" b="1" dirty="0" smtClean="0">
                <a:solidFill>
                  <a:srgbClr val="FFFFFF"/>
                </a:solidFill>
              </a:rPr>
              <a:t>…</a:t>
            </a:r>
            <a:endParaRPr lang="en-GB" altLang="en-US" sz="2800" b="1" dirty="0">
              <a:solidFill>
                <a:srgbClr val="FFFFFF"/>
              </a:solidFill>
            </a:endParaRPr>
          </a:p>
          <a:p>
            <a:pPr eaLnBrk="1" hangingPunct="1"/>
            <a:r>
              <a:rPr lang="en-GB" altLang="en-US" sz="2800" b="1" dirty="0">
                <a:solidFill>
                  <a:schemeClr val="tx1">
                    <a:lumMod val="65000"/>
                    <a:lumOff val="35000"/>
                  </a:schemeClr>
                </a:solidFill>
              </a:rPr>
              <a:t>… are not proving a major threat to volume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00" y="1295400"/>
            <a:ext cx="1676400" cy="16764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8208" y="1524000"/>
            <a:ext cx="1084043" cy="108404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3200400"/>
            <a:ext cx="1318616" cy="78589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4201225"/>
            <a:ext cx="1818575" cy="181857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3010637"/>
            <a:ext cx="1529880" cy="799363"/>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5400" y="4937550"/>
            <a:ext cx="990000" cy="70125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6200" y="3352800"/>
            <a:ext cx="1493250" cy="921793"/>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0000" y="1524000"/>
            <a:ext cx="1500000" cy="150000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3600" y="5081411"/>
            <a:ext cx="1718640" cy="633589"/>
          </a:xfrm>
          <a:prstGeom prst="rect">
            <a:avLst/>
          </a:prstGeom>
        </p:spPr>
      </p:pic>
      <p:sp>
        <p:nvSpPr>
          <p:cNvPr id="12" name="TextBox 11"/>
          <p:cNvSpPr txBox="1"/>
          <p:nvPr/>
        </p:nvSpPr>
        <p:spPr>
          <a:xfrm>
            <a:off x="5435171" y="1455509"/>
            <a:ext cx="3581400" cy="4708981"/>
          </a:xfrm>
          <a:prstGeom prst="rect">
            <a:avLst/>
          </a:prstGeom>
          <a:noFill/>
          <a:ln w="12700">
            <a:solidFill>
              <a:schemeClr val="tx1">
                <a:lumMod val="75000"/>
                <a:lumOff val="25000"/>
              </a:schemeClr>
            </a:solidFill>
          </a:ln>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altLang="zh-CN" sz="1500" b="1" dirty="0"/>
              <a:t>Various models now operating across the world with heavy focus on densely populated areas.</a:t>
            </a:r>
          </a:p>
          <a:p>
            <a:pPr eaLnBrk="1" hangingPunct="1">
              <a:buFont typeface="Arial" charset="0"/>
              <a:buChar char="•"/>
            </a:pPr>
            <a:endParaRPr lang="en-US" altLang="zh-CN" sz="1500" b="1" dirty="0"/>
          </a:p>
          <a:p>
            <a:pPr eaLnBrk="1" hangingPunct="1">
              <a:buFont typeface="Arial" charset="0"/>
              <a:buChar char="•"/>
            </a:pPr>
            <a:r>
              <a:rPr lang="en-US" altLang="zh-CN" sz="1500" b="1" dirty="0"/>
              <a:t>Include: ride hailing, ride sharing, car pooling and car sharing.</a:t>
            </a:r>
          </a:p>
          <a:p>
            <a:pPr eaLnBrk="1" hangingPunct="1">
              <a:buFont typeface="Arial" charset="0"/>
              <a:buChar char="•"/>
            </a:pPr>
            <a:endParaRPr lang="en-US" altLang="zh-CN" sz="1500" b="1" dirty="0"/>
          </a:p>
          <a:p>
            <a:pPr eaLnBrk="1" hangingPunct="1">
              <a:buFont typeface="Arial" charset="0"/>
              <a:buChar char="•"/>
            </a:pPr>
            <a:r>
              <a:rPr lang="en-US" altLang="zh-CN" sz="1500" b="1" dirty="0"/>
              <a:t>Economics of ownership model still wins for almost all users, in most circumstances, and even in cities.</a:t>
            </a:r>
          </a:p>
          <a:p>
            <a:pPr eaLnBrk="1" hangingPunct="1">
              <a:buFont typeface="Arial" charset="0"/>
              <a:buChar char="•"/>
            </a:pPr>
            <a:endParaRPr lang="en-US" altLang="zh-CN" sz="1500" b="1" dirty="0"/>
          </a:p>
          <a:p>
            <a:pPr eaLnBrk="1" hangingPunct="1">
              <a:buFont typeface="Arial" charset="0"/>
              <a:buChar char="•"/>
            </a:pPr>
            <a:r>
              <a:rPr lang="en-US" altLang="zh-CN" sz="1500" b="1" dirty="0"/>
              <a:t>Current (and near future) shared models mainly offers more choice for consumers and competes with ‘old’ shared models (taxi and public transport).</a:t>
            </a:r>
          </a:p>
          <a:p>
            <a:pPr eaLnBrk="1" hangingPunct="1">
              <a:buFont typeface="Arial" charset="0"/>
              <a:buChar char="•"/>
            </a:pPr>
            <a:endParaRPr lang="en-US" altLang="zh-CN" sz="1500" b="1" dirty="0"/>
          </a:p>
          <a:p>
            <a:pPr eaLnBrk="1" hangingPunct="1">
              <a:buFont typeface="Arial" charset="0"/>
              <a:buChar char="•"/>
            </a:pPr>
            <a:r>
              <a:rPr lang="en-US" altLang="zh-CN" sz="1500" b="1" dirty="0"/>
              <a:t>The real disruption would be when future automation converges with sharing.</a:t>
            </a:r>
          </a:p>
        </p:txBody>
      </p:sp>
      <p:sp>
        <p:nvSpPr>
          <p:cNvPr id="13" name="Text Box 256"/>
          <p:cNvSpPr txBox="1">
            <a:spLocks noChangeArrowheads="1"/>
          </p:cNvSpPr>
          <p:nvPr/>
        </p:nvSpPr>
        <p:spPr bwMode="auto">
          <a:xfrm>
            <a:off x="-31633" y="6324600"/>
            <a:ext cx="32607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GB" altLang="en-US" sz="1000" b="1" dirty="0">
                <a:solidFill>
                  <a:srgbClr val="000000"/>
                </a:solidFill>
              </a:rPr>
              <a:t>Source: LMC Automotive</a:t>
            </a:r>
          </a:p>
        </p:txBody>
      </p:sp>
    </p:spTree>
    <p:extLst>
      <p:ext uri="{BB962C8B-B14F-4D97-AF65-F5344CB8AC3E}">
        <p14:creationId xmlns:p14="http://schemas.microsoft.com/office/powerpoint/2010/main" val="121937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90600"/>
            <a:ext cx="7564192" cy="4093428"/>
          </a:xfrm>
          <a:prstGeom prst="rect">
            <a:avLst/>
          </a:prstGeom>
          <a:noFill/>
        </p:spPr>
        <p:txBody>
          <a:bodyPr wrap="square">
            <a:spAutoFit/>
          </a:bodyPr>
          <a:lstStyle/>
          <a:p>
            <a:pPr marL="342900" indent="-342900">
              <a:buFont typeface="Arial" panose="020B0604020202020204" pitchFamily="34" charset="0"/>
              <a:buChar char="•"/>
              <a:defRPr/>
            </a:pPr>
            <a:r>
              <a:rPr lang="en-GB" sz="2000" b="1" dirty="0">
                <a:solidFill>
                  <a:schemeClr val="tx1">
                    <a:lumMod val="75000"/>
                    <a:lumOff val="25000"/>
                  </a:schemeClr>
                </a:solidFill>
                <a:latin typeface="+mn-lt"/>
              </a:rPr>
              <a:t>Over 1.2 mn people killed on roads each year globally, ~30,000 each in the US and the EU – mostly driver error. Serious injuries are many multiples of this. </a:t>
            </a:r>
          </a:p>
          <a:p>
            <a:pPr marL="342900" indent="-342900">
              <a:buFont typeface="Arial" panose="020B0604020202020204" pitchFamily="34" charset="0"/>
              <a:buChar char="•"/>
              <a:defRPr/>
            </a:pPr>
            <a:endParaRPr lang="en-GB" sz="2000" b="1" dirty="0">
              <a:solidFill>
                <a:schemeClr val="tx1">
                  <a:lumMod val="75000"/>
                  <a:lumOff val="25000"/>
                </a:schemeClr>
              </a:solidFill>
              <a:latin typeface="+mn-lt"/>
            </a:endParaRPr>
          </a:p>
          <a:p>
            <a:pPr marL="342900" indent="-342900">
              <a:buFont typeface="Arial" panose="020B0604020202020204" pitchFamily="34" charset="0"/>
              <a:buChar char="•"/>
              <a:defRPr/>
            </a:pPr>
            <a:r>
              <a:rPr lang="en-GB" sz="2000" b="1" dirty="0">
                <a:solidFill>
                  <a:schemeClr val="tx1">
                    <a:lumMod val="75000"/>
                    <a:lumOff val="25000"/>
                  </a:schemeClr>
                </a:solidFill>
                <a:latin typeface="+mn-lt"/>
              </a:rPr>
              <a:t>In mature markets, our cars are used less than 5% of the time.</a:t>
            </a:r>
          </a:p>
          <a:p>
            <a:pPr marL="342900" indent="-342900">
              <a:buFont typeface="Arial" panose="020B0604020202020204" pitchFamily="34" charset="0"/>
              <a:buChar char="•"/>
              <a:defRPr/>
            </a:pPr>
            <a:endParaRPr lang="en-GB" sz="2000" b="1" dirty="0">
              <a:solidFill>
                <a:schemeClr val="tx1">
                  <a:lumMod val="75000"/>
                  <a:lumOff val="25000"/>
                </a:schemeClr>
              </a:solidFill>
              <a:latin typeface="+mn-lt"/>
            </a:endParaRPr>
          </a:p>
          <a:p>
            <a:pPr marL="342900" indent="-342900">
              <a:buFont typeface="Arial" panose="020B0604020202020204" pitchFamily="34" charset="0"/>
              <a:buChar char="•"/>
              <a:defRPr/>
            </a:pPr>
            <a:r>
              <a:rPr lang="en-GB" sz="2000" b="1" dirty="0">
                <a:solidFill>
                  <a:schemeClr val="tx1">
                    <a:lumMod val="75000"/>
                    <a:lumOff val="25000"/>
                  </a:schemeClr>
                </a:solidFill>
                <a:latin typeface="+mn-lt"/>
              </a:rPr>
              <a:t>Most time spent driving is exclusively for driving (or it should be) – that was 46 minutes/day in 2015 for an average American.</a:t>
            </a:r>
          </a:p>
          <a:p>
            <a:pPr marL="342900" indent="-342900">
              <a:buFont typeface="Arial" panose="020B0604020202020204" pitchFamily="34" charset="0"/>
              <a:buChar char="•"/>
              <a:defRPr/>
            </a:pPr>
            <a:endParaRPr lang="en-GB" sz="2000" b="1" dirty="0">
              <a:solidFill>
                <a:schemeClr val="tx1">
                  <a:lumMod val="75000"/>
                  <a:lumOff val="25000"/>
                </a:schemeClr>
              </a:solidFill>
              <a:latin typeface="+mn-lt"/>
            </a:endParaRPr>
          </a:p>
          <a:p>
            <a:pPr marL="342900" indent="-342900">
              <a:buFont typeface="Arial" panose="020B0604020202020204" pitchFamily="34" charset="0"/>
              <a:buChar char="•"/>
              <a:defRPr/>
            </a:pPr>
            <a:r>
              <a:rPr lang="en-GB" sz="2000" b="1" dirty="0">
                <a:solidFill>
                  <a:schemeClr val="tx1">
                    <a:lumMod val="75000"/>
                    <a:lumOff val="25000"/>
                  </a:schemeClr>
                </a:solidFill>
                <a:latin typeface="+mn-lt"/>
              </a:rPr>
              <a:t>Congestion has been increasing in all urban areas for decades – the EU estimates at a cost of 1% of GDP</a:t>
            </a:r>
            <a:r>
              <a:rPr lang="en-GB" sz="2000" b="1" dirty="0" smtClean="0">
                <a:solidFill>
                  <a:schemeClr val="tx1">
                    <a:lumMod val="75000"/>
                    <a:lumOff val="25000"/>
                  </a:schemeClr>
                </a:solidFill>
                <a:latin typeface="+mn-lt"/>
              </a:rPr>
              <a:t>.</a:t>
            </a:r>
          </a:p>
          <a:p>
            <a:pPr marL="342900" indent="-342900">
              <a:buFont typeface="Arial" panose="020B0604020202020204" pitchFamily="34" charset="0"/>
              <a:buChar char="•"/>
              <a:defRPr/>
            </a:pPr>
            <a:endParaRPr lang="en-GB" sz="2000" b="1" dirty="0">
              <a:solidFill>
                <a:schemeClr val="tx1">
                  <a:lumMod val="75000"/>
                  <a:lumOff val="25000"/>
                </a:schemeClr>
              </a:solidFill>
              <a:latin typeface="+mn-lt"/>
            </a:endParaRPr>
          </a:p>
          <a:p>
            <a:pPr marL="342900" indent="-342900">
              <a:buFont typeface="Arial" panose="020B0604020202020204" pitchFamily="34" charset="0"/>
              <a:buChar char="•"/>
              <a:defRPr/>
            </a:pPr>
            <a:r>
              <a:rPr lang="en-GB" sz="2000" b="1" dirty="0" smtClean="0">
                <a:solidFill>
                  <a:schemeClr val="tx1">
                    <a:lumMod val="75000"/>
                    <a:lumOff val="25000"/>
                  </a:schemeClr>
                </a:solidFill>
                <a:latin typeface="+mn-lt"/>
              </a:rPr>
              <a:t>Many people cannot drive themselves.</a:t>
            </a:r>
            <a:endParaRPr lang="en-GB" sz="2000" b="1" dirty="0">
              <a:solidFill>
                <a:schemeClr val="tx1">
                  <a:lumMod val="75000"/>
                  <a:lumOff val="25000"/>
                </a:schemeClr>
              </a:solidFill>
              <a:latin typeface="+mn-lt"/>
            </a:endParaRPr>
          </a:p>
        </p:txBody>
      </p:sp>
      <p:sp>
        <p:nvSpPr>
          <p:cNvPr id="5" name="TextBox 1"/>
          <p:cNvSpPr txBox="1">
            <a:spLocks noChangeArrowheads="1"/>
          </p:cNvSpPr>
          <p:nvPr/>
        </p:nvSpPr>
        <p:spPr bwMode="auto">
          <a:xfrm>
            <a:off x="833192" y="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2800" b="1" dirty="0">
                <a:solidFill>
                  <a:srgbClr val="FFFFFF"/>
                </a:solidFill>
              </a:rPr>
              <a:t>Vehicle autonomy: why dream of a new world?</a:t>
            </a:r>
          </a:p>
        </p:txBody>
      </p:sp>
      <p:sp>
        <p:nvSpPr>
          <p:cNvPr id="6" name="Text Box 256"/>
          <p:cNvSpPr txBox="1">
            <a:spLocks noChangeArrowheads="1"/>
          </p:cNvSpPr>
          <p:nvPr/>
        </p:nvSpPr>
        <p:spPr bwMode="auto">
          <a:xfrm>
            <a:off x="0" y="6324600"/>
            <a:ext cx="32607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GB" altLang="en-US" sz="1000" b="1" dirty="0">
                <a:solidFill>
                  <a:srgbClr val="000000"/>
                </a:solidFill>
              </a:rPr>
              <a:t>Source: WHO, EU, NHTSA, NSA (UK), Various</a:t>
            </a:r>
          </a:p>
        </p:txBody>
      </p:sp>
    </p:spTree>
    <p:extLst>
      <p:ext uri="{BB962C8B-B14F-4D97-AF65-F5344CB8AC3E}">
        <p14:creationId xmlns:p14="http://schemas.microsoft.com/office/powerpoint/2010/main" val="12046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263725536"/>
              </p:ext>
            </p:extLst>
          </p:nvPr>
        </p:nvGraphicFramePr>
        <p:xfrm>
          <a:off x="2" y="762001"/>
          <a:ext cx="9143999"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ight Arrow 11"/>
          <p:cNvSpPr/>
          <p:nvPr/>
        </p:nvSpPr>
        <p:spPr>
          <a:xfrm rot="16200000">
            <a:off x="4172128" y="4934128"/>
            <a:ext cx="820380" cy="436563"/>
          </a:xfrm>
          <a:prstGeom prst="rightArrow">
            <a:avLst/>
          </a:prstGeom>
          <a:gradFill flip="none" rotWithShape="1">
            <a:gsLst>
              <a:gs pos="0">
                <a:schemeClr val="accent1"/>
              </a:gs>
              <a:gs pos="60000">
                <a:schemeClr val="accent1">
                  <a:tint val="44500"/>
                  <a:satMod val="160000"/>
                </a:schemeClr>
              </a:gs>
              <a:gs pos="100000">
                <a:schemeClr val="accent1">
                  <a:tint val="23500"/>
                  <a:satMod val="160000"/>
                  <a:lumMod val="86000"/>
                  <a:lumOff val="1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 name="TextBox 1"/>
          <p:cNvSpPr txBox="1">
            <a:spLocks noChangeArrowheads="1"/>
          </p:cNvSpPr>
          <p:nvPr/>
        </p:nvSpPr>
        <p:spPr bwMode="auto">
          <a:xfrm>
            <a:off x="829457" y="-4041"/>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2800" b="1" dirty="0">
                <a:solidFill>
                  <a:srgbClr val="FFFFFF"/>
                </a:solidFill>
              </a:rPr>
              <a:t>Challenges to the dream of full autonomy</a:t>
            </a:r>
          </a:p>
        </p:txBody>
      </p:sp>
      <p:sp>
        <p:nvSpPr>
          <p:cNvPr id="18" name="Right Arrow 17"/>
          <p:cNvSpPr/>
          <p:nvPr/>
        </p:nvSpPr>
        <p:spPr>
          <a:xfrm rot="2700000">
            <a:off x="3158407" y="2207315"/>
            <a:ext cx="820380" cy="436563"/>
          </a:xfrm>
          <a:prstGeom prst="rightArrow">
            <a:avLst/>
          </a:prstGeom>
          <a:gradFill flip="none" rotWithShape="1">
            <a:gsLst>
              <a:gs pos="0">
                <a:schemeClr val="accent1"/>
              </a:gs>
              <a:gs pos="60000">
                <a:schemeClr val="accent1">
                  <a:tint val="44500"/>
                  <a:satMod val="160000"/>
                </a:schemeClr>
              </a:gs>
              <a:gs pos="100000">
                <a:schemeClr val="accent1">
                  <a:tint val="23500"/>
                  <a:satMod val="160000"/>
                  <a:lumMod val="86000"/>
                  <a:lumOff val="1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ight Arrow 18"/>
          <p:cNvSpPr/>
          <p:nvPr/>
        </p:nvSpPr>
        <p:spPr>
          <a:xfrm>
            <a:off x="2819400" y="3312923"/>
            <a:ext cx="820380" cy="436563"/>
          </a:xfrm>
          <a:prstGeom prst="rightArrow">
            <a:avLst/>
          </a:prstGeom>
          <a:gradFill flip="none" rotWithShape="1">
            <a:gsLst>
              <a:gs pos="0">
                <a:schemeClr val="accent1"/>
              </a:gs>
              <a:gs pos="60000">
                <a:schemeClr val="accent1">
                  <a:tint val="44500"/>
                  <a:satMod val="160000"/>
                </a:schemeClr>
              </a:gs>
              <a:gs pos="100000">
                <a:schemeClr val="accent1">
                  <a:tint val="23500"/>
                  <a:satMod val="160000"/>
                  <a:lumMod val="86000"/>
                  <a:lumOff val="1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 name="Right Arrow 19"/>
          <p:cNvSpPr/>
          <p:nvPr/>
        </p:nvSpPr>
        <p:spPr>
          <a:xfrm rot="18900000">
            <a:off x="3158407" y="4366522"/>
            <a:ext cx="820380" cy="436563"/>
          </a:xfrm>
          <a:prstGeom prst="rightArrow">
            <a:avLst/>
          </a:prstGeom>
          <a:gradFill flip="none" rotWithShape="1">
            <a:gsLst>
              <a:gs pos="0">
                <a:schemeClr val="accent1"/>
              </a:gs>
              <a:gs pos="60000">
                <a:schemeClr val="accent1">
                  <a:tint val="44500"/>
                  <a:satMod val="160000"/>
                </a:schemeClr>
              </a:gs>
              <a:gs pos="100000">
                <a:schemeClr val="accent1">
                  <a:tint val="23500"/>
                  <a:satMod val="160000"/>
                  <a:lumMod val="86000"/>
                  <a:lumOff val="1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1" name="Right Arrow 20"/>
          <p:cNvSpPr/>
          <p:nvPr/>
        </p:nvSpPr>
        <p:spPr>
          <a:xfrm rot="13500000">
            <a:off x="5057209" y="4366522"/>
            <a:ext cx="820380" cy="436563"/>
          </a:xfrm>
          <a:prstGeom prst="rightArrow">
            <a:avLst/>
          </a:prstGeom>
          <a:gradFill flip="none" rotWithShape="1">
            <a:gsLst>
              <a:gs pos="0">
                <a:schemeClr val="accent1"/>
              </a:gs>
              <a:gs pos="60000">
                <a:schemeClr val="accent1">
                  <a:tint val="44500"/>
                  <a:satMod val="160000"/>
                </a:schemeClr>
              </a:gs>
              <a:gs pos="100000">
                <a:schemeClr val="accent1">
                  <a:tint val="23500"/>
                  <a:satMod val="160000"/>
                  <a:lumMod val="86000"/>
                  <a:lumOff val="1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2" name="Right Arrow 21"/>
          <p:cNvSpPr/>
          <p:nvPr/>
        </p:nvSpPr>
        <p:spPr>
          <a:xfrm rot="8100000">
            <a:off x="5165213" y="2207315"/>
            <a:ext cx="820380" cy="436563"/>
          </a:xfrm>
          <a:prstGeom prst="rightArrow">
            <a:avLst/>
          </a:prstGeom>
          <a:gradFill flip="none" rotWithShape="1">
            <a:gsLst>
              <a:gs pos="0">
                <a:schemeClr val="accent1"/>
              </a:gs>
              <a:gs pos="60000">
                <a:schemeClr val="accent1">
                  <a:tint val="44500"/>
                  <a:satMod val="160000"/>
                </a:schemeClr>
              </a:gs>
              <a:gs pos="100000">
                <a:schemeClr val="accent1">
                  <a:tint val="23500"/>
                  <a:satMod val="160000"/>
                  <a:lumMod val="86000"/>
                  <a:lumOff val="1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3" name="Right Arrow 22"/>
          <p:cNvSpPr/>
          <p:nvPr/>
        </p:nvSpPr>
        <p:spPr>
          <a:xfrm rot="10800000">
            <a:off x="5656620" y="3316109"/>
            <a:ext cx="820380" cy="436563"/>
          </a:xfrm>
          <a:prstGeom prst="rightArrow">
            <a:avLst/>
          </a:prstGeom>
          <a:gradFill flip="none" rotWithShape="1">
            <a:gsLst>
              <a:gs pos="0">
                <a:schemeClr val="accent1"/>
              </a:gs>
              <a:gs pos="60000">
                <a:schemeClr val="accent1">
                  <a:tint val="44500"/>
                  <a:satMod val="160000"/>
                </a:schemeClr>
              </a:gs>
              <a:gs pos="100000">
                <a:schemeClr val="accent1">
                  <a:tint val="23500"/>
                  <a:satMod val="160000"/>
                  <a:lumMod val="86000"/>
                  <a:lumOff val="1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4" name="Right Arrow 23"/>
          <p:cNvSpPr/>
          <p:nvPr/>
        </p:nvSpPr>
        <p:spPr>
          <a:xfrm rot="5400000">
            <a:off x="4184363" y="1792109"/>
            <a:ext cx="820380" cy="436563"/>
          </a:xfrm>
          <a:prstGeom prst="rightArrow">
            <a:avLst/>
          </a:prstGeom>
          <a:gradFill flip="none" rotWithShape="1">
            <a:gsLst>
              <a:gs pos="0">
                <a:schemeClr val="accent1"/>
              </a:gs>
              <a:gs pos="60000">
                <a:schemeClr val="accent1">
                  <a:tint val="44500"/>
                  <a:satMod val="160000"/>
                </a:schemeClr>
              </a:gs>
              <a:gs pos="100000">
                <a:schemeClr val="accent1">
                  <a:tint val="23500"/>
                  <a:satMod val="160000"/>
                  <a:lumMod val="86000"/>
                  <a:lumOff val="1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5" name="Text Box 256"/>
          <p:cNvSpPr txBox="1">
            <a:spLocks noChangeArrowheads="1"/>
          </p:cNvSpPr>
          <p:nvPr/>
        </p:nvSpPr>
        <p:spPr bwMode="auto">
          <a:xfrm>
            <a:off x="-31633" y="6324600"/>
            <a:ext cx="32607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GB" altLang="en-US" sz="1000" b="1" dirty="0">
                <a:solidFill>
                  <a:srgbClr val="000000"/>
                </a:solidFill>
              </a:rPr>
              <a:t>Source: LMC Automotive</a:t>
            </a:r>
          </a:p>
        </p:txBody>
      </p:sp>
    </p:spTree>
    <p:extLst>
      <p:ext uri="{BB962C8B-B14F-4D97-AF65-F5344CB8AC3E}">
        <p14:creationId xmlns:p14="http://schemas.microsoft.com/office/powerpoint/2010/main" val="107026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27040" y="1301641"/>
            <a:ext cx="8226425" cy="23091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TextBox 1"/>
          <p:cNvSpPr txBox="1">
            <a:spLocks noChangeArrowheads="1"/>
          </p:cNvSpPr>
          <p:nvPr/>
        </p:nvSpPr>
        <p:spPr bwMode="auto">
          <a:xfrm>
            <a:off x="685800" y="61978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eaLnBrk="1" hangingPunct="1">
              <a:defRPr/>
            </a:pPr>
            <a:r>
              <a:rPr lang="en-GB" altLang="en-US" b="1" dirty="0">
                <a:solidFill>
                  <a:schemeClr val="tx1">
                    <a:lumMod val="75000"/>
                    <a:lumOff val="25000"/>
                  </a:schemeClr>
                </a:solidFill>
                <a:latin typeface="Calibri" pitchFamily="34" charset="0"/>
              </a:rPr>
              <a:t>to capture what the volume impact could be …</a:t>
            </a:r>
          </a:p>
        </p:txBody>
      </p:sp>
      <p:sp>
        <p:nvSpPr>
          <p:cNvPr id="8" name="TextBox 7"/>
          <p:cNvSpPr txBox="1"/>
          <p:nvPr/>
        </p:nvSpPr>
        <p:spPr>
          <a:xfrm>
            <a:off x="3162300" y="1274698"/>
            <a:ext cx="2700338" cy="1384995"/>
          </a:xfrm>
          <a:prstGeom prst="rect">
            <a:avLst/>
          </a:prstGeom>
          <a:noFill/>
        </p:spPr>
        <p:txBody>
          <a:bodyPr>
            <a:spAutoFit/>
          </a:bodyPr>
          <a:lstStyle/>
          <a:p>
            <a:pPr algn="ctr">
              <a:defRPr/>
            </a:pPr>
            <a:r>
              <a:rPr lang="en-GB" sz="1200" b="1" dirty="0">
                <a:solidFill>
                  <a:schemeClr val="bg1"/>
                </a:solidFill>
                <a:latin typeface="+mn-lt"/>
              </a:rPr>
              <a:t>Moderate Progress</a:t>
            </a:r>
          </a:p>
          <a:p>
            <a:pPr algn="ctr">
              <a:defRPr/>
            </a:pPr>
            <a:endParaRPr lang="en-GB" sz="1200" b="1" dirty="0">
              <a:solidFill>
                <a:schemeClr val="bg1"/>
              </a:solidFill>
              <a:latin typeface="+mn-lt"/>
            </a:endParaRPr>
          </a:p>
          <a:p>
            <a:pPr marL="342900" indent="-342900">
              <a:buFontTx/>
              <a:buChar char="-"/>
              <a:defRPr/>
            </a:pPr>
            <a:r>
              <a:rPr lang="en-GB" sz="1200" b="1" dirty="0">
                <a:solidFill>
                  <a:schemeClr val="tx1">
                    <a:lumMod val="75000"/>
                    <a:lumOff val="25000"/>
                  </a:schemeClr>
                </a:solidFill>
                <a:latin typeface="+mn-lt"/>
              </a:rPr>
              <a:t>Success in limited areas</a:t>
            </a:r>
          </a:p>
          <a:p>
            <a:pPr marL="342900" indent="-342900">
              <a:buFontTx/>
              <a:buChar char="-"/>
              <a:defRPr/>
            </a:pPr>
            <a:r>
              <a:rPr lang="en-GB" sz="1200" b="1" dirty="0">
                <a:solidFill>
                  <a:schemeClr val="tx1">
                    <a:lumMod val="75000"/>
                    <a:lumOff val="25000"/>
                  </a:schemeClr>
                </a:solidFill>
                <a:latin typeface="+mn-lt"/>
              </a:rPr>
              <a:t>Incremental expansion</a:t>
            </a:r>
          </a:p>
          <a:p>
            <a:pPr marL="342900" indent="-342900">
              <a:buFontTx/>
              <a:buChar char="-"/>
              <a:defRPr/>
            </a:pPr>
            <a:r>
              <a:rPr lang="en-GB" sz="1200" b="1" dirty="0">
                <a:solidFill>
                  <a:schemeClr val="tx1">
                    <a:lumMod val="75000"/>
                    <a:lumOff val="25000"/>
                  </a:schemeClr>
                </a:solidFill>
                <a:latin typeface="+mn-lt"/>
              </a:rPr>
              <a:t>Breakthrough emerges in 2030s</a:t>
            </a:r>
          </a:p>
          <a:p>
            <a:pPr marL="342900" indent="-342900">
              <a:buFontTx/>
              <a:buChar char="-"/>
              <a:defRPr/>
            </a:pPr>
            <a:r>
              <a:rPr lang="en-GB" sz="1200" b="1" dirty="0">
                <a:solidFill>
                  <a:schemeClr val="tx1">
                    <a:lumMod val="75000"/>
                    <a:lumOff val="25000"/>
                  </a:schemeClr>
                </a:solidFill>
                <a:latin typeface="+mn-lt"/>
              </a:rPr>
              <a:t>Conventional </a:t>
            </a:r>
            <a:r>
              <a:rPr lang="en-GB" sz="1200" b="1" dirty="0" smtClean="0">
                <a:solidFill>
                  <a:schemeClr val="tx1">
                    <a:lumMod val="75000"/>
                    <a:lumOff val="25000"/>
                  </a:schemeClr>
                </a:solidFill>
                <a:latin typeface="+mn-lt"/>
              </a:rPr>
              <a:t>slows, then </a:t>
            </a:r>
            <a:r>
              <a:rPr lang="en-GB" sz="1200" b="1" dirty="0">
                <a:solidFill>
                  <a:schemeClr val="tx1">
                    <a:lumMod val="75000"/>
                    <a:lumOff val="25000"/>
                  </a:schemeClr>
                </a:solidFill>
                <a:latin typeface="+mn-lt"/>
              </a:rPr>
              <a:t>subsequent </a:t>
            </a:r>
            <a:r>
              <a:rPr lang="en-GB" sz="1200" b="1" dirty="0" smtClean="0">
                <a:solidFill>
                  <a:schemeClr val="tx1">
                    <a:lumMod val="75000"/>
                    <a:lumOff val="25000"/>
                  </a:schemeClr>
                </a:solidFill>
                <a:latin typeface="+mn-lt"/>
              </a:rPr>
              <a:t>falls</a:t>
            </a:r>
            <a:endParaRPr lang="en-GB" sz="1200" b="1" dirty="0">
              <a:solidFill>
                <a:schemeClr val="tx1">
                  <a:lumMod val="75000"/>
                  <a:lumOff val="25000"/>
                </a:schemeClr>
              </a:solidFill>
              <a:latin typeface="+mn-lt"/>
            </a:endParaRPr>
          </a:p>
        </p:txBody>
      </p:sp>
      <p:sp>
        <p:nvSpPr>
          <p:cNvPr id="9" name="TextBox 8"/>
          <p:cNvSpPr txBox="1"/>
          <p:nvPr/>
        </p:nvSpPr>
        <p:spPr>
          <a:xfrm>
            <a:off x="6015038" y="1268435"/>
            <a:ext cx="2830512" cy="1384995"/>
          </a:xfrm>
          <a:prstGeom prst="rect">
            <a:avLst/>
          </a:prstGeom>
          <a:noFill/>
        </p:spPr>
        <p:txBody>
          <a:bodyPr>
            <a:spAutoFit/>
          </a:bodyPr>
          <a:lstStyle/>
          <a:p>
            <a:pPr algn="ctr">
              <a:defRPr/>
            </a:pPr>
            <a:r>
              <a:rPr lang="en-GB" sz="1200" b="1" dirty="0">
                <a:solidFill>
                  <a:schemeClr val="bg1"/>
                </a:solidFill>
                <a:latin typeface="+mn-lt"/>
              </a:rPr>
              <a:t>Transformative</a:t>
            </a:r>
          </a:p>
          <a:p>
            <a:pPr algn="ctr">
              <a:defRPr/>
            </a:pPr>
            <a:endParaRPr lang="en-GB" sz="1200" b="1" dirty="0">
              <a:solidFill>
                <a:schemeClr val="bg1"/>
              </a:solidFill>
              <a:latin typeface="+mn-lt"/>
            </a:endParaRPr>
          </a:p>
          <a:p>
            <a:pPr marL="342900" indent="-342900">
              <a:buFontTx/>
              <a:buChar char="-"/>
              <a:defRPr/>
            </a:pPr>
            <a:r>
              <a:rPr lang="en-GB" sz="1200" b="1" dirty="0">
                <a:solidFill>
                  <a:schemeClr val="tx1">
                    <a:lumMod val="75000"/>
                    <a:lumOff val="25000"/>
                  </a:schemeClr>
                </a:solidFill>
                <a:latin typeface="+mn-lt"/>
              </a:rPr>
              <a:t>Technological, commercial, logistical issues solved fairly quickly</a:t>
            </a:r>
          </a:p>
          <a:p>
            <a:pPr marL="342900" indent="-342900">
              <a:buFontTx/>
              <a:buChar char="-"/>
              <a:defRPr/>
            </a:pPr>
            <a:r>
              <a:rPr lang="en-GB" sz="1200" b="1" dirty="0">
                <a:solidFill>
                  <a:schemeClr val="tx1">
                    <a:lumMod val="75000"/>
                    <a:lumOff val="25000"/>
                  </a:schemeClr>
                </a:solidFill>
                <a:latin typeface="+mn-lt"/>
              </a:rPr>
              <a:t>Breakout from first zones to much broader usage</a:t>
            </a:r>
          </a:p>
          <a:p>
            <a:pPr marL="342900" indent="-342900">
              <a:buFontTx/>
              <a:buChar char="-"/>
              <a:defRPr/>
            </a:pPr>
            <a:r>
              <a:rPr lang="en-GB" sz="1200" b="1" dirty="0">
                <a:solidFill>
                  <a:schemeClr val="tx1">
                    <a:lumMod val="75000"/>
                    <a:lumOff val="25000"/>
                  </a:schemeClr>
                </a:solidFill>
                <a:latin typeface="+mn-lt"/>
              </a:rPr>
              <a:t>Transportation boom</a:t>
            </a:r>
          </a:p>
        </p:txBody>
      </p:sp>
      <p:graphicFrame>
        <p:nvGraphicFramePr>
          <p:cNvPr id="2" name="Chart 1"/>
          <p:cNvGraphicFramePr>
            <a:graphicFrameLocks/>
          </p:cNvGraphicFramePr>
          <p:nvPr>
            <p:extLst>
              <p:ext uri="{D42A27DB-BD31-4B8C-83A1-F6EECF244321}">
                <p14:modId xmlns:p14="http://schemas.microsoft.com/office/powerpoint/2010/main" val="1809135624"/>
              </p:ext>
            </p:extLst>
          </p:nvPr>
        </p:nvGraphicFramePr>
        <p:xfrm>
          <a:off x="34460" y="3126350"/>
          <a:ext cx="3236170" cy="27332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9"/>
          <p:cNvGraphicFramePr>
            <a:graphicFrameLocks/>
          </p:cNvGraphicFramePr>
          <p:nvPr>
            <p:extLst>
              <p:ext uri="{D42A27DB-BD31-4B8C-83A1-F6EECF244321}">
                <p14:modId xmlns:p14="http://schemas.microsoft.com/office/powerpoint/2010/main" val="2125025877"/>
              </p:ext>
            </p:extLst>
          </p:nvPr>
        </p:nvGraphicFramePr>
        <p:xfrm>
          <a:off x="3081099" y="3086101"/>
          <a:ext cx="2934643" cy="2857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10"/>
          <p:cNvGraphicFramePr>
            <a:graphicFrameLocks/>
          </p:cNvGraphicFramePr>
          <p:nvPr>
            <p:extLst>
              <p:ext uri="{D42A27DB-BD31-4B8C-83A1-F6EECF244321}">
                <p14:modId xmlns:p14="http://schemas.microsoft.com/office/powerpoint/2010/main" val="1790668336"/>
              </p:ext>
            </p:extLst>
          </p:nvPr>
        </p:nvGraphicFramePr>
        <p:xfrm>
          <a:off x="5867524" y="3079839"/>
          <a:ext cx="2934643" cy="2863762"/>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bwMode="auto">
          <a:xfrm>
            <a:off x="359480" y="2938790"/>
            <a:ext cx="2033588" cy="261610"/>
          </a:xfrm>
          <a:prstGeom prst="rect">
            <a:avLst/>
          </a:prstGeom>
          <a:noFill/>
        </p:spPr>
        <p:txBody>
          <a:bodyPr>
            <a:spAutoFit/>
          </a:bodyPr>
          <a:lstStyle/>
          <a:p>
            <a:pPr>
              <a:defRPr/>
            </a:pPr>
            <a:r>
              <a:rPr lang="en-GB" sz="1100" b="1" dirty="0">
                <a:solidFill>
                  <a:schemeClr val="tx1">
                    <a:lumMod val="75000"/>
                    <a:lumOff val="25000"/>
                  </a:schemeClr>
                </a:solidFill>
                <a:latin typeface="+mn-lt"/>
              </a:rPr>
              <a:t>Global Light Vehicle Sales (mn)</a:t>
            </a:r>
          </a:p>
        </p:txBody>
      </p:sp>
      <p:sp>
        <p:nvSpPr>
          <p:cNvPr id="13" name="TextBox 12"/>
          <p:cNvSpPr txBox="1"/>
          <p:nvPr/>
        </p:nvSpPr>
        <p:spPr bwMode="auto">
          <a:xfrm>
            <a:off x="2278267" y="3045768"/>
            <a:ext cx="1120367" cy="230832"/>
          </a:xfrm>
          <a:prstGeom prst="rect">
            <a:avLst/>
          </a:prstGeom>
          <a:noFill/>
        </p:spPr>
        <p:txBody>
          <a:bodyPr wrap="square">
            <a:spAutoFit/>
          </a:bodyPr>
          <a:lstStyle/>
          <a:p>
            <a:pPr algn="ctr">
              <a:defRPr/>
            </a:pPr>
            <a:r>
              <a:rPr lang="en-GB" sz="900" b="1" dirty="0" smtClean="0">
                <a:solidFill>
                  <a:schemeClr val="tx1">
                    <a:lumMod val="75000"/>
                    <a:lumOff val="25000"/>
                  </a:schemeClr>
                </a:solidFill>
                <a:latin typeface="+mn-lt"/>
              </a:rPr>
              <a:t>Level 4-5: </a:t>
            </a:r>
            <a:r>
              <a:rPr lang="en-GB" sz="900" b="1" dirty="0">
                <a:solidFill>
                  <a:schemeClr val="tx1">
                    <a:lumMod val="75000"/>
                    <a:lumOff val="25000"/>
                  </a:schemeClr>
                </a:solidFill>
                <a:latin typeface="+mn-lt"/>
              </a:rPr>
              <a:t>2</a:t>
            </a:r>
            <a:r>
              <a:rPr lang="en-GB" sz="900" b="1" dirty="0" smtClean="0">
                <a:solidFill>
                  <a:schemeClr val="tx1">
                    <a:lumMod val="75000"/>
                    <a:lumOff val="25000"/>
                  </a:schemeClr>
                </a:solidFill>
                <a:latin typeface="+mn-lt"/>
              </a:rPr>
              <a:t> </a:t>
            </a:r>
            <a:r>
              <a:rPr lang="en-GB" sz="900" b="1" dirty="0" err="1" smtClean="0">
                <a:solidFill>
                  <a:schemeClr val="tx1">
                    <a:lumMod val="75000"/>
                    <a:lumOff val="25000"/>
                  </a:schemeClr>
                </a:solidFill>
                <a:latin typeface="+mn-lt"/>
              </a:rPr>
              <a:t>mn</a:t>
            </a:r>
            <a:endParaRPr lang="en-GB" sz="900" b="1" dirty="0">
              <a:solidFill>
                <a:schemeClr val="tx1">
                  <a:lumMod val="75000"/>
                  <a:lumOff val="25000"/>
                </a:schemeClr>
              </a:solidFill>
              <a:latin typeface="+mn-lt"/>
            </a:endParaRPr>
          </a:p>
        </p:txBody>
      </p:sp>
      <p:sp>
        <p:nvSpPr>
          <p:cNvPr id="5" name="TextBox 4"/>
          <p:cNvSpPr txBox="1"/>
          <p:nvPr/>
        </p:nvSpPr>
        <p:spPr>
          <a:xfrm>
            <a:off x="354015" y="1282005"/>
            <a:ext cx="2700337" cy="1384995"/>
          </a:xfrm>
          <a:prstGeom prst="rect">
            <a:avLst/>
          </a:prstGeom>
          <a:noFill/>
        </p:spPr>
        <p:txBody>
          <a:bodyPr>
            <a:spAutoFit/>
          </a:bodyPr>
          <a:lstStyle/>
          <a:p>
            <a:pPr algn="ctr">
              <a:defRPr/>
            </a:pPr>
            <a:r>
              <a:rPr lang="en-GB" sz="1200" b="1" dirty="0">
                <a:solidFill>
                  <a:schemeClr val="bg1"/>
                </a:solidFill>
                <a:latin typeface="+mn-lt"/>
              </a:rPr>
              <a:t>Slow burn</a:t>
            </a:r>
          </a:p>
          <a:p>
            <a:pPr algn="ctr">
              <a:defRPr/>
            </a:pPr>
            <a:endParaRPr lang="en-GB" sz="1200" b="1" dirty="0">
              <a:solidFill>
                <a:schemeClr val="bg1"/>
              </a:solidFill>
              <a:latin typeface="+mn-lt"/>
            </a:endParaRPr>
          </a:p>
          <a:p>
            <a:pPr marL="342900" indent="-342900">
              <a:buFontTx/>
              <a:buChar char="-"/>
              <a:defRPr/>
            </a:pPr>
            <a:r>
              <a:rPr lang="en-GB" sz="1200" b="1" dirty="0">
                <a:solidFill>
                  <a:schemeClr val="tx1">
                    <a:lumMod val="75000"/>
                    <a:lumOff val="25000"/>
                  </a:schemeClr>
                </a:solidFill>
                <a:latin typeface="+mn-lt"/>
              </a:rPr>
              <a:t>Technical difficulties</a:t>
            </a:r>
          </a:p>
          <a:p>
            <a:pPr marL="342900" indent="-342900">
              <a:buFontTx/>
              <a:buChar char="-"/>
              <a:defRPr/>
            </a:pPr>
            <a:r>
              <a:rPr lang="en-GB" sz="1200" b="1" dirty="0">
                <a:solidFill>
                  <a:schemeClr val="tx1">
                    <a:lumMod val="75000"/>
                    <a:lumOff val="25000"/>
                  </a:schemeClr>
                </a:solidFill>
                <a:latin typeface="+mn-lt"/>
              </a:rPr>
              <a:t>High costs</a:t>
            </a:r>
          </a:p>
          <a:p>
            <a:pPr marL="342900" indent="-342900">
              <a:buFontTx/>
              <a:buChar char="-"/>
              <a:defRPr/>
            </a:pPr>
            <a:r>
              <a:rPr lang="en-GB" sz="1200" b="1" dirty="0">
                <a:solidFill>
                  <a:schemeClr val="tx1">
                    <a:lumMod val="75000"/>
                    <a:lumOff val="25000"/>
                  </a:schemeClr>
                </a:solidFill>
                <a:latin typeface="+mn-lt"/>
              </a:rPr>
              <a:t>Infrastructure delays</a:t>
            </a:r>
          </a:p>
          <a:p>
            <a:pPr marL="342900" indent="-342900">
              <a:buFontTx/>
              <a:buChar char="-"/>
              <a:defRPr/>
            </a:pPr>
            <a:r>
              <a:rPr lang="en-GB" sz="1200" b="1" dirty="0">
                <a:solidFill>
                  <a:schemeClr val="tx1">
                    <a:lumMod val="75000"/>
                    <a:lumOff val="25000"/>
                  </a:schemeClr>
                </a:solidFill>
                <a:latin typeface="+mn-lt"/>
              </a:rPr>
              <a:t>Consumer reluctance</a:t>
            </a:r>
          </a:p>
          <a:p>
            <a:pPr marL="342900" indent="-342900">
              <a:buFontTx/>
              <a:buChar char="-"/>
              <a:defRPr/>
            </a:pPr>
            <a:r>
              <a:rPr lang="en-GB" sz="1200" b="1" dirty="0">
                <a:solidFill>
                  <a:schemeClr val="tx1">
                    <a:lumMod val="75000"/>
                    <a:lumOff val="25000"/>
                  </a:schemeClr>
                </a:solidFill>
                <a:latin typeface="+mn-lt"/>
              </a:rPr>
              <a:t>2040?</a:t>
            </a:r>
          </a:p>
        </p:txBody>
      </p:sp>
      <p:sp>
        <p:nvSpPr>
          <p:cNvPr id="17" name="Text Box 256"/>
          <p:cNvSpPr txBox="1">
            <a:spLocks noChangeArrowheads="1"/>
          </p:cNvSpPr>
          <p:nvPr/>
        </p:nvSpPr>
        <p:spPr bwMode="auto">
          <a:xfrm>
            <a:off x="533400" y="4572001"/>
            <a:ext cx="8077200" cy="276999"/>
          </a:xfrm>
          <a:prstGeom prst="rect">
            <a:avLst/>
          </a:prstGeom>
          <a:solidFill>
            <a:schemeClr val="bg1">
              <a:alpha val="67000"/>
            </a:schemeClr>
          </a:solid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spcBef>
                <a:spcPct val="50000"/>
              </a:spcBef>
              <a:defRPr/>
            </a:pPr>
            <a:r>
              <a:rPr lang="en-GB" altLang="en-US" sz="1200" b="1" dirty="0">
                <a:solidFill>
                  <a:schemeClr val="tx1">
                    <a:lumMod val="75000"/>
                    <a:lumOff val="25000"/>
                  </a:schemeClr>
                </a:solidFill>
                <a:latin typeface="Calibri" pitchFamily="34" charset="0"/>
              </a:rPr>
              <a:t>Conventional owned-model vehicle sales – many with some, but not full, autonomy</a:t>
            </a:r>
          </a:p>
        </p:txBody>
      </p:sp>
      <p:sp>
        <p:nvSpPr>
          <p:cNvPr id="24" name="TextBox 1"/>
          <p:cNvSpPr txBox="1">
            <a:spLocks noChangeArrowheads="1"/>
          </p:cNvSpPr>
          <p:nvPr/>
        </p:nvSpPr>
        <p:spPr bwMode="auto">
          <a:xfrm>
            <a:off x="740569" y="2146"/>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2800" b="1" dirty="0">
                <a:solidFill>
                  <a:srgbClr val="FFFFFF"/>
                </a:solidFill>
              </a:rPr>
              <a:t>At this point, scenarios are the only way</a:t>
            </a:r>
          </a:p>
        </p:txBody>
      </p:sp>
      <p:sp>
        <p:nvSpPr>
          <p:cNvPr id="25" name="Text Box 256"/>
          <p:cNvSpPr txBox="1">
            <a:spLocks noChangeArrowheads="1"/>
          </p:cNvSpPr>
          <p:nvPr/>
        </p:nvSpPr>
        <p:spPr bwMode="auto">
          <a:xfrm>
            <a:off x="-31633" y="6324600"/>
            <a:ext cx="32607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GB" altLang="en-US" sz="1000" b="1" dirty="0">
                <a:solidFill>
                  <a:srgbClr val="000000"/>
                </a:solidFill>
              </a:rPr>
              <a:t>Source: LMC Automotive</a:t>
            </a:r>
          </a:p>
        </p:txBody>
      </p:sp>
      <p:sp>
        <p:nvSpPr>
          <p:cNvPr id="18" name="TextBox 17"/>
          <p:cNvSpPr txBox="1"/>
          <p:nvPr/>
        </p:nvSpPr>
        <p:spPr bwMode="auto">
          <a:xfrm>
            <a:off x="5029200" y="3045768"/>
            <a:ext cx="1120367" cy="230832"/>
          </a:xfrm>
          <a:prstGeom prst="rect">
            <a:avLst/>
          </a:prstGeom>
          <a:noFill/>
        </p:spPr>
        <p:txBody>
          <a:bodyPr wrap="square">
            <a:spAutoFit/>
          </a:bodyPr>
          <a:lstStyle/>
          <a:p>
            <a:pPr algn="ctr">
              <a:defRPr/>
            </a:pPr>
            <a:r>
              <a:rPr lang="en-GB" sz="900" b="1" dirty="0" smtClean="0">
                <a:solidFill>
                  <a:schemeClr val="tx1">
                    <a:lumMod val="75000"/>
                    <a:lumOff val="25000"/>
                  </a:schemeClr>
                </a:solidFill>
                <a:latin typeface="+mn-lt"/>
              </a:rPr>
              <a:t>Level 4-5: </a:t>
            </a:r>
            <a:r>
              <a:rPr lang="en-GB" sz="900" b="1" dirty="0">
                <a:solidFill>
                  <a:schemeClr val="tx1">
                    <a:lumMod val="75000"/>
                    <a:lumOff val="25000"/>
                  </a:schemeClr>
                </a:solidFill>
                <a:latin typeface="+mn-lt"/>
              </a:rPr>
              <a:t>8</a:t>
            </a:r>
            <a:r>
              <a:rPr lang="en-GB" sz="900" b="1" dirty="0" smtClean="0">
                <a:solidFill>
                  <a:schemeClr val="tx1">
                    <a:lumMod val="75000"/>
                    <a:lumOff val="25000"/>
                  </a:schemeClr>
                </a:solidFill>
                <a:latin typeface="+mn-lt"/>
              </a:rPr>
              <a:t> </a:t>
            </a:r>
            <a:r>
              <a:rPr lang="en-GB" sz="900" b="1" dirty="0" err="1" smtClean="0">
                <a:solidFill>
                  <a:schemeClr val="tx1">
                    <a:lumMod val="75000"/>
                    <a:lumOff val="25000"/>
                  </a:schemeClr>
                </a:solidFill>
                <a:latin typeface="+mn-lt"/>
              </a:rPr>
              <a:t>mn</a:t>
            </a:r>
            <a:endParaRPr lang="en-GB" sz="900" b="1" dirty="0">
              <a:solidFill>
                <a:schemeClr val="tx1">
                  <a:lumMod val="75000"/>
                  <a:lumOff val="25000"/>
                </a:schemeClr>
              </a:solidFill>
              <a:latin typeface="+mn-lt"/>
            </a:endParaRPr>
          </a:p>
        </p:txBody>
      </p:sp>
      <p:sp>
        <p:nvSpPr>
          <p:cNvPr id="19" name="TextBox 18"/>
          <p:cNvSpPr txBox="1"/>
          <p:nvPr/>
        </p:nvSpPr>
        <p:spPr bwMode="auto">
          <a:xfrm>
            <a:off x="7795033" y="3045768"/>
            <a:ext cx="1120367" cy="230832"/>
          </a:xfrm>
          <a:prstGeom prst="rect">
            <a:avLst/>
          </a:prstGeom>
          <a:noFill/>
        </p:spPr>
        <p:txBody>
          <a:bodyPr wrap="square">
            <a:spAutoFit/>
          </a:bodyPr>
          <a:lstStyle/>
          <a:p>
            <a:pPr algn="ctr">
              <a:defRPr/>
            </a:pPr>
            <a:r>
              <a:rPr lang="en-GB" sz="900" b="1" dirty="0" smtClean="0">
                <a:solidFill>
                  <a:schemeClr val="tx1">
                    <a:lumMod val="75000"/>
                    <a:lumOff val="25000"/>
                  </a:schemeClr>
                </a:solidFill>
                <a:latin typeface="+mn-lt"/>
              </a:rPr>
              <a:t>Level 4-5: 30 </a:t>
            </a:r>
            <a:r>
              <a:rPr lang="en-GB" sz="900" b="1" dirty="0" err="1" smtClean="0">
                <a:solidFill>
                  <a:schemeClr val="tx1">
                    <a:lumMod val="75000"/>
                    <a:lumOff val="25000"/>
                  </a:schemeClr>
                </a:solidFill>
                <a:latin typeface="+mn-lt"/>
              </a:rPr>
              <a:t>mn</a:t>
            </a:r>
            <a:endParaRPr lang="en-GB" sz="900" b="1" dirty="0">
              <a:solidFill>
                <a:schemeClr val="tx1">
                  <a:lumMod val="75000"/>
                  <a:lumOff val="25000"/>
                </a:schemeClr>
              </a:solidFill>
              <a:latin typeface="+mn-lt"/>
            </a:endParaRPr>
          </a:p>
        </p:txBody>
      </p:sp>
    </p:spTree>
    <p:extLst>
      <p:ext uri="{BB962C8B-B14F-4D97-AF65-F5344CB8AC3E}">
        <p14:creationId xmlns:p14="http://schemas.microsoft.com/office/powerpoint/2010/main" val="127784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14867" y="4800600"/>
            <a:ext cx="8346991" cy="457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514867" y="4191000"/>
            <a:ext cx="8346991" cy="457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514867" y="3273290"/>
            <a:ext cx="8346991" cy="457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514867" y="2695494"/>
            <a:ext cx="8346991" cy="457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514867" y="2109747"/>
            <a:ext cx="8346991" cy="457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1"/>
          <p:cNvSpPr txBox="1">
            <a:spLocks noChangeArrowheads="1"/>
          </p:cNvSpPr>
          <p:nvPr/>
        </p:nvSpPr>
        <p:spPr bwMode="auto">
          <a:xfrm>
            <a:off x="762000" y="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2800" b="1" dirty="0">
                <a:solidFill>
                  <a:srgbClr val="FFFFFF"/>
                </a:solidFill>
              </a:rPr>
              <a:t>Summary</a:t>
            </a:r>
          </a:p>
        </p:txBody>
      </p:sp>
      <p:sp>
        <p:nvSpPr>
          <p:cNvPr id="9" name="Rectangle 8"/>
          <p:cNvSpPr/>
          <p:nvPr/>
        </p:nvSpPr>
        <p:spPr>
          <a:xfrm>
            <a:off x="514293" y="1524000"/>
            <a:ext cx="8346991" cy="457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3"/>
          <p:cNvSpPr txBox="1">
            <a:spLocks/>
          </p:cNvSpPr>
          <p:nvPr/>
        </p:nvSpPr>
        <p:spPr bwMode="auto">
          <a:xfrm>
            <a:off x="4591050" y="1524000"/>
            <a:ext cx="4400550" cy="28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342900" eaLnBrk="0" hangingPunct="0">
              <a:defRPr>
                <a:solidFill>
                  <a:schemeClr val="tx1"/>
                </a:solidFill>
                <a:latin typeface="Calibri" pitchFamily="34" charset="0"/>
                <a:cs typeface="Arial" charset="0"/>
              </a:defRPr>
            </a:lvl1pPr>
            <a:lvl2pPr marL="866775" indent="-457200" eaLnBrk="0" hangingPunct="0">
              <a:defRPr>
                <a:solidFill>
                  <a:schemeClr val="tx1"/>
                </a:solidFill>
                <a:latin typeface="Calibri" pitchFamily="34" charset="0"/>
                <a:cs typeface="Arial" charset="0"/>
              </a:defRPr>
            </a:lvl2pPr>
            <a:lvl3pPr marL="922338" indent="-219075" eaLnBrk="0" hangingPunct="0">
              <a:defRPr>
                <a:solidFill>
                  <a:schemeClr val="tx1"/>
                </a:solidFill>
                <a:latin typeface="Calibri" pitchFamily="34" charset="0"/>
                <a:cs typeface="Arial" charset="0"/>
              </a:defRPr>
            </a:lvl3pPr>
            <a:lvl4pPr marL="1179513" indent="-200025" eaLnBrk="0" hangingPunct="0">
              <a:defRPr>
                <a:solidFill>
                  <a:schemeClr val="tx1"/>
                </a:solidFill>
                <a:latin typeface="Calibri" pitchFamily="34" charset="0"/>
                <a:cs typeface="Arial" charset="0"/>
              </a:defRPr>
            </a:lvl4pPr>
            <a:lvl5pPr marL="1389063" indent="-182563" eaLnBrk="0" hangingPunct="0">
              <a:defRPr>
                <a:solidFill>
                  <a:schemeClr val="tx1"/>
                </a:solidFill>
                <a:latin typeface="Calibri" pitchFamily="34" charset="0"/>
                <a:cs typeface="Arial" charset="0"/>
              </a:defRPr>
            </a:lvl5pPr>
            <a:lvl6pPr marL="1846263" indent="-182563" eaLnBrk="0" fontAlgn="base" hangingPunct="0">
              <a:spcBef>
                <a:spcPct val="0"/>
              </a:spcBef>
              <a:spcAft>
                <a:spcPct val="0"/>
              </a:spcAft>
              <a:defRPr>
                <a:solidFill>
                  <a:schemeClr val="tx1"/>
                </a:solidFill>
                <a:latin typeface="Calibri" pitchFamily="34" charset="0"/>
                <a:cs typeface="Arial" charset="0"/>
              </a:defRPr>
            </a:lvl6pPr>
            <a:lvl7pPr marL="2303463" indent="-182563" eaLnBrk="0" fontAlgn="base" hangingPunct="0">
              <a:spcBef>
                <a:spcPct val="0"/>
              </a:spcBef>
              <a:spcAft>
                <a:spcPct val="0"/>
              </a:spcAft>
              <a:defRPr>
                <a:solidFill>
                  <a:schemeClr val="tx1"/>
                </a:solidFill>
                <a:latin typeface="Calibri" pitchFamily="34" charset="0"/>
                <a:cs typeface="Arial" charset="0"/>
              </a:defRPr>
            </a:lvl7pPr>
            <a:lvl8pPr marL="2760663" indent="-182563" eaLnBrk="0" fontAlgn="base" hangingPunct="0">
              <a:spcBef>
                <a:spcPct val="0"/>
              </a:spcBef>
              <a:spcAft>
                <a:spcPct val="0"/>
              </a:spcAft>
              <a:defRPr>
                <a:solidFill>
                  <a:schemeClr val="tx1"/>
                </a:solidFill>
                <a:latin typeface="Calibri" pitchFamily="34" charset="0"/>
                <a:cs typeface="Arial" charset="0"/>
              </a:defRPr>
            </a:lvl8pPr>
            <a:lvl9pPr marL="3217863" indent="-182563" eaLnBrk="0" fontAlgn="base" hangingPunct="0">
              <a:spcBef>
                <a:spcPct val="0"/>
              </a:spcBef>
              <a:spcAft>
                <a:spcPct val="0"/>
              </a:spcAft>
              <a:defRPr>
                <a:solidFill>
                  <a:schemeClr val="tx1"/>
                </a:solidFill>
                <a:latin typeface="Calibri" pitchFamily="34" charset="0"/>
                <a:cs typeface="Arial" charset="0"/>
              </a:defRPr>
            </a:lvl9pPr>
          </a:lstStyle>
          <a:p>
            <a:pPr marL="393700" indent="-285750">
              <a:lnSpc>
                <a:spcPct val="90000"/>
              </a:lnSpc>
              <a:spcBef>
                <a:spcPts val="0"/>
              </a:spcBef>
              <a:spcAft>
                <a:spcPts val="0"/>
              </a:spcAft>
              <a:buBlip>
                <a:blip r:embed="rId3"/>
              </a:buBlip>
            </a:pPr>
            <a:r>
              <a:rPr lang="en-GB" altLang="en-US" sz="1400" dirty="0"/>
              <a:t>Volatility in China</a:t>
            </a:r>
          </a:p>
          <a:p>
            <a:pPr marL="393700" indent="-285750">
              <a:lnSpc>
                <a:spcPct val="90000"/>
              </a:lnSpc>
              <a:spcBef>
                <a:spcPts val="0"/>
              </a:spcBef>
              <a:spcAft>
                <a:spcPts val="0"/>
              </a:spcAft>
              <a:buBlip>
                <a:blip r:embed="rId3"/>
              </a:buBlip>
            </a:pPr>
            <a:r>
              <a:rPr lang="en-GB" altLang="en-US" sz="1400" dirty="0"/>
              <a:t>Demonetization legacy extends in India</a:t>
            </a:r>
          </a:p>
          <a:p>
            <a:pPr marL="107950" indent="0">
              <a:lnSpc>
                <a:spcPct val="90000"/>
              </a:lnSpc>
              <a:spcBef>
                <a:spcPts val="0"/>
              </a:spcBef>
              <a:spcAft>
                <a:spcPts val="0"/>
              </a:spcAft>
            </a:pPr>
            <a:endParaRPr lang="en-GB" altLang="en-US" sz="1400" dirty="0"/>
          </a:p>
          <a:p>
            <a:pPr marL="393700" indent="-285750">
              <a:lnSpc>
                <a:spcPct val="90000"/>
              </a:lnSpc>
              <a:spcBef>
                <a:spcPts val="0"/>
              </a:spcBef>
              <a:spcAft>
                <a:spcPts val="0"/>
              </a:spcAft>
              <a:buBlip>
                <a:blip r:embed="rId3"/>
              </a:buBlip>
            </a:pPr>
            <a:r>
              <a:rPr lang="en-GB" altLang="en-US" sz="1400" dirty="0"/>
              <a:t>Politics: elections, Brexit</a:t>
            </a:r>
          </a:p>
          <a:p>
            <a:pPr marL="393700" indent="-285750">
              <a:lnSpc>
                <a:spcPct val="90000"/>
              </a:lnSpc>
              <a:spcBef>
                <a:spcPts val="0"/>
              </a:spcBef>
              <a:spcAft>
                <a:spcPts val="0"/>
              </a:spcAft>
              <a:buBlip>
                <a:blip r:embed="rId3"/>
              </a:buBlip>
            </a:pPr>
            <a:r>
              <a:rPr lang="en-GB" altLang="en-US" sz="1400" dirty="0"/>
              <a:t>Re-emergence of Greek crisis</a:t>
            </a:r>
          </a:p>
          <a:p>
            <a:pPr marL="107950" indent="0">
              <a:lnSpc>
                <a:spcPct val="90000"/>
              </a:lnSpc>
              <a:spcBef>
                <a:spcPts val="0"/>
              </a:spcBef>
              <a:spcAft>
                <a:spcPts val="0"/>
              </a:spcAft>
            </a:pPr>
            <a:endParaRPr lang="en-GB" altLang="en-US" sz="1400" dirty="0"/>
          </a:p>
          <a:p>
            <a:pPr marL="393700" indent="-285750">
              <a:lnSpc>
                <a:spcPct val="90000"/>
              </a:lnSpc>
              <a:spcBef>
                <a:spcPts val="0"/>
              </a:spcBef>
              <a:spcAft>
                <a:spcPts val="0"/>
              </a:spcAft>
              <a:buBlip>
                <a:blip r:embed="rId3"/>
              </a:buBlip>
            </a:pPr>
            <a:r>
              <a:rPr lang="en-GB" altLang="en-US" sz="1400" dirty="0"/>
              <a:t>Upside/downside from Trump administration</a:t>
            </a:r>
          </a:p>
          <a:p>
            <a:pPr marL="393700" indent="-285750">
              <a:lnSpc>
                <a:spcPct val="90000"/>
              </a:lnSpc>
              <a:spcBef>
                <a:spcPts val="0"/>
              </a:spcBef>
              <a:spcAft>
                <a:spcPts val="0"/>
              </a:spcAft>
              <a:buBlip>
                <a:blip r:embed="rId3"/>
              </a:buBlip>
            </a:pPr>
            <a:r>
              <a:rPr lang="en-GB" altLang="en-US" sz="1400" dirty="0"/>
              <a:t>Mexican boom vanishes if confidence slips</a:t>
            </a:r>
          </a:p>
          <a:p>
            <a:pPr marL="393700" indent="-285750">
              <a:lnSpc>
                <a:spcPct val="90000"/>
              </a:lnSpc>
              <a:spcBef>
                <a:spcPts val="0"/>
              </a:spcBef>
              <a:spcAft>
                <a:spcPts val="0"/>
              </a:spcAft>
              <a:buBlip>
                <a:blip r:embed="rId3"/>
              </a:buBlip>
            </a:pPr>
            <a:endParaRPr lang="en-GB" altLang="en-US" sz="1400" dirty="0"/>
          </a:p>
          <a:p>
            <a:pPr marL="393700" indent="-285750">
              <a:lnSpc>
                <a:spcPct val="90000"/>
              </a:lnSpc>
              <a:spcBef>
                <a:spcPts val="0"/>
              </a:spcBef>
              <a:spcAft>
                <a:spcPts val="0"/>
              </a:spcAft>
              <a:buBlip>
                <a:blip r:embed="rId3"/>
              </a:buBlip>
            </a:pPr>
            <a:r>
              <a:rPr lang="en-GB" altLang="en-US" sz="1400" dirty="0"/>
              <a:t>Brazil could surprise on the upside, but perhaps not yet. </a:t>
            </a:r>
          </a:p>
          <a:p>
            <a:pPr marL="393700" indent="-285750">
              <a:lnSpc>
                <a:spcPct val="90000"/>
              </a:lnSpc>
              <a:spcBef>
                <a:spcPts val="0"/>
              </a:spcBef>
              <a:spcAft>
                <a:spcPts val="0"/>
              </a:spcAft>
              <a:buBlip>
                <a:blip r:embed="rId3"/>
              </a:buBlip>
            </a:pPr>
            <a:endParaRPr lang="en-GB" altLang="en-US" sz="1400" dirty="0"/>
          </a:p>
          <a:p>
            <a:pPr marL="393700" indent="-285750">
              <a:lnSpc>
                <a:spcPct val="90000"/>
              </a:lnSpc>
              <a:spcBef>
                <a:spcPts val="0"/>
              </a:spcBef>
              <a:spcAft>
                <a:spcPts val="0"/>
              </a:spcAft>
              <a:buBlip>
                <a:blip r:embed="rId3"/>
              </a:buBlip>
            </a:pPr>
            <a:endParaRPr lang="en-GB" altLang="en-US" sz="1400" dirty="0" smtClean="0"/>
          </a:p>
          <a:p>
            <a:pPr marL="107950" indent="0">
              <a:lnSpc>
                <a:spcPct val="90000"/>
              </a:lnSpc>
              <a:spcBef>
                <a:spcPts val="0"/>
              </a:spcBef>
              <a:spcAft>
                <a:spcPts val="0"/>
              </a:spcAft>
            </a:pPr>
            <a:endParaRPr lang="en-GB" altLang="en-US" sz="1400" dirty="0"/>
          </a:p>
          <a:p>
            <a:pPr marL="393700" indent="-285750">
              <a:lnSpc>
                <a:spcPct val="90000"/>
              </a:lnSpc>
              <a:spcBef>
                <a:spcPts val="0"/>
              </a:spcBef>
              <a:spcAft>
                <a:spcPts val="0"/>
              </a:spcAft>
              <a:buBlip>
                <a:blip r:embed="rId3"/>
              </a:buBlip>
            </a:pPr>
            <a:r>
              <a:rPr lang="en-GB" altLang="en-US" sz="1400" dirty="0"/>
              <a:t>Volume increase causes price drop; existing convenience barriers are innovated away.</a:t>
            </a:r>
          </a:p>
          <a:p>
            <a:pPr marL="393700" indent="-285750">
              <a:lnSpc>
                <a:spcPct val="90000"/>
              </a:lnSpc>
              <a:spcBef>
                <a:spcPts val="0"/>
              </a:spcBef>
              <a:spcAft>
                <a:spcPts val="0"/>
              </a:spcAft>
              <a:buBlip>
                <a:blip r:embed="rId3"/>
              </a:buBlip>
            </a:pPr>
            <a:endParaRPr lang="en-GB" altLang="en-US" sz="1400" dirty="0"/>
          </a:p>
          <a:p>
            <a:pPr marL="393700" indent="-285750">
              <a:lnSpc>
                <a:spcPct val="90000"/>
              </a:lnSpc>
              <a:spcBef>
                <a:spcPts val="0"/>
              </a:spcBef>
              <a:spcAft>
                <a:spcPts val="0"/>
              </a:spcAft>
              <a:buBlip>
                <a:blip r:embed="rId3"/>
              </a:buBlip>
            </a:pPr>
            <a:r>
              <a:rPr lang="en-GB" altLang="en-US" sz="1400" dirty="0"/>
              <a:t>Rapid adoption destroys conventional demand  more quickly, brings future forward.</a:t>
            </a:r>
          </a:p>
        </p:txBody>
      </p:sp>
      <p:sp>
        <p:nvSpPr>
          <p:cNvPr id="12" name="TextBox 11"/>
          <p:cNvSpPr txBox="1"/>
          <p:nvPr/>
        </p:nvSpPr>
        <p:spPr>
          <a:xfrm>
            <a:off x="549876" y="895290"/>
            <a:ext cx="3927391" cy="400110"/>
          </a:xfrm>
          <a:prstGeom prst="rect">
            <a:avLst/>
          </a:prstGeom>
          <a:solidFill>
            <a:schemeClr val="accent3">
              <a:lumMod val="75000"/>
            </a:schemeClr>
          </a:solidFill>
        </p:spPr>
        <p:txBody>
          <a:bodyPr wrap="square" rtlCol="0" anchor="ctr" anchorCtr="0">
            <a:spAutoFit/>
          </a:bodyPr>
          <a:lstStyle/>
          <a:p>
            <a:pPr algn="ctr"/>
            <a:r>
              <a:rPr lang="en-GB" sz="2000" dirty="0">
                <a:solidFill>
                  <a:schemeClr val="bg1"/>
                </a:solidFill>
              </a:rPr>
              <a:t>Expectation</a:t>
            </a:r>
          </a:p>
        </p:txBody>
      </p:sp>
      <p:sp>
        <p:nvSpPr>
          <p:cNvPr id="13" name="TextBox 12"/>
          <p:cNvSpPr txBox="1"/>
          <p:nvPr/>
        </p:nvSpPr>
        <p:spPr>
          <a:xfrm>
            <a:off x="4817076" y="895290"/>
            <a:ext cx="3927391" cy="400110"/>
          </a:xfrm>
          <a:prstGeom prst="rect">
            <a:avLst/>
          </a:prstGeom>
          <a:solidFill>
            <a:schemeClr val="accent1">
              <a:lumMod val="75000"/>
            </a:schemeClr>
          </a:solidFill>
        </p:spPr>
        <p:txBody>
          <a:bodyPr wrap="square" rtlCol="0" anchor="ctr" anchorCtr="0">
            <a:spAutoFit/>
          </a:bodyPr>
          <a:lstStyle/>
          <a:p>
            <a:pPr algn="ctr"/>
            <a:r>
              <a:rPr lang="en-GB" sz="2000" dirty="0">
                <a:solidFill>
                  <a:schemeClr val="bg1"/>
                </a:solidFill>
              </a:rPr>
              <a:t>Risk</a:t>
            </a:r>
          </a:p>
        </p:txBody>
      </p:sp>
      <p:sp>
        <p:nvSpPr>
          <p:cNvPr id="14" name="Rectangle 3"/>
          <p:cNvSpPr txBox="1">
            <a:spLocks/>
          </p:cNvSpPr>
          <p:nvPr/>
        </p:nvSpPr>
        <p:spPr bwMode="auto">
          <a:xfrm>
            <a:off x="400051" y="1524000"/>
            <a:ext cx="40195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342900" eaLnBrk="0" hangingPunct="0">
              <a:defRPr>
                <a:solidFill>
                  <a:schemeClr val="tx1"/>
                </a:solidFill>
                <a:latin typeface="Calibri" pitchFamily="34" charset="0"/>
                <a:cs typeface="Arial" charset="0"/>
              </a:defRPr>
            </a:lvl1pPr>
            <a:lvl2pPr marL="866775" indent="-457200" eaLnBrk="0" hangingPunct="0">
              <a:defRPr>
                <a:solidFill>
                  <a:schemeClr val="tx1"/>
                </a:solidFill>
                <a:latin typeface="Calibri" pitchFamily="34" charset="0"/>
                <a:cs typeface="Arial" charset="0"/>
              </a:defRPr>
            </a:lvl2pPr>
            <a:lvl3pPr marL="922338" indent="-219075" eaLnBrk="0" hangingPunct="0">
              <a:defRPr>
                <a:solidFill>
                  <a:schemeClr val="tx1"/>
                </a:solidFill>
                <a:latin typeface="Calibri" pitchFamily="34" charset="0"/>
                <a:cs typeface="Arial" charset="0"/>
              </a:defRPr>
            </a:lvl3pPr>
            <a:lvl4pPr marL="1179513" indent="-200025" eaLnBrk="0" hangingPunct="0">
              <a:defRPr>
                <a:solidFill>
                  <a:schemeClr val="tx1"/>
                </a:solidFill>
                <a:latin typeface="Calibri" pitchFamily="34" charset="0"/>
                <a:cs typeface="Arial" charset="0"/>
              </a:defRPr>
            </a:lvl4pPr>
            <a:lvl5pPr marL="1389063" indent="-182563" eaLnBrk="0" hangingPunct="0">
              <a:defRPr>
                <a:solidFill>
                  <a:schemeClr val="tx1"/>
                </a:solidFill>
                <a:latin typeface="Calibri" pitchFamily="34" charset="0"/>
                <a:cs typeface="Arial" charset="0"/>
              </a:defRPr>
            </a:lvl5pPr>
            <a:lvl6pPr marL="1846263" indent="-182563" eaLnBrk="0" fontAlgn="base" hangingPunct="0">
              <a:spcBef>
                <a:spcPct val="0"/>
              </a:spcBef>
              <a:spcAft>
                <a:spcPct val="0"/>
              </a:spcAft>
              <a:defRPr>
                <a:solidFill>
                  <a:schemeClr val="tx1"/>
                </a:solidFill>
                <a:latin typeface="Calibri" pitchFamily="34" charset="0"/>
                <a:cs typeface="Arial" charset="0"/>
              </a:defRPr>
            </a:lvl6pPr>
            <a:lvl7pPr marL="2303463" indent="-182563" eaLnBrk="0" fontAlgn="base" hangingPunct="0">
              <a:spcBef>
                <a:spcPct val="0"/>
              </a:spcBef>
              <a:spcAft>
                <a:spcPct val="0"/>
              </a:spcAft>
              <a:defRPr>
                <a:solidFill>
                  <a:schemeClr val="tx1"/>
                </a:solidFill>
                <a:latin typeface="Calibri" pitchFamily="34" charset="0"/>
                <a:cs typeface="Arial" charset="0"/>
              </a:defRPr>
            </a:lvl7pPr>
            <a:lvl8pPr marL="2760663" indent="-182563" eaLnBrk="0" fontAlgn="base" hangingPunct="0">
              <a:spcBef>
                <a:spcPct val="0"/>
              </a:spcBef>
              <a:spcAft>
                <a:spcPct val="0"/>
              </a:spcAft>
              <a:defRPr>
                <a:solidFill>
                  <a:schemeClr val="tx1"/>
                </a:solidFill>
                <a:latin typeface="Calibri" pitchFamily="34" charset="0"/>
                <a:cs typeface="Arial" charset="0"/>
              </a:defRPr>
            </a:lvl8pPr>
            <a:lvl9pPr marL="3217863" indent="-182563" eaLnBrk="0" fontAlgn="base" hangingPunct="0">
              <a:spcBef>
                <a:spcPct val="0"/>
              </a:spcBef>
              <a:spcAft>
                <a:spcPct val="0"/>
              </a:spcAft>
              <a:defRPr>
                <a:solidFill>
                  <a:schemeClr val="tx1"/>
                </a:solidFill>
                <a:latin typeface="Calibri" pitchFamily="34" charset="0"/>
                <a:cs typeface="Arial" charset="0"/>
              </a:defRPr>
            </a:lvl9pPr>
          </a:lstStyle>
          <a:p>
            <a:pPr marL="107950" indent="0">
              <a:lnSpc>
                <a:spcPct val="90000"/>
              </a:lnSpc>
              <a:spcBef>
                <a:spcPts val="0"/>
              </a:spcBef>
              <a:spcAft>
                <a:spcPts val="0"/>
              </a:spcAft>
            </a:pPr>
            <a:r>
              <a:rPr lang="en-GB" altLang="en-US" sz="1400" dirty="0"/>
              <a:t>Asia-Pacific growth slows with China, but more growth coming from elsewhere, not least India.</a:t>
            </a:r>
          </a:p>
          <a:p>
            <a:pPr marL="107950" indent="0">
              <a:lnSpc>
                <a:spcPct val="90000"/>
              </a:lnSpc>
              <a:spcBef>
                <a:spcPts val="0"/>
              </a:spcBef>
              <a:spcAft>
                <a:spcPts val="0"/>
              </a:spcAft>
            </a:pPr>
            <a:r>
              <a:rPr lang="en-GB" altLang="en-US" sz="1400" dirty="0"/>
              <a:t> </a:t>
            </a:r>
          </a:p>
          <a:p>
            <a:pPr marL="107950" indent="0">
              <a:lnSpc>
                <a:spcPct val="90000"/>
              </a:lnSpc>
              <a:spcBef>
                <a:spcPts val="0"/>
              </a:spcBef>
              <a:spcAft>
                <a:spcPts val="0"/>
              </a:spcAft>
            </a:pPr>
            <a:r>
              <a:rPr lang="en-GB" altLang="en-US" sz="1400" dirty="0"/>
              <a:t>Europe to grow but Western Europe slowing; Russia to begin to come back. </a:t>
            </a:r>
          </a:p>
          <a:p>
            <a:pPr marL="107950" indent="0">
              <a:lnSpc>
                <a:spcPct val="90000"/>
              </a:lnSpc>
              <a:spcBef>
                <a:spcPts val="0"/>
              </a:spcBef>
              <a:spcAft>
                <a:spcPts val="0"/>
              </a:spcAft>
            </a:pPr>
            <a:endParaRPr lang="en-GB" altLang="en-US" sz="1400" dirty="0"/>
          </a:p>
          <a:p>
            <a:pPr marL="107950" indent="0">
              <a:lnSpc>
                <a:spcPct val="90000"/>
              </a:lnSpc>
              <a:spcBef>
                <a:spcPts val="0"/>
              </a:spcBef>
              <a:spcAft>
                <a:spcPts val="0"/>
              </a:spcAft>
            </a:pPr>
            <a:r>
              <a:rPr lang="en-GB" altLang="en-US" sz="1400" dirty="0"/>
              <a:t>North America (US) in balance now – stable outlook. </a:t>
            </a:r>
          </a:p>
          <a:p>
            <a:pPr marL="107950" indent="0">
              <a:lnSpc>
                <a:spcPct val="90000"/>
              </a:lnSpc>
              <a:spcBef>
                <a:spcPts val="0"/>
              </a:spcBef>
              <a:spcAft>
                <a:spcPts val="0"/>
              </a:spcAft>
            </a:pPr>
            <a:endParaRPr lang="en-GB" altLang="en-US" sz="1400" dirty="0"/>
          </a:p>
          <a:p>
            <a:pPr marL="107950" indent="0">
              <a:lnSpc>
                <a:spcPct val="90000"/>
              </a:lnSpc>
              <a:spcBef>
                <a:spcPts val="0"/>
              </a:spcBef>
              <a:spcAft>
                <a:spcPts val="0"/>
              </a:spcAft>
            </a:pPr>
            <a:r>
              <a:rPr lang="en-GB" altLang="en-US" sz="1400" dirty="0"/>
              <a:t>South America (Brazil) likely to remain in weak growth.</a:t>
            </a:r>
          </a:p>
          <a:p>
            <a:pPr marL="107950" indent="0">
              <a:lnSpc>
                <a:spcPct val="90000"/>
              </a:lnSpc>
              <a:spcBef>
                <a:spcPts val="0"/>
              </a:spcBef>
              <a:spcAft>
                <a:spcPts val="0"/>
              </a:spcAft>
            </a:pPr>
            <a:endParaRPr lang="en-GB" altLang="en-US" sz="1400" dirty="0"/>
          </a:p>
          <a:p>
            <a:pPr marL="107950" indent="0">
              <a:lnSpc>
                <a:spcPct val="90000"/>
              </a:lnSpc>
              <a:spcBef>
                <a:spcPts val="0"/>
              </a:spcBef>
              <a:spcAft>
                <a:spcPts val="0"/>
              </a:spcAft>
            </a:pPr>
            <a:endParaRPr lang="en-GB" altLang="en-US" sz="1400" dirty="0" smtClean="0"/>
          </a:p>
          <a:p>
            <a:pPr marL="107950" indent="0">
              <a:lnSpc>
                <a:spcPct val="90000"/>
              </a:lnSpc>
              <a:spcBef>
                <a:spcPts val="0"/>
              </a:spcBef>
              <a:spcAft>
                <a:spcPts val="0"/>
              </a:spcAft>
            </a:pPr>
            <a:endParaRPr lang="en-GB" altLang="en-US" sz="1400" dirty="0"/>
          </a:p>
          <a:p>
            <a:pPr marL="107950" indent="0">
              <a:lnSpc>
                <a:spcPct val="90000"/>
              </a:lnSpc>
              <a:spcBef>
                <a:spcPts val="0"/>
              </a:spcBef>
              <a:spcAft>
                <a:spcPts val="0"/>
              </a:spcAft>
            </a:pPr>
            <a:r>
              <a:rPr lang="en-GB" altLang="en-US" sz="1400" dirty="0"/>
              <a:t>Shared economy only destroys a small amount of demand – a fraction of one year’s growth in years.</a:t>
            </a:r>
          </a:p>
          <a:p>
            <a:pPr marL="107950" indent="0">
              <a:lnSpc>
                <a:spcPct val="90000"/>
              </a:lnSpc>
              <a:spcBef>
                <a:spcPts val="0"/>
              </a:spcBef>
              <a:spcAft>
                <a:spcPts val="0"/>
              </a:spcAft>
            </a:pPr>
            <a:endParaRPr lang="en-GB" altLang="en-US" sz="1400" dirty="0"/>
          </a:p>
          <a:p>
            <a:pPr marL="107950" indent="0">
              <a:lnSpc>
                <a:spcPct val="90000"/>
              </a:lnSpc>
              <a:spcBef>
                <a:spcPts val="0"/>
              </a:spcBef>
              <a:spcAft>
                <a:spcPts val="0"/>
              </a:spcAft>
            </a:pPr>
            <a:r>
              <a:rPr lang="en-GB" altLang="en-US" sz="1400" dirty="0"/>
              <a:t>Automation will create massive change in auto industry, but unlikely to collapse total volume.</a:t>
            </a:r>
          </a:p>
          <a:p>
            <a:pPr marL="107950" indent="0">
              <a:lnSpc>
                <a:spcPct val="90000"/>
              </a:lnSpc>
              <a:spcBef>
                <a:spcPts val="0"/>
              </a:spcBef>
              <a:spcAft>
                <a:spcPts val="0"/>
              </a:spcAft>
            </a:pPr>
            <a:endParaRPr lang="en-GB" altLang="en-US" sz="1400" dirty="0"/>
          </a:p>
          <a:p>
            <a:pPr marL="107950" indent="0">
              <a:lnSpc>
                <a:spcPct val="90000"/>
              </a:lnSpc>
              <a:spcBef>
                <a:spcPts val="0"/>
              </a:spcBef>
              <a:spcAft>
                <a:spcPts val="0"/>
              </a:spcAft>
            </a:pPr>
            <a:endParaRPr lang="en-GB" altLang="en-US" sz="1400" dirty="0"/>
          </a:p>
          <a:p>
            <a:pPr marL="107950" indent="0">
              <a:lnSpc>
                <a:spcPct val="90000"/>
              </a:lnSpc>
              <a:spcBef>
                <a:spcPts val="0"/>
              </a:spcBef>
              <a:spcAft>
                <a:spcPts val="0"/>
              </a:spcAft>
            </a:pPr>
            <a:endParaRPr lang="en-GB" altLang="en-US" sz="1400" dirty="0"/>
          </a:p>
        </p:txBody>
      </p:sp>
      <p:sp>
        <p:nvSpPr>
          <p:cNvPr id="20" name="Rectangle 19"/>
          <p:cNvSpPr/>
          <p:nvPr/>
        </p:nvSpPr>
        <p:spPr>
          <a:xfrm>
            <a:off x="4607527" y="1447801"/>
            <a:ext cx="80261"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rot="16200000">
            <a:off x="-847844" y="2445889"/>
            <a:ext cx="2206490" cy="369332"/>
          </a:xfrm>
          <a:prstGeom prst="rect">
            <a:avLst/>
          </a:prstGeom>
          <a:solidFill>
            <a:schemeClr val="accent5">
              <a:lumMod val="60000"/>
              <a:lumOff val="40000"/>
            </a:schemeClr>
          </a:solidFill>
        </p:spPr>
        <p:txBody>
          <a:bodyPr wrap="square" rtlCol="0">
            <a:spAutoFit/>
          </a:bodyPr>
          <a:lstStyle/>
          <a:p>
            <a:pPr algn="ctr"/>
            <a:r>
              <a:rPr lang="en-GB" dirty="0" smtClean="0"/>
              <a:t>Near</a:t>
            </a:r>
            <a:endParaRPr lang="en-GB" dirty="0"/>
          </a:p>
        </p:txBody>
      </p:sp>
      <p:sp>
        <p:nvSpPr>
          <p:cNvPr id="21" name="TextBox 20"/>
          <p:cNvSpPr txBox="1"/>
          <p:nvPr/>
        </p:nvSpPr>
        <p:spPr>
          <a:xfrm rot="16200000">
            <a:off x="-257533" y="4528976"/>
            <a:ext cx="1036800" cy="369332"/>
          </a:xfrm>
          <a:prstGeom prst="rect">
            <a:avLst/>
          </a:prstGeom>
          <a:solidFill>
            <a:schemeClr val="accent5">
              <a:lumMod val="60000"/>
              <a:lumOff val="40000"/>
            </a:schemeClr>
          </a:solidFill>
        </p:spPr>
        <p:txBody>
          <a:bodyPr wrap="square" rtlCol="0">
            <a:spAutoFit/>
          </a:bodyPr>
          <a:lstStyle/>
          <a:p>
            <a:pPr algn="ctr"/>
            <a:r>
              <a:rPr lang="en-GB" dirty="0" smtClean="0"/>
              <a:t>Far</a:t>
            </a:r>
            <a:endParaRPr lang="en-GB" dirty="0"/>
          </a:p>
        </p:txBody>
      </p:sp>
      <p:sp>
        <p:nvSpPr>
          <p:cNvPr id="23" name="Text Box 256"/>
          <p:cNvSpPr txBox="1">
            <a:spLocks noChangeArrowheads="1"/>
          </p:cNvSpPr>
          <p:nvPr/>
        </p:nvSpPr>
        <p:spPr bwMode="auto">
          <a:xfrm>
            <a:off x="-31633" y="6324600"/>
            <a:ext cx="32607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GB" altLang="en-US" sz="1000" b="1" dirty="0">
                <a:solidFill>
                  <a:srgbClr val="000000"/>
                </a:solidFill>
              </a:rPr>
              <a:t>Source: LMC Automotive</a:t>
            </a:r>
          </a:p>
        </p:txBody>
      </p:sp>
      <p:sp>
        <p:nvSpPr>
          <p:cNvPr id="5" name="Rectangle 4"/>
          <p:cNvSpPr/>
          <p:nvPr/>
        </p:nvSpPr>
        <p:spPr>
          <a:xfrm>
            <a:off x="0" y="1447801"/>
            <a:ext cx="8991600" cy="2514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0" y="4038601"/>
            <a:ext cx="89916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185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6"/>
          <p:cNvSpPr>
            <a:spLocks noGrp="1"/>
          </p:cNvSpPr>
          <p:nvPr>
            <p:ph type="body" sz="quarter" idx="10"/>
          </p:nvPr>
        </p:nvSpPr>
        <p:spPr bwMode="auto">
          <a:xfrm>
            <a:off x="723900" y="5257800"/>
            <a:ext cx="76962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b="1" dirty="0" smtClean="0"/>
              <a:t>jposkitt@lmc-auto.com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0826" y="1336189"/>
            <a:ext cx="7724301" cy="4858933"/>
          </a:xfrm>
          <a:prstGeom prst="rect">
            <a:avLst/>
          </a:prstGeom>
        </p:spPr>
      </p:pic>
      <p:sp>
        <p:nvSpPr>
          <p:cNvPr id="2" name="TextBox 1"/>
          <p:cNvSpPr txBox="1"/>
          <p:nvPr/>
        </p:nvSpPr>
        <p:spPr>
          <a:xfrm>
            <a:off x="762000" y="57150"/>
            <a:ext cx="8077200" cy="523875"/>
          </a:xfrm>
          <a:prstGeom prst="rect">
            <a:avLst/>
          </a:prstGeom>
          <a:noFill/>
        </p:spPr>
        <p:txBody>
          <a:bodyPr>
            <a:spAutoFit/>
          </a:bodyPr>
          <a:lstStyle/>
          <a:p>
            <a:pPr>
              <a:defRPr/>
            </a:pPr>
            <a:r>
              <a:rPr lang="en-GB" sz="2800" b="1" dirty="0">
                <a:solidFill>
                  <a:schemeClr val="bg1"/>
                </a:solidFill>
                <a:latin typeface="+mj-lt"/>
                <a:ea typeface="+mn-ea"/>
              </a:rPr>
              <a:t>Global LV </a:t>
            </a:r>
            <a:r>
              <a:rPr lang="en-GB" sz="2800" b="1" dirty="0" smtClean="0">
                <a:solidFill>
                  <a:schemeClr val="bg1"/>
                </a:solidFill>
                <a:latin typeface="+mj-lt"/>
              </a:rPr>
              <a:t>s</a:t>
            </a:r>
            <a:r>
              <a:rPr lang="en-GB" sz="2800" b="1" dirty="0" smtClean="0">
                <a:solidFill>
                  <a:schemeClr val="bg1"/>
                </a:solidFill>
                <a:latin typeface="+mj-lt"/>
                <a:ea typeface="+mn-ea"/>
              </a:rPr>
              <a:t>ales: upward momentum continues</a:t>
            </a:r>
            <a:endParaRPr lang="en-GB" sz="2800" b="1" dirty="0">
              <a:solidFill>
                <a:schemeClr val="bg1"/>
              </a:solidFill>
              <a:latin typeface="+mj-lt"/>
              <a:ea typeface="+mn-ea"/>
            </a:endParaRPr>
          </a:p>
        </p:txBody>
      </p:sp>
      <p:sp>
        <p:nvSpPr>
          <p:cNvPr id="24580" name="TextBox 7"/>
          <p:cNvSpPr txBox="1">
            <a:spLocks noChangeArrowheads="1"/>
          </p:cNvSpPr>
          <p:nvPr/>
        </p:nvSpPr>
        <p:spPr bwMode="auto">
          <a:xfrm>
            <a:off x="858558" y="1174388"/>
            <a:ext cx="7380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sz="1600" b="1" dirty="0">
                <a:solidFill>
                  <a:srgbClr val="000000"/>
                </a:solidFill>
              </a:rPr>
              <a:t>Global Light Vehicle sales</a:t>
            </a:r>
            <a:r>
              <a:rPr lang="en-US" altLang="en-US" sz="1600" b="1" dirty="0">
                <a:solidFill>
                  <a:srgbClr val="000000"/>
                </a:solidFill>
              </a:rPr>
              <a:t>, seasonally adjusted and annualized</a:t>
            </a:r>
            <a:endParaRPr lang="en-GB" altLang="en-US" sz="1600" b="1" dirty="0">
              <a:solidFill>
                <a:srgbClr val="000000"/>
              </a:solidFill>
            </a:endParaRPr>
          </a:p>
        </p:txBody>
      </p:sp>
      <p:sp>
        <p:nvSpPr>
          <p:cNvPr id="17413" name="Text Box 256"/>
          <p:cNvSpPr txBox="1">
            <a:spLocks noChangeArrowheads="1"/>
          </p:cNvSpPr>
          <p:nvPr/>
        </p:nvSpPr>
        <p:spPr bwMode="auto">
          <a:xfrm>
            <a:off x="17463" y="6316663"/>
            <a:ext cx="326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GB" altLang="en-US" sz="1000" b="1">
                <a:solidFill>
                  <a:srgbClr val="000000"/>
                </a:solidFill>
              </a:rPr>
              <a:t>Source: LMC Automotive</a:t>
            </a:r>
          </a:p>
        </p:txBody>
      </p:sp>
      <p:sp>
        <p:nvSpPr>
          <p:cNvPr id="17415" name="TextBox 2"/>
          <p:cNvSpPr txBox="1">
            <a:spLocks noChangeArrowheads="1"/>
          </p:cNvSpPr>
          <p:nvPr/>
        </p:nvSpPr>
        <p:spPr bwMode="auto">
          <a:xfrm>
            <a:off x="7767652" y="1512526"/>
            <a:ext cx="7409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dirty="0" smtClean="0"/>
              <a:t>Q1 2017</a:t>
            </a:r>
          </a:p>
          <a:p>
            <a:pPr algn="ctr" eaLnBrk="1" hangingPunct="1"/>
            <a:r>
              <a:rPr lang="en-US" altLang="en-US" sz="1200" b="1" dirty="0" smtClean="0"/>
              <a:t>SAAR =</a:t>
            </a:r>
            <a:endParaRPr lang="en-US" altLang="en-US" sz="1200" b="1" dirty="0"/>
          </a:p>
          <a:p>
            <a:pPr algn="ctr" eaLnBrk="1" hangingPunct="1"/>
            <a:r>
              <a:rPr lang="en-US" altLang="en-US" sz="1200" b="1" dirty="0"/>
              <a:t> </a:t>
            </a:r>
            <a:r>
              <a:rPr lang="en-US" altLang="en-US" sz="1200" b="1" dirty="0" smtClean="0"/>
              <a:t>94.6 </a:t>
            </a:r>
            <a:r>
              <a:rPr lang="en-US" altLang="en-US" sz="1200" b="1" dirty="0" err="1" smtClean="0"/>
              <a:t>mn</a:t>
            </a:r>
            <a:endParaRPr lang="en-US" altLang="en-US" sz="1200" b="1" dirty="0"/>
          </a:p>
          <a:p>
            <a:pPr algn="ctr" eaLnBrk="1" hangingPunct="1"/>
            <a:endParaRPr lang="en-US" altLang="en-US" sz="1200" dirty="0"/>
          </a:p>
        </p:txBody>
      </p:sp>
      <p:sp>
        <p:nvSpPr>
          <p:cNvPr id="7" name="TextBox 2"/>
          <p:cNvSpPr txBox="1">
            <a:spLocks noChangeArrowheads="1"/>
          </p:cNvSpPr>
          <p:nvPr/>
        </p:nvSpPr>
        <p:spPr bwMode="auto">
          <a:xfrm>
            <a:off x="295125" y="1131902"/>
            <a:ext cx="8659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600" b="1" dirty="0" smtClean="0"/>
              <a:t>Millions</a:t>
            </a:r>
            <a:endParaRPr lang="en-US" altLang="en-US" sz="1600" dirty="0"/>
          </a:p>
        </p:txBody>
      </p:sp>
    </p:spTree>
    <p:extLst>
      <p:ext uri="{BB962C8B-B14F-4D97-AF65-F5344CB8AC3E}">
        <p14:creationId xmlns:p14="http://schemas.microsoft.com/office/powerpoint/2010/main" val="96645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5"/>
          <p:cNvGraphicFramePr>
            <a:graphicFrameLocks noChangeAspect="1"/>
          </p:cNvGraphicFramePr>
          <p:nvPr>
            <p:extLst>
              <p:ext uri="{D42A27DB-BD31-4B8C-83A1-F6EECF244321}">
                <p14:modId xmlns:p14="http://schemas.microsoft.com/office/powerpoint/2010/main" val="939781520"/>
              </p:ext>
            </p:extLst>
          </p:nvPr>
        </p:nvGraphicFramePr>
        <p:xfrm>
          <a:off x="631825" y="1214438"/>
          <a:ext cx="5105400" cy="4543425"/>
        </p:xfrm>
        <a:graphic>
          <a:graphicData uri="http://schemas.openxmlformats.org/presentationml/2006/ole">
            <mc:AlternateContent xmlns:mc="http://schemas.openxmlformats.org/markup-compatibility/2006">
              <mc:Choice xmlns:v="urn:schemas-microsoft-com:vml" Requires="v">
                <p:oleObj spid="_x0000_s17606" name="Worksheet" r:id="rId4" imgW="5105495" imgH="4543425" progId="Excel.Sheet.12">
                  <p:embed/>
                </p:oleObj>
              </mc:Choice>
              <mc:Fallback>
                <p:oleObj name="Worksheet" r:id="rId4" imgW="5105495" imgH="4543425" progId="Excel.Sheet.12">
                  <p:embed/>
                  <p:pic>
                    <p:nvPicPr>
                      <p:cNvPr id="0" name=""/>
                      <p:cNvPicPr>
                        <a:picLocks noChangeAspect="1" noChangeArrowheads="1"/>
                      </p:cNvPicPr>
                      <p:nvPr/>
                    </p:nvPicPr>
                    <p:blipFill>
                      <a:blip r:embed="rId5"/>
                      <a:srcRect/>
                      <a:stretch>
                        <a:fillRect/>
                      </a:stretch>
                    </p:blipFill>
                    <p:spPr bwMode="auto">
                      <a:xfrm>
                        <a:off x="631825" y="1214438"/>
                        <a:ext cx="51054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5891213" y="1714500"/>
            <a:ext cx="3089275" cy="338554"/>
          </a:xfrm>
          <a:prstGeom prst="rect">
            <a:avLst/>
          </a:prstGeom>
          <a:noFill/>
        </p:spPr>
        <p:txBody>
          <a:bodyPr>
            <a:spAutoFit/>
          </a:bodyPr>
          <a:lstStyle/>
          <a:p>
            <a:pPr>
              <a:defRPr/>
            </a:pPr>
            <a:r>
              <a:rPr lang="en-GB" sz="1600" b="1" dirty="0" smtClean="0">
                <a:latin typeface="+mn-lt"/>
                <a:ea typeface="+mn-ea"/>
              </a:rPr>
              <a:t>Currently stable, political risk</a:t>
            </a:r>
            <a:endParaRPr lang="en-GB" sz="1600" b="1" dirty="0">
              <a:latin typeface="+mn-lt"/>
              <a:ea typeface="+mn-ea"/>
            </a:endParaRPr>
          </a:p>
        </p:txBody>
      </p:sp>
      <p:sp>
        <p:nvSpPr>
          <p:cNvPr id="18" name="TextBox 17"/>
          <p:cNvSpPr txBox="1"/>
          <p:nvPr/>
        </p:nvSpPr>
        <p:spPr>
          <a:xfrm>
            <a:off x="5897563" y="2508250"/>
            <a:ext cx="3089275" cy="339725"/>
          </a:xfrm>
          <a:prstGeom prst="rect">
            <a:avLst/>
          </a:prstGeom>
          <a:noFill/>
        </p:spPr>
        <p:txBody>
          <a:bodyPr>
            <a:spAutoFit/>
          </a:bodyPr>
          <a:lstStyle/>
          <a:p>
            <a:pPr>
              <a:defRPr/>
            </a:pPr>
            <a:r>
              <a:rPr lang="en-GB" sz="1600" b="1" dirty="0">
                <a:latin typeface="+mn-lt"/>
                <a:ea typeface="+mn-ea"/>
              </a:rPr>
              <a:t>Major recession, poor recovery</a:t>
            </a:r>
          </a:p>
        </p:txBody>
      </p:sp>
      <p:sp>
        <p:nvSpPr>
          <p:cNvPr id="19" name="TextBox 18"/>
          <p:cNvSpPr txBox="1"/>
          <p:nvPr/>
        </p:nvSpPr>
        <p:spPr>
          <a:xfrm>
            <a:off x="5902325" y="3040063"/>
            <a:ext cx="3089275" cy="338137"/>
          </a:xfrm>
          <a:prstGeom prst="rect">
            <a:avLst/>
          </a:prstGeom>
          <a:noFill/>
        </p:spPr>
        <p:txBody>
          <a:bodyPr>
            <a:spAutoFit/>
          </a:bodyPr>
          <a:lstStyle/>
          <a:p>
            <a:pPr>
              <a:defRPr/>
            </a:pPr>
            <a:r>
              <a:rPr lang="en-GB" sz="1600" b="1" dirty="0">
                <a:latin typeface="+mn-lt"/>
                <a:ea typeface="+mn-ea"/>
              </a:rPr>
              <a:t>Slow but steady</a:t>
            </a:r>
          </a:p>
        </p:txBody>
      </p:sp>
      <p:sp>
        <p:nvSpPr>
          <p:cNvPr id="20" name="TextBox 19"/>
          <p:cNvSpPr txBox="1"/>
          <p:nvPr/>
        </p:nvSpPr>
        <p:spPr>
          <a:xfrm>
            <a:off x="5900738" y="3314700"/>
            <a:ext cx="3087687" cy="338138"/>
          </a:xfrm>
          <a:prstGeom prst="rect">
            <a:avLst/>
          </a:prstGeom>
          <a:noFill/>
        </p:spPr>
        <p:txBody>
          <a:bodyPr>
            <a:spAutoFit/>
          </a:bodyPr>
          <a:lstStyle/>
          <a:p>
            <a:pPr>
              <a:defRPr/>
            </a:pPr>
            <a:r>
              <a:rPr lang="en-GB" sz="1600" b="1" dirty="0">
                <a:latin typeface="+mn-lt"/>
                <a:ea typeface="+mn-ea"/>
              </a:rPr>
              <a:t>Stable, but some risk</a:t>
            </a:r>
          </a:p>
        </p:txBody>
      </p:sp>
      <p:sp>
        <p:nvSpPr>
          <p:cNvPr id="21" name="TextBox 20"/>
          <p:cNvSpPr txBox="1"/>
          <p:nvPr/>
        </p:nvSpPr>
        <p:spPr>
          <a:xfrm>
            <a:off x="5897563" y="3579813"/>
            <a:ext cx="3089275" cy="338137"/>
          </a:xfrm>
          <a:prstGeom prst="rect">
            <a:avLst/>
          </a:prstGeom>
          <a:noFill/>
        </p:spPr>
        <p:txBody>
          <a:bodyPr>
            <a:spAutoFit/>
          </a:bodyPr>
          <a:lstStyle/>
          <a:p>
            <a:pPr>
              <a:defRPr/>
            </a:pPr>
            <a:r>
              <a:rPr lang="en-GB" sz="1600" b="1" dirty="0">
                <a:latin typeface="+mn-lt"/>
                <a:ea typeface="+mn-ea"/>
              </a:rPr>
              <a:t>Managed slowdown</a:t>
            </a:r>
          </a:p>
        </p:txBody>
      </p:sp>
      <p:sp>
        <p:nvSpPr>
          <p:cNvPr id="22" name="TextBox 21"/>
          <p:cNvSpPr txBox="1"/>
          <p:nvPr/>
        </p:nvSpPr>
        <p:spPr>
          <a:xfrm>
            <a:off x="5902325" y="3840163"/>
            <a:ext cx="3241675" cy="338554"/>
          </a:xfrm>
          <a:prstGeom prst="rect">
            <a:avLst/>
          </a:prstGeom>
          <a:noFill/>
        </p:spPr>
        <p:txBody>
          <a:bodyPr wrap="square">
            <a:spAutoFit/>
          </a:bodyPr>
          <a:lstStyle/>
          <a:p>
            <a:pPr>
              <a:defRPr/>
            </a:pPr>
            <a:r>
              <a:rPr lang="en-GB" sz="1600" b="1" dirty="0" smtClean="0">
                <a:latin typeface="+mn-lt"/>
                <a:ea typeface="+mn-ea"/>
              </a:rPr>
              <a:t>Solid potential, demonetization risk</a:t>
            </a:r>
            <a:endParaRPr lang="en-GB" sz="1600" b="1" dirty="0">
              <a:latin typeface="+mn-lt"/>
              <a:ea typeface="+mn-ea"/>
            </a:endParaRPr>
          </a:p>
        </p:txBody>
      </p:sp>
      <p:sp>
        <p:nvSpPr>
          <p:cNvPr id="23" name="TextBox 22"/>
          <p:cNvSpPr txBox="1"/>
          <p:nvPr/>
        </p:nvSpPr>
        <p:spPr>
          <a:xfrm>
            <a:off x="5900738" y="4376738"/>
            <a:ext cx="3087687" cy="338137"/>
          </a:xfrm>
          <a:prstGeom prst="rect">
            <a:avLst/>
          </a:prstGeom>
          <a:noFill/>
        </p:spPr>
        <p:txBody>
          <a:bodyPr>
            <a:spAutoFit/>
          </a:bodyPr>
          <a:lstStyle/>
          <a:p>
            <a:pPr>
              <a:defRPr/>
            </a:pPr>
            <a:r>
              <a:rPr lang="en-GB" sz="1600" b="1" dirty="0" smtClean="0">
                <a:latin typeface="+mn-lt"/>
                <a:ea typeface="+mn-ea"/>
              </a:rPr>
              <a:t>Steady, emerging upside?</a:t>
            </a:r>
            <a:endParaRPr lang="en-GB" sz="1600" b="1" dirty="0">
              <a:latin typeface="+mn-lt"/>
              <a:ea typeface="+mn-ea"/>
            </a:endParaRPr>
          </a:p>
        </p:txBody>
      </p:sp>
      <p:sp>
        <p:nvSpPr>
          <p:cNvPr id="24" name="TextBox 23"/>
          <p:cNvSpPr txBox="1"/>
          <p:nvPr/>
        </p:nvSpPr>
        <p:spPr>
          <a:xfrm>
            <a:off x="5897563" y="4651375"/>
            <a:ext cx="3089275" cy="338138"/>
          </a:xfrm>
          <a:prstGeom prst="rect">
            <a:avLst/>
          </a:prstGeom>
          <a:noFill/>
        </p:spPr>
        <p:txBody>
          <a:bodyPr>
            <a:spAutoFit/>
          </a:bodyPr>
          <a:lstStyle/>
          <a:p>
            <a:pPr>
              <a:defRPr/>
            </a:pPr>
            <a:r>
              <a:rPr lang="en-GB" sz="1600" b="1" dirty="0">
                <a:latin typeface="+mn-lt"/>
                <a:ea typeface="+mn-ea"/>
              </a:rPr>
              <a:t>Major recession, slow recovery</a:t>
            </a:r>
          </a:p>
        </p:txBody>
      </p:sp>
      <p:sp>
        <p:nvSpPr>
          <p:cNvPr id="25" name="TextBox 24"/>
          <p:cNvSpPr txBox="1"/>
          <p:nvPr/>
        </p:nvSpPr>
        <p:spPr>
          <a:xfrm>
            <a:off x="5902325" y="4910138"/>
            <a:ext cx="3089275" cy="338137"/>
          </a:xfrm>
          <a:prstGeom prst="rect">
            <a:avLst/>
          </a:prstGeom>
          <a:noFill/>
        </p:spPr>
        <p:txBody>
          <a:bodyPr>
            <a:spAutoFit/>
          </a:bodyPr>
          <a:lstStyle/>
          <a:p>
            <a:pPr>
              <a:defRPr/>
            </a:pPr>
            <a:r>
              <a:rPr lang="en-GB" sz="1600" b="1" dirty="0">
                <a:latin typeface="+mn-lt"/>
                <a:ea typeface="+mn-ea"/>
              </a:rPr>
              <a:t>Solid now, but risk from Brexit</a:t>
            </a:r>
          </a:p>
        </p:txBody>
      </p:sp>
      <p:sp>
        <p:nvSpPr>
          <p:cNvPr id="26" name="TextBox 25"/>
          <p:cNvSpPr txBox="1"/>
          <p:nvPr/>
        </p:nvSpPr>
        <p:spPr>
          <a:xfrm>
            <a:off x="5900738" y="5445125"/>
            <a:ext cx="3087687" cy="339725"/>
          </a:xfrm>
          <a:prstGeom prst="rect">
            <a:avLst/>
          </a:prstGeom>
          <a:noFill/>
        </p:spPr>
        <p:txBody>
          <a:bodyPr>
            <a:spAutoFit/>
          </a:bodyPr>
          <a:lstStyle/>
          <a:p>
            <a:pPr>
              <a:defRPr/>
            </a:pPr>
            <a:r>
              <a:rPr lang="en-GB" sz="1600" b="1" dirty="0">
                <a:latin typeface="+mn-lt"/>
                <a:ea typeface="+mn-ea"/>
              </a:rPr>
              <a:t>Slow </a:t>
            </a:r>
            <a:r>
              <a:rPr lang="en-GB" sz="1600" b="1" dirty="0" smtClean="0">
                <a:latin typeface="+mn-lt"/>
                <a:ea typeface="+mn-ea"/>
              </a:rPr>
              <a:t>but </a:t>
            </a:r>
            <a:r>
              <a:rPr lang="en-GB" sz="1600" b="1" dirty="0">
                <a:latin typeface="+mn-lt"/>
                <a:ea typeface="+mn-ea"/>
              </a:rPr>
              <a:t>some gains likely in </a:t>
            </a:r>
            <a:r>
              <a:rPr lang="en-GB" sz="1600" b="1" dirty="0" smtClean="0">
                <a:latin typeface="+mn-lt"/>
                <a:ea typeface="+mn-ea"/>
              </a:rPr>
              <a:t>‘17</a:t>
            </a:r>
            <a:endParaRPr lang="en-GB" sz="1600" b="1" dirty="0">
              <a:latin typeface="+mn-lt"/>
              <a:ea typeface="+mn-ea"/>
            </a:endParaRPr>
          </a:p>
        </p:txBody>
      </p:sp>
      <p:sp>
        <p:nvSpPr>
          <p:cNvPr id="15" name="TextBox 14"/>
          <p:cNvSpPr txBox="1"/>
          <p:nvPr/>
        </p:nvSpPr>
        <p:spPr>
          <a:xfrm>
            <a:off x="5897563" y="2246313"/>
            <a:ext cx="3089275" cy="339725"/>
          </a:xfrm>
          <a:prstGeom prst="rect">
            <a:avLst/>
          </a:prstGeom>
          <a:noFill/>
        </p:spPr>
        <p:txBody>
          <a:bodyPr>
            <a:spAutoFit/>
          </a:bodyPr>
          <a:lstStyle/>
          <a:p>
            <a:pPr>
              <a:defRPr/>
            </a:pPr>
            <a:r>
              <a:rPr lang="en-GB" sz="1600" b="1" dirty="0">
                <a:latin typeface="+mn-lt"/>
                <a:ea typeface="+mn-ea"/>
              </a:rPr>
              <a:t>Weak, but improving prospects</a:t>
            </a:r>
          </a:p>
        </p:txBody>
      </p:sp>
      <p:sp>
        <p:nvSpPr>
          <p:cNvPr id="17" name="Text Placeholder 1"/>
          <p:cNvSpPr txBox="1">
            <a:spLocks/>
          </p:cNvSpPr>
          <p:nvPr/>
        </p:nvSpPr>
        <p:spPr bwMode="auto">
          <a:xfrm>
            <a:off x="838200" y="47625"/>
            <a:ext cx="732948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800" kern="1200">
                <a:solidFill>
                  <a:srgbClr val="000000"/>
                </a:solidFill>
                <a:latin typeface="Arial"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GB" altLang="en-US" b="1" dirty="0" smtClean="0">
                <a:solidFill>
                  <a:schemeClr val="bg1"/>
                </a:solidFill>
                <a:latin typeface="+mn-lt"/>
              </a:rPr>
              <a:t>Near-term: World economy slowly improving</a:t>
            </a:r>
          </a:p>
        </p:txBody>
      </p:sp>
      <p:sp>
        <p:nvSpPr>
          <p:cNvPr id="15375" name="Text Box 256"/>
          <p:cNvSpPr txBox="1">
            <a:spLocks noChangeArrowheads="1"/>
          </p:cNvSpPr>
          <p:nvPr/>
        </p:nvSpPr>
        <p:spPr bwMode="auto">
          <a:xfrm>
            <a:off x="17463" y="6316663"/>
            <a:ext cx="326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GB" altLang="en-US" sz="1000" b="1">
                <a:solidFill>
                  <a:srgbClr val="000000"/>
                </a:solidFill>
              </a:rPr>
              <a:t>Source: Oxford Economics</a:t>
            </a:r>
          </a:p>
        </p:txBody>
      </p:sp>
      <p:sp>
        <p:nvSpPr>
          <p:cNvPr id="2" name="Down Arrow 1"/>
          <p:cNvSpPr/>
          <p:nvPr/>
        </p:nvSpPr>
        <p:spPr>
          <a:xfrm>
            <a:off x="8458200" y="1916698"/>
            <a:ext cx="152400" cy="169277"/>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Down Arrow 26"/>
          <p:cNvSpPr/>
          <p:nvPr/>
        </p:nvSpPr>
        <p:spPr>
          <a:xfrm rot="10800000">
            <a:off x="8458200" y="1676400"/>
            <a:ext cx="152400" cy="169277"/>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899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0573" y="880078"/>
            <a:ext cx="7492621" cy="1013990"/>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7712357" y="880930"/>
            <a:ext cx="1186665" cy="1013990"/>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94" name="Text Placeholder 1"/>
          <p:cNvSpPr>
            <a:spLocks noGrp="1"/>
          </p:cNvSpPr>
          <p:nvPr>
            <p:ph type="body" sz="quarter" idx="10"/>
          </p:nvPr>
        </p:nvSpPr>
        <p:spPr bwMode="auto">
          <a:xfrm>
            <a:off x="750888" y="76200"/>
            <a:ext cx="831691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GB" altLang="en-US" dirty="0" smtClean="0"/>
              <a:t>Global Vehicle market, now for 8</a:t>
            </a:r>
            <a:r>
              <a:rPr lang="en-GB" altLang="en-US" baseline="30000" dirty="0" smtClean="0"/>
              <a:t>th</a:t>
            </a:r>
            <a:r>
              <a:rPr lang="en-GB" altLang="en-US" dirty="0" smtClean="0"/>
              <a:t> year of growth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35" y="2313283"/>
            <a:ext cx="8774130" cy="4112014"/>
          </a:xfrm>
          <a:prstGeom prst="rect">
            <a:avLst/>
          </a:prstGeom>
        </p:spPr>
      </p:pic>
      <p:sp>
        <p:nvSpPr>
          <p:cNvPr id="5" name="TextBox 4"/>
          <p:cNvSpPr txBox="1"/>
          <p:nvPr/>
        </p:nvSpPr>
        <p:spPr>
          <a:xfrm>
            <a:off x="254238" y="914400"/>
            <a:ext cx="7452021" cy="969496"/>
          </a:xfrm>
          <a:prstGeom prst="rect">
            <a:avLst/>
          </a:prstGeom>
          <a:noFill/>
        </p:spPr>
        <p:txBody>
          <a:bodyPr wrap="square" rtlCol="0">
            <a:spAutoFit/>
          </a:bodyPr>
          <a:lstStyle/>
          <a:p>
            <a:pPr algn="just"/>
            <a:r>
              <a:rPr lang="en-GB" sz="1900" b="1" dirty="0" smtClean="0">
                <a:solidFill>
                  <a:schemeClr val="tx1">
                    <a:lumMod val="75000"/>
                    <a:lumOff val="25000"/>
                  </a:schemeClr>
                </a:solidFill>
                <a:latin typeface="+mj-lt"/>
              </a:rPr>
              <a:t>The pre-2017 themes of expansion in North America, Western Europe and China are expected to begin to dissipate this year, while signs of recovery in Brazil and Russia are also expected to begin to emerge.</a:t>
            </a:r>
            <a:endParaRPr lang="en-GB" sz="1900" i="1" dirty="0">
              <a:solidFill>
                <a:schemeClr val="tx1">
                  <a:lumMod val="75000"/>
                  <a:lumOff val="25000"/>
                </a:schemeClr>
              </a:solidFill>
              <a:latin typeface="+mj-lt"/>
            </a:endParaRPr>
          </a:p>
        </p:txBody>
      </p:sp>
      <p:sp>
        <p:nvSpPr>
          <p:cNvPr id="16" name="TextBox 15"/>
          <p:cNvSpPr txBox="1"/>
          <p:nvPr/>
        </p:nvSpPr>
        <p:spPr>
          <a:xfrm>
            <a:off x="990600" y="2740223"/>
            <a:ext cx="1786196" cy="307777"/>
          </a:xfrm>
          <a:prstGeom prst="rect">
            <a:avLst/>
          </a:prstGeom>
          <a:noFill/>
        </p:spPr>
        <p:txBody>
          <a:bodyPr wrap="square" rtlCol="0">
            <a:spAutoFit/>
          </a:bodyPr>
          <a:lstStyle/>
          <a:p>
            <a:pPr algn="ctr"/>
            <a:r>
              <a:rPr lang="en-GB" sz="1400" b="1" dirty="0" smtClean="0">
                <a:latin typeface="+mj-lt"/>
              </a:rPr>
              <a:t>North America</a:t>
            </a:r>
            <a:endParaRPr lang="en-GB" sz="1400" i="1" dirty="0">
              <a:latin typeface="+mj-lt"/>
            </a:endParaRPr>
          </a:p>
        </p:txBody>
      </p:sp>
      <p:sp>
        <p:nvSpPr>
          <p:cNvPr id="17" name="TextBox 16"/>
          <p:cNvSpPr txBox="1"/>
          <p:nvPr/>
        </p:nvSpPr>
        <p:spPr>
          <a:xfrm>
            <a:off x="5113850" y="4125503"/>
            <a:ext cx="1786196" cy="523220"/>
          </a:xfrm>
          <a:prstGeom prst="rect">
            <a:avLst/>
          </a:prstGeom>
          <a:noFill/>
        </p:spPr>
        <p:txBody>
          <a:bodyPr wrap="square" rtlCol="0">
            <a:spAutoFit/>
          </a:bodyPr>
          <a:lstStyle/>
          <a:p>
            <a:pPr algn="ctr"/>
            <a:r>
              <a:rPr lang="en-GB" sz="1400" b="1" dirty="0" smtClean="0">
                <a:latin typeface="+mj-lt"/>
              </a:rPr>
              <a:t>Asia-Pacific minus China</a:t>
            </a:r>
            <a:endParaRPr lang="en-GB" sz="1400" i="1" dirty="0">
              <a:latin typeface="+mj-lt"/>
            </a:endParaRPr>
          </a:p>
        </p:txBody>
      </p:sp>
      <p:sp>
        <p:nvSpPr>
          <p:cNvPr id="18" name="TextBox 17"/>
          <p:cNvSpPr txBox="1"/>
          <p:nvPr/>
        </p:nvSpPr>
        <p:spPr>
          <a:xfrm>
            <a:off x="4843204" y="2251170"/>
            <a:ext cx="1786196" cy="307777"/>
          </a:xfrm>
          <a:prstGeom prst="rect">
            <a:avLst/>
          </a:prstGeom>
          <a:noFill/>
        </p:spPr>
        <p:txBody>
          <a:bodyPr wrap="square" rtlCol="0">
            <a:spAutoFit/>
          </a:bodyPr>
          <a:lstStyle/>
          <a:p>
            <a:pPr algn="ctr"/>
            <a:r>
              <a:rPr lang="en-GB" sz="1400" b="1" dirty="0" smtClean="0">
                <a:latin typeface="+mj-lt"/>
              </a:rPr>
              <a:t>C&amp;E Europe</a:t>
            </a:r>
            <a:endParaRPr lang="en-GB" sz="1400" i="1" dirty="0">
              <a:latin typeface="+mj-lt"/>
            </a:endParaRPr>
          </a:p>
        </p:txBody>
      </p:sp>
      <p:sp>
        <p:nvSpPr>
          <p:cNvPr id="19" name="TextBox 18"/>
          <p:cNvSpPr txBox="1"/>
          <p:nvPr/>
        </p:nvSpPr>
        <p:spPr>
          <a:xfrm>
            <a:off x="3243004" y="2209800"/>
            <a:ext cx="1786196" cy="307777"/>
          </a:xfrm>
          <a:prstGeom prst="rect">
            <a:avLst/>
          </a:prstGeom>
          <a:noFill/>
        </p:spPr>
        <p:txBody>
          <a:bodyPr wrap="square" rtlCol="0">
            <a:spAutoFit/>
          </a:bodyPr>
          <a:lstStyle/>
          <a:p>
            <a:pPr algn="ctr"/>
            <a:r>
              <a:rPr lang="en-GB" sz="1400" b="1" dirty="0" smtClean="0">
                <a:latin typeface="+mj-lt"/>
              </a:rPr>
              <a:t>Western Europe</a:t>
            </a:r>
            <a:endParaRPr lang="en-GB" sz="1400" i="1" dirty="0">
              <a:latin typeface="+mj-lt"/>
            </a:endParaRPr>
          </a:p>
        </p:txBody>
      </p:sp>
      <p:sp>
        <p:nvSpPr>
          <p:cNvPr id="20" name="TextBox 19"/>
          <p:cNvSpPr txBox="1"/>
          <p:nvPr/>
        </p:nvSpPr>
        <p:spPr>
          <a:xfrm>
            <a:off x="1691708" y="4456837"/>
            <a:ext cx="1786196" cy="307777"/>
          </a:xfrm>
          <a:prstGeom prst="rect">
            <a:avLst/>
          </a:prstGeom>
          <a:noFill/>
        </p:spPr>
        <p:txBody>
          <a:bodyPr wrap="square" rtlCol="0">
            <a:spAutoFit/>
          </a:bodyPr>
          <a:lstStyle/>
          <a:p>
            <a:pPr algn="ctr"/>
            <a:r>
              <a:rPr lang="en-GB" sz="1400" b="1" dirty="0" smtClean="0">
                <a:latin typeface="+mj-lt"/>
              </a:rPr>
              <a:t>South America</a:t>
            </a:r>
            <a:endParaRPr lang="en-GB" sz="1400" i="1" dirty="0">
              <a:latin typeface="+mj-lt"/>
            </a:endParaRPr>
          </a:p>
        </p:txBody>
      </p:sp>
      <p:sp>
        <p:nvSpPr>
          <p:cNvPr id="21" name="Text Box 256"/>
          <p:cNvSpPr txBox="1">
            <a:spLocks noChangeArrowheads="1"/>
          </p:cNvSpPr>
          <p:nvPr/>
        </p:nvSpPr>
        <p:spPr bwMode="auto">
          <a:xfrm>
            <a:off x="18088" y="6316624"/>
            <a:ext cx="32603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eaLnBrk="1" hangingPunct="1">
              <a:spcBef>
                <a:spcPct val="50000"/>
              </a:spcBef>
            </a:pPr>
            <a:r>
              <a:rPr lang="en-GB" altLang="en-US" sz="1000" b="1" dirty="0">
                <a:latin typeface="Calibri" pitchFamily="34" charset="0"/>
              </a:rPr>
              <a:t>Source: LMC </a:t>
            </a:r>
            <a:r>
              <a:rPr lang="en-GB" altLang="en-US" sz="1000" b="1" dirty="0" smtClean="0">
                <a:latin typeface="Calibri" pitchFamily="34" charset="0"/>
              </a:rPr>
              <a:t>Automotive</a:t>
            </a:r>
            <a:endParaRPr lang="en-GB" altLang="en-US" sz="1000" b="1" dirty="0">
              <a:latin typeface="Calibri" pitchFamily="34" charset="0"/>
            </a:endParaRPr>
          </a:p>
        </p:txBody>
      </p:sp>
      <p:sp>
        <p:nvSpPr>
          <p:cNvPr id="24" name="TextBox 23"/>
          <p:cNvSpPr txBox="1"/>
          <p:nvPr/>
        </p:nvSpPr>
        <p:spPr>
          <a:xfrm>
            <a:off x="7373917" y="880078"/>
            <a:ext cx="1786196" cy="307777"/>
          </a:xfrm>
          <a:prstGeom prst="rect">
            <a:avLst/>
          </a:prstGeom>
          <a:noFill/>
        </p:spPr>
        <p:txBody>
          <a:bodyPr wrap="square" rtlCol="0">
            <a:spAutoFit/>
          </a:bodyPr>
          <a:lstStyle/>
          <a:p>
            <a:pPr algn="ctr"/>
            <a:r>
              <a:rPr lang="en-GB" sz="1400" b="1" dirty="0" smtClean="0">
                <a:latin typeface="+mj-lt"/>
              </a:rPr>
              <a:t>World</a:t>
            </a:r>
            <a:endParaRPr lang="en-GB" sz="1400" i="1" dirty="0">
              <a:latin typeface="+mj-lt"/>
            </a:endParaRPr>
          </a:p>
        </p:txBody>
      </p:sp>
      <p:sp>
        <p:nvSpPr>
          <p:cNvPr id="31" name="TextBox 30"/>
          <p:cNvSpPr txBox="1"/>
          <p:nvPr/>
        </p:nvSpPr>
        <p:spPr>
          <a:xfrm>
            <a:off x="7142852" y="3048000"/>
            <a:ext cx="1100396" cy="307777"/>
          </a:xfrm>
          <a:prstGeom prst="rect">
            <a:avLst/>
          </a:prstGeom>
          <a:noFill/>
        </p:spPr>
        <p:txBody>
          <a:bodyPr wrap="square" rtlCol="0">
            <a:spAutoFit/>
          </a:bodyPr>
          <a:lstStyle/>
          <a:p>
            <a:pPr algn="ctr"/>
            <a:r>
              <a:rPr lang="en-GB" sz="1400" b="1" dirty="0" smtClean="0">
                <a:latin typeface="+mj-lt"/>
              </a:rPr>
              <a:t>China</a:t>
            </a:r>
            <a:endParaRPr lang="en-GB" sz="1400" i="1" dirty="0">
              <a:latin typeface="+mj-lt"/>
            </a:endParaRPr>
          </a:p>
        </p:txBody>
      </p:sp>
      <p:graphicFrame>
        <p:nvGraphicFramePr>
          <p:cNvPr id="12" name="Object 11"/>
          <p:cNvGraphicFramePr>
            <a:graphicFrameLocks/>
          </p:cNvGraphicFramePr>
          <p:nvPr>
            <p:extLst>
              <p:ext uri="{D42A27DB-BD31-4B8C-83A1-F6EECF244321}">
                <p14:modId xmlns:p14="http://schemas.microsoft.com/office/powerpoint/2010/main" val="1764731758"/>
              </p:ext>
            </p:extLst>
          </p:nvPr>
        </p:nvGraphicFramePr>
        <p:xfrm>
          <a:off x="788988" y="2663825"/>
          <a:ext cx="2139950" cy="1978025"/>
        </p:xfrm>
        <a:graphic>
          <a:graphicData uri="http://schemas.openxmlformats.org/presentationml/2006/ole">
            <mc:AlternateContent xmlns:mc="http://schemas.openxmlformats.org/markup-compatibility/2006">
              <mc:Choice xmlns:v="urn:schemas-microsoft-com:vml" Requires="v">
                <p:oleObj spid="_x0000_s45373" name="Worksheet" r:id="rId4" imgW="2143265" imgH="1981105" progId="Excel.Sheet.8">
                  <p:embed/>
                </p:oleObj>
              </mc:Choice>
              <mc:Fallback>
                <p:oleObj name="Worksheet" r:id="rId4" imgW="2143265" imgH="1981105" progId="Excel.Sheet.8">
                  <p:embed/>
                  <p:pic>
                    <p:nvPicPr>
                      <p:cNvPr id="0" name="Chart 4"/>
                      <p:cNvPicPr>
                        <a:picLocks noChangeArrowheads="1"/>
                      </p:cNvPicPr>
                      <p:nvPr/>
                    </p:nvPicPr>
                    <p:blipFill>
                      <a:blip r:embed="rId5"/>
                      <a:srcRect/>
                      <a:stretch>
                        <a:fillRect/>
                      </a:stretch>
                    </p:blipFill>
                    <p:spPr bwMode="auto">
                      <a:xfrm>
                        <a:off x="788988" y="2663825"/>
                        <a:ext cx="213995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TextBox 33"/>
          <p:cNvSpPr txBox="1"/>
          <p:nvPr/>
        </p:nvSpPr>
        <p:spPr>
          <a:xfrm>
            <a:off x="1058840" y="3569670"/>
            <a:ext cx="1622425" cy="246221"/>
          </a:xfrm>
          <a:prstGeom prst="rect">
            <a:avLst/>
          </a:prstGeom>
          <a:noFill/>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zh-CN" sz="1000" b="1" dirty="0" smtClean="0"/>
              <a:t>15         16       17F</a:t>
            </a:r>
            <a:endParaRPr lang="en-GB" altLang="zh-CN" sz="1000" i="1" dirty="0"/>
          </a:p>
        </p:txBody>
      </p:sp>
      <p:graphicFrame>
        <p:nvGraphicFramePr>
          <p:cNvPr id="36" name="Object 35"/>
          <p:cNvGraphicFramePr>
            <a:graphicFrameLocks/>
          </p:cNvGraphicFramePr>
          <p:nvPr>
            <p:extLst>
              <p:ext uri="{D42A27DB-BD31-4B8C-83A1-F6EECF244321}">
                <p14:modId xmlns:p14="http://schemas.microsoft.com/office/powerpoint/2010/main" val="2813792995"/>
              </p:ext>
            </p:extLst>
          </p:nvPr>
        </p:nvGraphicFramePr>
        <p:xfrm>
          <a:off x="1524000" y="4325938"/>
          <a:ext cx="2132013" cy="1911350"/>
        </p:xfrm>
        <a:graphic>
          <a:graphicData uri="http://schemas.openxmlformats.org/presentationml/2006/ole">
            <mc:AlternateContent xmlns:mc="http://schemas.openxmlformats.org/markup-compatibility/2006">
              <mc:Choice xmlns:v="urn:schemas-microsoft-com:vml" Requires="v">
                <p:oleObj spid="_x0000_s45374" name="Worksheet" r:id="rId6" imgW="2133543" imgH="1914525" progId="Excel.Sheet.8">
                  <p:embed/>
                </p:oleObj>
              </mc:Choice>
              <mc:Fallback>
                <p:oleObj name="Worksheet" r:id="rId6" imgW="2133543" imgH="1914525" progId="Excel.Sheet.8">
                  <p:embed/>
                  <p:pic>
                    <p:nvPicPr>
                      <p:cNvPr id="0" name=""/>
                      <p:cNvPicPr>
                        <a:picLocks noChangeArrowheads="1"/>
                      </p:cNvPicPr>
                      <p:nvPr/>
                    </p:nvPicPr>
                    <p:blipFill>
                      <a:blip r:embed="rId7"/>
                      <a:srcRect/>
                      <a:stretch>
                        <a:fillRect/>
                      </a:stretch>
                    </p:blipFill>
                    <p:spPr bwMode="auto">
                      <a:xfrm>
                        <a:off x="1524000" y="4325938"/>
                        <a:ext cx="2132013"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TextBox 36"/>
          <p:cNvSpPr txBox="1"/>
          <p:nvPr/>
        </p:nvSpPr>
        <p:spPr>
          <a:xfrm>
            <a:off x="1794646" y="5230815"/>
            <a:ext cx="1622425" cy="246221"/>
          </a:xfrm>
          <a:prstGeom prst="rect">
            <a:avLst/>
          </a:prstGeom>
          <a:noFill/>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zh-CN" sz="1000" b="1" dirty="0" smtClean="0"/>
              <a:t>15         16       17F</a:t>
            </a:r>
            <a:endParaRPr lang="en-GB" altLang="zh-CN" sz="1000" i="1" dirty="0"/>
          </a:p>
        </p:txBody>
      </p:sp>
      <p:graphicFrame>
        <p:nvGraphicFramePr>
          <p:cNvPr id="38" name="Object 37"/>
          <p:cNvGraphicFramePr>
            <a:graphicFrameLocks/>
          </p:cNvGraphicFramePr>
          <p:nvPr>
            <p:extLst>
              <p:ext uri="{D42A27DB-BD31-4B8C-83A1-F6EECF244321}">
                <p14:modId xmlns:p14="http://schemas.microsoft.com/office/powerpoint/2010/main" val="619790228"/>
              </p:ext>
            </p:extLst>
          </p:nvPr>
        </p:nvGraphicFramePr>
        <p:xfrm>
          <a:off x="3124200" y="2133600"/>
          <a:ext cx="2141538" cy="1835150"/>
        </p:xfrm>
        <a:graphic>
          <a:graphicData uri="http://schemas.openxmlformats.org/presentationml/2006/ole">
            <mc:AlternateContent xmlns:mc="http://schemas.openxmlformats.org/markup-compatibility/2006">
              <mc:Choice xmlns:v="urn:schemas-microsoft-com:vml" Requires="v">
                <p:oleObj spid="_x0000_s45375" name="Worksheet" r:id="rId8" imgW="2143265" imgH="1838230" progId="Excel.Sheet.8">
                  <p:embed/>
                </p:oleObj>
              </mc:Choice>
              <mc:Fallback>
                <p:oleObj name="Worksheet" r:id="rId8" imgW="2143265" imgH="1838230" progId="Excel.Sheet.8">
                  <p:embed/>
                  <p:pic>
                    <p:nvPicPr>
                      <p:cNvPr id="0" name=""/>
                      <p:cNvPicPr>
                        <a:picLocks noChangeArrowheads="1"/>
                      </p:cNvPicPr>
                      <p:nvPr/>
                    </p:nvPicPr>
                    <p:blipFill>
                      <a:blip r:embed="rId9"/>
                      <a:srcRect/>
                      <a:stretch>
                        <a:fillRect/>
                      </a:stretch>
                    </p:blipFill>
                    <p:spPr bwMode="auto">
                      <a:xfrm>
                        <a:off x="3124200" y="2133600"/>
                        <a:ext cx="2141538"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TextBox 38"/>
          <p:cNvSpPr txBox="1"/>
          <p:nvPr/>
        </p:nvSpPr>
        <p:spPr>
          <a:xfrm>
            <a:off x="3394846" y="3039223"/>
            <a:ext cx="1622425" cy="246221"/>
          </a:xfrm>
          <a:prstGeom prst="rect">
            <a:avLst/>
          </a:prstGeom>
          <a:noFill/>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zh-CN" sz="1000" b="1" dirty="0" smtClean="0"/>
              <a:t>15         16       17F</a:t>
            </a:r>
            <a:endParaRPr lang="en-GB" altLang="zh-CN" sz="1000" i="1" dirty="0"/>
          </a:p>
        </p:txBody>
      </p:sp>
      <p:graphicFrame>
        <p:nvGraphicFramePr>
          <p:cNvPr id="40" name="Object 39"/>
          <p:cNvGraphicFramePr>
            <a:graphicFrameLocks/>
          </p:cNvGraphicFramePr>
          <p:nvPr>
            <p:extLst>
              <p:ext uri="{D42A27DB-BD31-4B8C-83A1-F6EECF244321}">
                <p14:modId xmlns:p14="http://schemas.microsoft.com/office/powerpoint/2010/main" val="3083873653"/>
              </p:ext>
            </p:extLst>
          </p:nvPr>
        </p:nvGraphicFramePr>
        <p:xfrm>
          <a:off x="4724400" y="2209800"/>
          <a:ext cx="2141538" cy="1835150"/>
        </p:xfrm>
        <a:graphic>
          <a:graphicData uri="http://schemas.openxmlformats.org/presentationml/2006/ole">
            <mc:AlternateContent xmlns:mc="http://schemas.openxmlformats.org/markup-compatibility/2006">
              <mc:Choice xmlns:v="urn:schemas-microsoft-com:vml" Requires="v">
                <p:oleObj spid="_x0000_s45376" name="Worksheet" r:id="rId10" imgW="2143265" imgH="1838230" progId="Excel.Sheet.8">
                  <p:embed/>
                </p:oleObj>
              </mc:Choice>
              <mc:Fallback>
                <p:oleObj name="Worksheet" r:id="rId10" imgW="2143265" imgH="1838230" progId="Excel.Sheet.8">
                  <p:embed/>
                  <p:pic>
                    <p:nvPicPr>
                      <p:cNvPr id="0" name=""/>
                      <p:cNvPicPr>
                        <a:picLocks noChangeArrowheads="1"/>
                      </p:cNvPicPr>
                      <p:nvPr/>
                    </p:nvPicPr>
                    <p:blipFill>
                      <a:blip r:embed="rId11"/>
                      <a:srcRect/>
                      <a:stretch>
                        <a:fillRect/>
                      </a:stretch>
                    </p:blipFill>
                    <p:spPr bwMode="auto">
                      <a:xfrm>
                        <a:off x="4724400" y="2209800"/>
                        <a:ext cx="2141538"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TextBox 40"/>
          <p:cNvSpPr txBox="1"/>
          <p:nvPr/>
        </p:nvSpPr>
        <p:spPr>
          <a:xfrm>
            <a:off x="4953000" y="2573179"/>
            <a:ext cx="1622425" cy="246221"/>
          </a:xfrm>
          <a:prstGeom prst="rect">
            <a:avLst/>
          </a:prstGeom>
          <a:noFill/>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zh-CN" sz="1000" b="1" dirty="0" smtClean="0"/>
              <a:t>15         16       17F</a:t>
            </a:r>
            <a:endParaRPr lang="en-GB" altLang="zh-CN" sz="1000" i="1" dirty="0"/>
          </a:p>
        </p:txBody>
      </p:sp>
      <p:graphicFrame>
        <p:nvGraphicFramePr>
          <p:cNvPr id="42" name="Object 41"/>
          <p:cNvGraphicFramePr>
            <a:graphicFrameLocks/>
          </p:cNvGraphicFramePr>
          <p:nvPr>
            <p:extLst>
              <p:ext uri="{D42A27DB-BD31-4B8C-83A1-F6EECF244321}">
                <p14:modId xmlns:p14="http://schemas.microsoft.com/office/powerpoint/2010/main" val="1016875177"/>
              </p:ext>
            </p:extLst>
          </p:nvPr>
        </p:nvGraphicFramePr>
        <p:xfrm>
          <a:off x="5524509" y="3928923"/>
          <a:ext cx="2141538" cy="1835150"/>
        </p:xfrm>
        <a:graphic>
          <a:graphicData uri="http://schemas.openxmlformats.org/presentationml/2006/ole">
            <mc:AlternateContent xmlns:mc="http://schemas.openxmlformats.org/markup-compatibility/2006">
              <mc:Choice xmlns:v="urn:schemas-microsoft-com:vml" Requires="v">
                <p:oleObj spid="_x0000_s45377" name="Worksheet" r:id="rId12" imgW="2143265" imgH="1838230" progId="Excel.Sheet.8">
                  <p:embed/>
                </p:oleObj>
              </mc:Choice>
              <mc:Fallback>
                <p:oleObj name="Worksheet" r:id="rId12" imgW="2143265" imgH="1838230" progId="Excel.Sheet.8">
                  <p:embed/>
                  <p:pic>
                    <p:nvPicPr>
                      <p:cNvPr id="0" name=""/>
                      <p:cNvPicPr>
                        <a:picLocks noChangeArrowheads="1"/>
                      </p:cNvPicPr>
                      <p:nvPr/>
                    </p:nvPicPr>
                    <p:blipFill>
                      <a:blip r:embed="rId13"/>
                      <a:srcRect/>
                      <a:stretch>
                        <a:fillRect/>
                      </a:stretch>
                    </p:blipFill>
                    <p:spPr bwMode="auto">
                      <a:xfrm>
                        <a:off x="5524509" y="3928923"/>
                        <a:ext cx="2141538"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 name="TextBox 42"/>
          <p:cNvSpPr txBox="1"/>
          <p:nvPr/>
        </p:nvSpPr>
        <p:spPr>
          <a:xfrm>
            <a:off x="5909446" y="5091901"/>
            <a:ext cx="1622425" cy="246221"/>
          </a:xfrm>
          <a:prstGeom prst="rect">
            <a:avLst/>
          </a:prstGeom>
          <a:noFill/>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zh-CN" sz="1000" b="1" dirty="0" smtClean="0"/>
              <a:t>15         16       17F</a:t>
            </a:r>
            <a:endParaRPr lang="en-GB" altLang="zh-CN" sz="1000" i="1" dirty="0"/>
          </a:p>
        </p:txBody>
      </p:sp>
      <p:graphicFrame>
        <p:nvGraphicFramePr>
          <p:cNvPr id="44" name="Object 43"/>
          <p:cNvGraphicFramePr>
            <a:graphicFrameLocks/>
          </p:cNvGraphicFramePr>
          <p:nvPr>
            <p:extLst>
              <p:ext uri="{D42A27DB-BD31-4B8C-83A1-F6EECF244321}">
                <p14:modId xmlns:p14="http://schemas.microsoft.com/office/powerpoint/2010/main" val="3106356727"/>
              </p:ext>
            </p:extLst>
          </p:nvPr>
        </p:nvGraphicFramePr>
        <p:xfrm>
          <a:off x="6629400" y="2984500"/>
          <a:ext cx="2141538" cy="1966913"/>
        </p:xfrm>
        <a:graphic>
          <a:graphicData uri="http://schemas.openxmlformats.org/presentationml/2006/ole">
            <mc:AlternateContent xmlns:mc="http://schemas.openxmlformats.org/markup-compatibility/2006">
              <mc:Choice xmlns:v="urn:schemas-microsoft-com:vml" Requires="v">
                <p:oleObj spid="_x0000_s45378" name="Worksheet" r:id="rId14" imgW="2143265" imgH="1971675" progId="Excel.Sheet.8">
                  <p:embed/>
                </p:oleObj>
              </mc:Choice>
              <mc:Fallback>
                <p:oleObj name="Worksheet" r:id="rId14" imgW="2143265" imgH="1971675" progId="Excel.Sheet.8">
                  <p:embed/>
                  <p:pic>
                    <p:nvPicPr>
                      <p:cNvPr id="0" name=""/>
                      <p:cNvPicPr>
                        <a:picLocks noChangeArrowheads="1"/>
                      </p:cNvPicPr>
                      <p:nvPr/>
                    </p:nvPicPr>
                    <p:blipFill>
                      <a:blip r:embed="rId15"/>
                      <a:srcRect/>
                      <a:stretch>
                        <a:fillRect/>
                      </a:stretch>
                    </p:blipFill>
                    <p:spPr bwMode="auto">
                      <a:xfrm>
                        <a:off x="6629400" y="2984500"/>
                        <a:ext cx="2141538"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 name="TextBox 44"/>
          <p:cNvSpPr txBox="1"/>
          <p:nvPr/>
        </p:nvSpPr>
        <p:spPr>
          <a:xfrm>
            <a:off x="6900046" y="3890123"/>
            <a:ext cx="1622425" cy="246221"/>
          </a:xfrm>
          <a:prstGeom prst="rect">
            <a:avLst/>
          </a:prstGeom>
          <a:noFill/>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zh-CN" sz="1000" b="1" dirty="0" smtClean="0"/>
              <a:t>15         16       17F</a:t>
            </a:r>
            <a:endParaRPr lang="en-GB" altLang="zh-CN" sz="1000" i="1" dirty="0"/>
          </a:p>
        </p:txBody>
      </p:sp>
      <p:graphicFrame>
        <p:nvGraphicFramePr>
          <p:cNvPr id="46" name="Object 45"/>
          <p:cNvGraphicFramePr>
            <a:graphicFrameLocks/>
          </p:cNvGraphicFramePr>
          <p:nvPr>
            <p:extLst>
              <p:ext uri="{D42A27DB-BD31-4B8C-83A1-F6EECF244321}">
                <p14:modId xmlns:p14="http://schemas.microsoft.com/office/powerpoint/2010/main" val="3007532588"/>
              </p:ext>
            </p:extLst>
          </p:nvPr>
        </p:nvGraphicFramePr>
        <p:xfrm>
          <a:off x="7234238" y="681038"/>
          <a:ext cx="2151062" cy="1814512"/>
        </p:xfrm>
        <a:graphic>
          <a:graphicData uri="http://schemas.openxmlformats.org/presentationml/2006/ole">
            <mc:AlternateContent xmlns:mc="http://schemas.openxmlformats.org/markup-compatibility/2006">
              <mc:Choice xmlns:v="urn:schemas-microsoft-com:vml" Requires="v">
                <p:oleObj spid="_x0000_s45379" name="Worksheet" r:id="rId16" imgW="2152555" imgH="1819370" progId="Excel.Sheet.8">
                  <p:embed/>
                </p:oleObj>
              </mc:Choice>
              <mc:Fallback>
                <p:oleObj name="Worksheet" r:id="rId16" imgW="2152555" imgH="1819370" progId="Excel.Sheet.8">
                  <p:embed/>
                  <p:pic>
                    <p:nvPicPr>
                      <p:cNvPr id="0" name=""/>
                      <p:cNvPicPr>
                        <a:picLocks noChangeArrowheads="1"/>
                      </p:cNvPicPr>
                      <p:nvPr/>
                    </p:nvPicPr>
                    <p:blipFill>
                      <a:blip r:embed="rId17"/>
                      <a:srcRect/>
                      <a:stretch>
                        <a:fillRect/>
                      </a:stretch>
                    </p:blipFill>
                    <p:spPr bwMode="auto">
                      <a:xfrm>
                        <a:off x="7234238" y="681038"/>
                        <a:ext cx="2151062"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 name="TextBox 46"/>
          <p:cNvSpPr txBox="1"/>
          <p:nvPr/>
        </p:nvSpPr>
        <p:spPr>
          <a:xfrm>
            <a:off x="7494896" y="1613031"/>
            <a:ext cx="1622425" cy="246221"/>
          </a:xfrm>
          <a:prstGeom prst="rect">
            <a:avLst/>
          </a:prstGeom>
          <a:noFill/>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zh-CN" sz="1000" b="1" dirty="0" smtClean="0"/>
              <a:t>15         16       17F</a:t>
            </a:r>
            <a:endParaRPr lang="en-GB" altLang="zh-CN" sz="1000" i="1" dirty="0"/>
          </a:p>
        </p:txBody>
      </p:sp>
    </p:spTree>
    <p:extLst>
      <p:ext uri="{BB962C8B-B14F-4D97-AF65-F5344CB8AC3E}">
        <p14:creationId xmlns:p14="http://schemas.microsoft.com/office/powerpoint/2010/main" val="133501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877888" y="36513"/>
            <a:ext cx="8056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2800" b="1" dirty="0" smtClean="0">
                <a:solidFill>
                  <a:srgbClr val="FFFFFF"/>
                </a:solidFill>
              </a:rPr>
              <a:t>Which markets moved most in 2016?</a:t>
            </a:r>
            <a:endParaRPr lang="en-GB" altLang="en-US" sz="2800" b="1" dirty="0">
              <a:solidFill>
                <a:srgbClr val="FFFFFF"/>
              </a:solidFill>
            </a:endParaRPr>
          </a:p>
        </p:txBody>
      </p:sp>
      <p:sp>
        <p:nvSpPr>
          <p:cNvPr id="6" name="TextBox 7"/>
          <p:cNvSpPr txBox="1">
            <a:spLocks noChangeArrowheads="1"/>
          </p:cNvSpPr>
          <p:nvPr/>
        </p:nvSpPr>
        <p:spPr bwMode="auto">
          <a:xfrm>
            <a:off x="755650" y="685800"/>
            <a:ext cx="7380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800" b="1" dirty="0" smtClean="0">
                <a:latin typeface="+mn-lt"/>
              </a:rPr>
              <a:t>Year-on-year change in Light Vehicle sales volume (thousands)</a:t>
            </a:r>
            <a:endParaRPr lang="en-GB" altLang="en-US" sz="1800" b="1" dirty="0">
              <a:latin typeface="+mn-lt"/>
            </a:endParaRPr>
          </a:p>
        </p:txBody>
      </p:sp>
      <p:sp>
        <p:nvSpPr>
          <p:cNvPr id="33797" name="Text Box 256"/>
          <p:cNvSpPr txBox="1">
            <a:spLocks noChangeArrowheads="1"/>
          </p:cNvSpPr>
          <p:nvPr/>
        </p:nvSpPr>
        <p:spPr bwMode="auto">
          <a:xfrm>
            <a:off x="17463" y="6316663"/>
            <a:ext cx="326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GB" altLang="en-US" sz="1000" b="1">
                <a:solidFill>
                  <a:srgbClr val="000000"/>
                </a:solidFill>
              </a:rPr>
              <a:t>Source: LMC Automotive</a:t>
            </a:r>
          </a:p>
        </p:txBody>
      </p:sp>
      <p:graphicFrame>
        <p:nvGraphicFramePr>
          <p:cNvPr id="3" name="Chart 2"/>
          <p:cNvGraphicFramePr/>
          <p:nvPr>
            <p:extLst>
              <p:ext uri="{D42A27DB-BD31-4B8C-83A1-F6EECF244321}">
                <p14:modId xmlns:p14="http://schemas.microsoft.com/office/powerpoint/2010/main" val="3372444434"/>
              </p:ext>
            </p:extLst>
          </p:nvPr>
        </p:nvGraphicFramePr>
        <p:xfrm>
          <a:off x="609600" y="1219200"/>
          <a:ext cx="76200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59016" y="1143000"/>
            <a:ext cx="431584"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7"/>
          <p:cNvSpPr txBox="1">
            <a:spLocks noChangeArrowheads="1"/>
          </p:cNvSpPr>
          <p:nvPr/>
        </p:nvSpPr>
        <p:spPr bwMode="auto">
          <a:xfrm>
            <a:off x="557212" y="1540476"/>
            <a:ext cx="1576388" cy="338138"/>
          </a:xfrm>
          <a:prstGeom prst="rect">
            <a:avLst/>
          </a:prstGeom>
          <a:solidFill>
            <a:schemeClr val="bg1"/>
          </a:solid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Asia-Pacific</a:t>
            </a:r>
            <a:endParaRPr lang="en-GB" altLang="en-US" sz="1600" b="1" dirty="0">
              <a:latin typeface="+mn-lt"/>
              <a:ea typeface="+mn-ea"/>
            </a:endParaRPr>
          </a:p>
        </p:txBody>
      </p:sp>
      <p:sp>
        <p:nvSpPr>
          <p:cNvPr id="8" name="TextBox 7"/>
          <p:cNvSpPr txBox="1">
            <a:spLocks noChangeArrowheads="1"/>
          </p:cNvSpPr>
          <p:nvPr/>
        </p:nvSpPr>
        <p:spPr bwMode="auto">
          <a:xfrm>
            <a:off x="559016" y="2291794"/>
            <a:ext cx="1574584" cy="338138"/>
          </a:xfrm>
          <a:prstGeom prst="rect">
            <a:avLst/>
          </a:prstGeom>
          <a:solidFill>
            <a:schemeClr val="bg1"/>
          </a:solid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Western Europe</a:t>
            </a:r>
            <a:endParaRPr lang="en-GB" altLang="en-US" sz="1600" b="1" dirty="0">
              <a:latin typeface="+mn-lt"/>
              <a:ea typeface="+mn-ea"/>
            </a:endParaRPr>
          </a:p>
        </p:txBody>
      </p:sp>
      <p:sp>
        <p:nvSpPr>
          <p:cNvPr id="9" name="TextBox 8"/>
          <p:cNvSpPr txBox="1">
            <a:spLocks noChangeArrowheads="1"/>
          </p:cNvSpPr>
          <p:nvPr/>
        </p:nvSpPr>
        <p:spPr bwMode="auto">
          <a:xfrm>
            <a:off x="557212" y="3039762"/>
            <a:ext cx="1576388" cy="338138"/>
          </a:xfrm>
          <a:prstGeom prst="rect">
            <a:avLst/>
          </a:prstGeom>
          <a:solidFill>
            <a:schemeClr val="bg1"/>
          </a:solid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North America</a:t>
            </a:r>
            <a:endParaRPr lang="en-GB" altLang="en-US" sz="1600" b="1" dirty="0">
              <a:latin typeface="+mn-lt"/>
              <a:ea typeface="+mn-ea"/>
            </a:endParaRPr>
          </a:p>
        </p:txBody>
      </p:sp>
      <p:sp>
        <p:nvSpPr>
          <p:cNvPr id="10" name="TextBox 9"/>
          <p:cNvSpPr txBox="1">
            <a:spLocks noChangeArrowheads="1"/>
          </p:cNvSpPr>
          <p:nvPr/>
        </p:nvSpPr>
        <p:spPr bwMode="auto">
          <a:xfrm>
            <a:off x="557212" y="3776662"/>
            <a:ext cx="1576388" cy="338138"/>
          </a:xfrm>
          <a:prstGeom prst="rect">
            <a:avLst/>
          </a:prstGeom>
          <a:solidFill>
            <a:schemeClr val="bg1"/>
          </a:solid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C&amp;E Europe</a:t>
            </a:r>
            <a:endParaRPr lang="en-GB" altLang="en-US" sz="1600" b="1" dirty="0">
              <a:latin typeface="+mn-lt"/>
              <a:ea typeface="+mn-ea"/>
            </a:endParaRPr>
          </a:p>
        </p:txBody>
      </p:sp>
      <p:sp>
        <p:nvSpPr>
          <p:cNvPr id="11" name="TextBox 10"/>
          <p:cNvSpPr txBox="1">
            <a:spLocks noChangeArrowheads="1"/>
          </p:cNvSpPr>
          <p:nvPr/>
        </p:nvSpPr>
        <p:spPr bwMode="auto">
          <a:xfrm>
            <a:off x="559016" y="4538662"/>
            <a:ext cx="1574584" cy="338138"/>
          </a:xfrm>
          <a:prstGeom prst="rect">
            <a:avLst/>
          </a:prstGeom>
          <a:solidFill>
            <a:schemeClr val="bg1"/>
          </a:solid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MEA</a:t>
            </a:r>
            <a:endParaRPr lang="en-GB" altLang="en-US" sz="1600" b="1" dirty="0">
              <a:latin typeface="+mn-lt"/>
              <a:ea typeface="+mn-ea"/>
            </a:endParaRPr>
          </a:p>
        </p:txBody>
      </p:sp>
      <p:sp>
        <p:nvSpPr>
          <p:cNvPr id="12" name="TextBox 11"/>
          <p:cNvSpPr txBox="1">
            <a:spLocks noChangeArrowheads="1"/>
          </p:cNvSpPr>
          <p:nvPr/>
        </p:nvSpPr>
        <p:spPr bwMode="auto">
          <a:xfrm>
            <a:off x="559016" y="5232700"/>
            <a:ext cx="1574584" cy="338138"/>
          </a:xfrm>
          <a:prstGeom prst="rect">
            <a:avLst/>
          </a:prstGeom>
          <a:solidFill>
            <a:schemeClr val="bg1"/>
          </a:solid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South America</a:t>
            </a:r>
            <a:endParaRPr lang="en-GB" altLang="en-US" sz="1600" b="1" dirty="0">
              <a:latin typeface="+mn-lt"/>
              <a:ea typeface="+mn-ea"/>
            </a:endParaRPr>
          </a:p>
        </p:txBody>
      </p:sp>
      <p:sp>
        <p:nvSpPr>
          <p:cNvPr id="14" name="TextBox 7"/>
          <p:cNvSpPr txBox="1">
            <a:spLocks noChangeArrowheads="1"/>
          </p:cNvSpPr>
          <p:nvPr/>
        </p:nvSpPr>
        <p:spPr bwMode="auto">
          <a:xfrm>
            <a:off x="6540858" y="1577934"/>
            <a:ext cx="1576388" cy="307777"/>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400" b="1" dirty="0" smtClean="0">
                <a:latin typeface="+mn-lt"/>
                <a:ea typeface="+mn-ea"/>
              </a:rPr>
              <a:t>3.4 </a:t>
            </a:r>
            <a:r>
              <a:rPr lang="en-GB" altLang="en-US" sz="1400" b="1" dirty="0" err="1" smtClean="0">
                <a:latin typeface="+mn-lt"/>
                <a:ea typeface="+mn-ea"/>
              </a:rPr>
              <a:t>mn</a:t>
            </a:r>
            <a:endParaRPr lang="en-GB" altLang="en-US" sz="1400" b="1" dirty="0">
              <a:latin typeface="+mn-lt"/>
              <a:ea typeface="+mn-ea"/>
            </a:endParaRPr>
          </a:p>
        </p:txBody>
      </p:sp>
      <p:sp>
        <p:nvSpPr>
          <p:cNvPr id="5" name="Right Arrow 4"/>
          <p:cNvSpPr/>
          <p:nvPr/>
        </p:nvSpPr>
        <p:spPr>
          <a:xfrm>
            <a:off x="7875372" y="1577935"/>
            <a:ext cx="533400" cy="284006"/>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7"/>
          <p:cNvSpPr txBox="1">
            <a:spLocks noChangeArrowheads="1"/>
          </p:cNvSpPr>
          <p:nvPr/>
        </p:nvSpPr>
        <p:spPr bwMode="auto">
          <a:xfrm>
            <a:off x="4343400" y="5789711"/>
            <a:ext cx="1576388" cy="338554"/>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+500k</a:t>
            </a:r>
            <a:endParaRPr lang="en-GB" altLang="en-US" sz="1600" b="1" dirty="0">
              <a:latin typeface="+mn-lt"/>
              <a:ea typeface="+mn-ea"/>
            </a:endParaRPr>
          </a:p>
        </p:txBody>
      </p:sp>
      <p:sp>
        <p:nvSpPr>
          <p:cNvPr id="17" name="TextBox 7"/>
          <p:cNvSpPr txBox="1">
            <a:spLocks noChangeArrowheads="1"/>
          </p:cNvSpPr>
          <p:nvPr/>
        </p:nvSpPr>
        <p:spPr bwMode="auto">
          <a:xfrm>
            <a:off x="2895600" y="5791200"/>
            <a:ext cx="1576388" cy="338554"/>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Zero</a:t>
            </a:r>
            <a:endParaRPr lang="en-GB" altLang="en-US" sz="1600" b="1" dirty="0">
              <a:latin typeface="+mn-lt"/>
              <a:ea typeface="+mn-ea"/>
            </a:endParaRPr>
          </a:p>
        </p:txBody>
      </p:sp>
      <p:sp>
        <p:nvSpPr>
          <p:cNvPr id="18" name="TextBox 7"/>
          <p:cNvSpPr txBox="1">
            <a:spLocks noChangeArrowheads="1"/>
          </p:cNvSpPr>
          <p:nvPr/>
        </p:nvSpPr>
        <p:spPr bwMode="auto">
          <a:xfrm>
            <a:off x="1447800" y="5791200"/>
            <a:ext cx="1576388" cy="338554"/>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a:latin typeface="+mn-lt"/>
              </a:rPr>
              <a:t>-</a:t>
            </a:r>
            <a:r>
              <a:rPr lang="en-GB" altLang="en-US" sz="1600" b="1" dirty="0" smtClean="0">
                <a:latin typeface="+mn-lt"/>
                <a:ea typeface="+mn-ea"/>
              </a:rPr>
              <a:t>500k</a:t>
            </a:r>
            <a:endParaRPr lang="en-GB" altLang="en-US" sz="1600" b="1" dirty="0">
              <a:latin typeface="+mn-lt"/>
              <a:ea typeface="+mn-ea"/>
            </a:endParaRPr>
          </a:p>
        </p:txBody>
      </p:sp>
      <p:sp>
        <p:nvSpPr>
          <p:cNvPr id="19" name="TextBox 7"/>
          <p:cNvSpPr txBox="1">
            <a:spLocks noChangeArrowheads="1"/>
          </p:cNvSpPr>
          <p:nvPr/>
        </p:nvSpPr>
        <p:spPr bwMode="auto">
          <a:xfrm>
            <a:off x="5815012" y="5791200"/>
            <a:ext cx="1576388" cy="338554"/>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+1,000k</a:t>
            </a:r>
            <a:endParaRPr lang="en-GB" altLang="en-US" sz="1600" b="1" dirty="0">
              <a:latin typeface="+mn-lt"/>
              <a:ea typeface="+mn-ea"/>
            </a:endParaRPr>
          </a:p>
        </p:txBody>
      </p:sp>
      <p:sp>
        <p:nvSpPr>
          <p:cNvPr id="20" name="TextBox 7"/>
          <p:cNvSpPr txBox="1">
            <a:spLocks noChangeArrowheads="1"/>
          </p:cNvSpPr>
          <p:nvPr/>
        </p:nvSpPr>
        <p:spPr bwMode="auto">
          <a:xfrm>
            <a:off x="7262812" y="5791200"/>
            <a:ext cx="1576388" cy="338554"/>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+1,500k</a:t>
            </a:r>
            <a:endParaRPr lang="en-GB" altLang="en-US" sz="1600" b="1" dirty="0">
              <a:latin typeface="+mn-lt"/>
              <a:ea typeface="+mn-ea"/>
            </a:endParaRPr>
          </a:p>
        </p:txBody>
      </p:sp>
      <p:sp>
        <p:nvSpPr>
          <p:cNvPr id="21" name="TextBox 7"/>
          <p:cNvSpPr txBox="1">
            <a:spLocks noChangeArrowheads="1"/>
          </p:cNvSpPr>
          <p:nvPr/>
        </p:nvSpPr>
        <p:spPr bwMode="auto">
          <a:xfrm>
            <a:off x="5129212" y="1110048"/>
            <a:ext cx="1576388" cy="461665"/>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200" b="1" dirty="0" smtClean="0">
                <a:latin typeface="+mn-lt"/>
              </a:rPr>
              <a:t>China +3,100k</a:t>
            </a:r>
          </a:p>
          <a:p>
            <a:pPr algn="ctr" eaLnBrk="1" hangingPunct="1">
              <a:defRPr/>
            </a:pPr>
            <a:r>
              <a:rPr lang="en-GB" altLang="en-US" sz="1200" b="1" dirty="0" smtClean="0">
                <a:latin typeface="+mn-lt"/>
              </a:rPr>
              <a:t>India +230k</a:t>
            </a:r>
            <a:endParaRPr lang="en-GB" altLang="en-US" sz="1200" b="1" dirty="0">
              <a:latin typeface="+mn-lt"/>
            </a:endParaRPr>
          </a:p>
        </p:txBody>
      </p:sp>
      <p:sp>
        <p:nvSpPr>
          <p:cNvPr id="22" name="TextBox 7"/>
          <p:cNvSpPr txBox="1">
            <a:spLocks noChangeArrowheads="1"/>
          </p:cNvSpPr>
          <p:nvPr/>
        </p:nvSpPr>
        <p:spPr bwMode="auto">
          <a:xfrm>
            <a:off x="6348412" y="2226276"/>
            <a:ext cx="1576388" cy="461665"/>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200" b="1" dirty="0" smtClean="0">
                <a:latin typeface="+mn-lt"/>
              </a:rPr>
              <a:t>Italy +300k</a:t>
            </a:r>
          </a:p>
          <a:p>
            <a:pPr algn="ctr" eaLnBrk="1" hangingPunct="1">
              <a:defRPr/>
            </a:pPr>
            <a:r>
              <a:rPr lang="en-GB" altLang="en-US" sz="1200" b="1" dirty="0" smtClean="0">
                <a:latin typeface="+mn-lt"/>
              </a:rPr>
              <a:t>Germany +160k</a:t>
            </a:r>
            <a:endParaRPr lang="en-GB" altLang="en-US" sz="1200" b="1" dirty="0">
              <a:latin typeface="+mn-lt"/>
            </a:endParaRPr>
          </a:p>
        </p:txBody>
      </p:sp>
      <p:sp>
        <p:nvSpPr>
          <p:cNvPr id="23" name="TextBox 7"/>
          <p:cNvSpPr txBox="1">
            <a:spLocks noChangeArrowheads="1"/>
          </p:cNvSpPr>
          <p:nvPr/>
        </p:nvSpPr>
        <p:spPr bwMode="auto">
          <a:xfrm>
            <a:off x="4572000" y="3066852"/>
            <a:ext cx="1576388" cy="276999"/>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200" b="1" dirty="0" smtClean="0">
                <a:latin typeface="+mn-lt"/>
              </a:rPr>
              <a:t>Mexico  +250k</a:t>
            </a:r>
          </a:p>
        </p:txBody>
      </p:sp>
      <p:sp>
        <p:nvSpPr>
          <p:cNvPr id="24" name="TextBox 7"/>
          <p:cNvSpPr txBox="1">
            <a:spLocks noChangeArrowheads="1"/>
          </p:cNvSpPr>
          <p:nvPr/>
        </p:nvSpPr>
        <p:spPr bwMode="auto">
          <a:xfrm>
            <a:off x="3429000" y="5293839"/>
            <a:ext cx="1576388" cy="276999"/>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200" b="1" dirty="0" smtClean="0">
                <a:latin typeface="+mn-lt"/>
              </a:rPr>
              <a:t>Brazil -490k</a:t>
            </a:r>
          </a:p>
        </p:txBody>
      </p:sp>
      <p:sp>
        <p:nvSpPr>
          <p:cNvPr id="25" name="TextBox 7"/>
          <p:cNvSpPr txBox="1">
            <a:spLocks noChangeArrowheads="1"/>
          </p:cNvSpPr>
          <p:nvPr/>
        </p:nvSpPr>
        <p:spPr bwMode="auto">
          <a:xfrm>
            <a:off x="3505200" y="3729335"/>
            <a:ext cx="1576388" cy="461665"/>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200" b="1" dirty="0" smtClean="0">
                <a:latin typeface="+mn-lt"/>
              </a:rPr>
              <a:t>Russia -180k</a:t>
            </a:r>
          </a:p>
          <a:p>
            <a:pPr algn="ctr" eaLnBrk="1" hangingPunct="1">
              <a:defRPr/>
            </a:pPr>
            <a:r>
              <a:rPr lang="en-GB" altLang="en-US" sz="1200" b="1" dirty="0" smtClean="0">
                <a:latin typeface="+mn-lt"/>
              </a:rPr>
              <a:t>Poland +70k</a:t>
            </a:r>
            <a:endParaRPr lang="en-GB" altLang="en-US" sz="1200" b="1" dirty="0">
              <a:latin typeface="+mn-lt"/>
            </a:endParaRPr>
          </a:p>
        </p:txBody>
      </p:sp>
    </p:spTree>
    <p:extLst>
      <p:ext uri="{BB962C8B-B14F-4D97-AF65-F5344CB8AC3E}">
        <p14:creationId xmlns:p14="http://schemas.microsoft.com/office/powerpoint/2010/main" val="374231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877888" y="36513"/>
            <a:ext cx="8056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2800" b="1" dirty="0" smtClean="0">
                <a:solidFill>
                  <a:srgbClr val="FFFFFF"/>
                </a:solidFill>
              </a:rPr>
              <a:t>What about 2017? Market to top 95 </a:t>
            </a:r>
            <a:r>
              <a:rPr lang="en-GB" altLang="en-US" sz="2800" b="1" dirty="0" err="1" smtClean="0">
                <a:solidFill>
                  <a:srgbClr val="FFFFFF"/>
                </a:solidFill>
              </a:rPr>
              <a:t>mn</a:t>
            </a:r>
            <a:r>
              <a:rPr lang="en-GB" altLang="en-US" sz="2800" b="1" dirty="0" smtClean="0">
                <a:solidFill>
                  <a:srgbClr val="FFFFFF"/>
                </a:solidFill>
              </a:rPr>
              <a:t> units</a:t>
            </a:r>
            <a:endParaRPr lang="en-GB" altLang="en-US" sz="2800" b="1" dirty="0">
              <a:solidFill>
                <a:srgbClr val="FFFFFF"/>
              </a:solidFill>
            </a:endParaRPr>
          </a:p>
        </p:txBody>
      </p:sp>
      <p:sp>
        <p:nvSpPr>
          <p:cNvPr id="6" name="TextBox 7"/>
          <p:cNvSpPr txBox="1">
            <a:spLocks noChangeArrowheads="1"/>
          </p:cNvSpPr>
          <p:nvPr/>
        </p:nvSpPr>
        <p:spPr bwMode="auto">
          <a:xfrm>
            <a:off x="755650" y="685800"/>
            <a:ext cx="7380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800" b="1" dirty="0" smtClean="0">
                <a:latin typeface="+mn-lt"/>
              </a:rPr>
              <a:t>Year-on-year change in Light Vehicle sales volume (thousands)</a:t>
            </a:r>
            <a:endParaRPr lang="en-GB" altLang="en-US" sz="1800" b="1" dirty="0">
              <a:latin typeface="+mn-lt"/>
            </a:endParaRPr>
          </a:p>
        </p:txBody>
      </p:sp>
      <p:sp>
        <p:nvSpPr>
          <p:cNvPr id="33797" name="Text Box 256"/>
          <p:cNvSpPr txBox="1">
            <a:spLocks noChangeArrowheads="1"/>
          </p:cNvSpPr>
          <p:nvPr/>
        </p:nvSpPr>
        <p:spPr bwMode="auto">
          <a:xfrm>
            <a:off x="17463" y="6316663"/>
            <a:ext cx="326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GB" altLang="en-US" sz="1000" b="1">
                <a:solidFill>
                  <a:srgbClr val="000000"/>
                </a:solidFill>
              </a:rPr>
              <a:t>Source: LMC Automotive</a:t>
            </a:r>
          </a:p>
        </p:txBody>
      </p:sp>
      <p:graphicFrame>
        <p:nvGraphicFramePr>
          <p:cNvPr id="3" name="Chart 2"/>
          <p:cNvGraphicFramePr/>
          <p:nvPr>
            <p:extLst>
              <p:ext uri="{D42A27DB-BD31-4B8C-83A1-F6EECF244321}">
                <p14:modId xmlns:p14="http://schemas.microsoft.com/office/powerpoint/2010/main" val="2866749210"/>
              </p:ext>
            </p:extLst>
          </p:nvPr>
        </p:nvGraphicFramePr>
        <p:xfrm>
          <a:off x="609600" y="1219200"/>
          <a:ext cx="76200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59016" y="1143000"/>
            <a:ext cx="431584"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7"/>
          <p:cNvSpPr txBox="1">
            <a:spLocks noChangeArrowheads="1"/>
          </p:cNvSpPr>
          <p:nvPr/>
        </p:nvSpPr>
        <p:spPr bwMode="auto">
          <a:xfrm>
            <a:off x="557212" y="1540476"/>
            <a:ext cx="1576388" cy="338138"/>
          </a:xfrm>
          <a:prstGeom prst="rect">
            <a:avLst/>
          </a:prstGeom>
          <a:solidFill>
            <a:schemeClr val="bg1"/>
          </a:solid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Asia-Pacific</a:t>
            </a:r>
            <a:endParaRPr lang="en-GB" altLang="en-US" sz="1600" b="1" dirty="0">
              <a:latin typeface="+mn-lt"/>
              <a:ea typeface="+mn-ea"/>
            </a:endParaRPr>
          </a:p>
        </p:txBody>
      </p:sp>
      <p:sp>
        <p:nvSpPr>
          <p:cNvPr id="8" name="TextBox 7"/>
          <p:cNvSpPr txBox="1">
            <a:spLocks noChangeArrowheads="1"/>
          </p:cNvSpPr>
          <p:nvPr/>
        </p:nvSpPr>
        <p:spPr bwMode="auto">
          <a:xfrm>
            <a:off x="559016" y="2291794"/>
            <a:ext cx="1574584" cy="338138"/>
          </a:xfrm>
          <a:prstGeom prst="rect">
            <a:avLst/>
          </a:prstGeom>
          <a:solidFill>
            <a:schemeClr val="bg1"/>
          </a:solid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Western Europe</a:t>
            </a:r>
            <a:endParaRPr lang="en-GB" altLang="en-US" sz="1600" b="1" dirty="0">
              <a:latin typeface="+mn-lt"/>
              <a:ea typeface="+mn-ea"/>
            </a:endParaRPr>
          </a:p>
        </p:txBody>
      </p:sp>
      <p:sp>
        <p:nvSpPr>
          <p:cNvPr id="9" name="TextBox 8"/>
          <p:cNvSpPr txBox="1">
            <a:spLocks noChangeArrowheads="1"/>
          </p:cNvSpPr>
          <p:nvPr/>
        </p:nvSpPr>
        <p:spPr bwMode="auto">
          <a:xfrm>
            <a:off x="557212" y="3039762"/>
            <a:ext cx="1576388" cy="338138"/>
          </a:xfrm>
          <a:prstGeom prst="rect">
            <a:avLst/>
          </a:prstGeom>
          <a:solidFill>
            <a:schemeClr val="bg1"/>
          </a:solid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North America</a:t>
            </a:r>
            <a:endParaRPr lang="en-GB" altLang="en-US" sz="1600" b="1" dirty="0">
              <a:latin typeface="+mn-lt"/>
              <a:ea typeface="+mn-ea"/>
            </a:endParaRPr>
          </a:p>
        </p:txBody>
      </p:sp>
      <p:sp>
        <p:nvSpPr>
          <p:cNvPr id="10" name="TextBox 9"/>
          <p:cNvSpPr txBox="1">
            <a:spLocks noChangeArrowheads="1"/>
          </p:cNvSpPr>
          <p:nvPr/>
        </p:nvSpPr>
        <p:spPr bwMode="auto">
          <a:xfrm>
            <a:off x="557212" y="3776662"/>
            <a:ext cx="1576388" cy="338138"/>
          </a:xfrm>
          <a:prstGeom prst="rect">
            <a:avLst/>
          </a:prstGeom>
          <a:solidFill>
            <a:schemeClr val="bg1"/>
          </a:solid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C&amp;E Europe</a:t>
            </a:r>
            <a:endParaRPr lang="en-GB" altLang="en-US" sz="1600" b="1" dirty="0">
              <a:latin typeface="+mn-lt"/>
              <a:ea typeface="+mn-ea"/>
            </a:endParaRPr>
          </a:p>
        </p:txBody>
      </p:sp>
      <p:sp>
        <p:nvSpPr>
          <p:cNvPr id="11" name="TextBox 10"/>
          <p:cNvSpPr txBox="1">
            <a:spLocks noChangeArrowheads="1"/>
          </p:cNvSpPr>
          <p:nvPr/>
        </p:nvSpPr>
        <p:spPr bwMode="auto">
          <a:xfrm>
            <a:off x="559016" y="4538662"/>
            <a:ext cx="1574584" cy="338138"/>
          </a:xfrm>
          <a:prstGeom prst="rect">
            <a:avLst/>
          </a:prstGeom>
          <a:solidFill>
            <a:schemeClr val="bg1"/>
          </a:solid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MEA</a:t>
            </a:r>
            <a:endParaRPr lang="en-GB" altLang="en-US" sz="1600" b="1" dirty="0">
              <a:latin typeface="+mn-lt"/>
              <a:ea typeface="+mn-ea"/>
            </a:endParaRPr>
          </a:p>
        </p:txBody>
      </p:sp>
      <p:sp>
        <p:nvSpPr>
          <p:cNvPr id="12" name="TextBox 11"/>
          <p:cNvSpPr txBox="1">
            <a:spLocks noChangeArrowheads="1"/>
          </p:cNvSpPr>
          <p:nvPr/>
        </p:nvSpPr>
        <p:spPr bwMode="auto">
          <a:xfrm>
            <a:off x="559016" y="5232700"/>
            <a:ext cx="1574584" cy="338138"/>
          </a:xfrm>
          <a:prstGeom prst="rect">
            <a:avLst/>
          </a:prstGeom>
          <a:solidFill>
            <a:schemeClr val="bg1"/>
          </a:solid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South America</a:t>
            </a:r>
            <a:endParaRPr lang="en-GB" altLang="en-US" sz="1600" b="1" dirty="0">
              <a:latin typeface="+mn-lt"/>
              <a:ea typeface="+mn-ea"/>
            </a:endParaRPr>
          </a:p>
        </p:txBody>
      </p:sp>
      <p:sp>
        <p:nvSpPr>
          <p:cNvPr id="16" name="TextBox 7"/>
          <p:cNvSpPr txBox="1">
            <a:spLocks noChangeArrowheads="1"/>
          </p:cNvSpPr>
          <p:nvPr/>
        </p:nvSpPr>
        <p:spPr bwMode="auto">
          <a:xfrm>
            <a:off x="4343400" y="5789711"/>
            <a:ext cx="1576388" cy="338554"/>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+500k</a:t>
            </a:r>
            <a:endParaRPr lang="en-GB" altLang="en-US" sz="1600" b="1" dirty="0">
              <a:latin typeface="+mn-lt"/>
              <a:ea typeface="+mn-ea"/>
            </a:endParaRPr>
          </a:p>
        </p:txBody>
      </p:sp>
      <p:sp>
        <p:nvSpPr>
          <p:cNvPr id="18" name="TextBox 7"/>
          <p:cNvSpPr txBox="1">
            <a:spLocks noChangeArrowheads="1"/>
          </p:cNvSpPr>
          <p:nvPr/>
        </p:nvSpPr>
        <p:spPr bwMode="auto">
          <a:xfrm>
            <a:off x="1447800" y="5791200"/>
            <a:ext cx="1576388" cy="338554"/>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a:latin typeface="+mn-lt"/>
              </a:rPr>
              <a:t>-</a:t>
            </a:r>
            <a:r>
              <a:rPr lang="en-GB" altLang="en-US" sz="1600" b="1" dirty="0" smtClean="0">
                <a:latin typeface="+mn-lt"/>
                <a:ea typeface="+mn-ea"/>
              </a:rPr>
              <a:t>500k</a:t>
            </a:r>
            <a:endParaRPr lang="en-GB" altLang="en-US" sz="1600" b="1" dirty="0">
              <a:latin typeface="+mn-lt"/>
              <a:ea typeface="+mn-ea"/>
            </a:endParaRPr>
          </a:p>
        </p:txBody>
      </p:sp>
      <p:sp>
        <p:nvSpPr>
          <p:cNvPr id="19" name="TextBox 7"/>
          <p:cNvSpPr txBox="1">
            <a:spLocks noChangeArrowheads="1"/>
          </p:cNvSpPr>
          <p:nvPr/>
        </p:nvSpPr>
        <p:spPr bwMode="auto">
          <a:xfrm>
            <a:off x="5815012" y="5791200"/>
            <a:ext cx="1576388" cy="338554"/>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+1,000k</a:t>
            </a:r>
            <a:endParaRPr lang="en-GB" altLang="en-US" sz="1600" b="1" dirty="0">
              <a:latin typeface="+mn-lt"/>
              <a:ea typeface="+mn-ea"/>
            </a:endParaRPr>
          </a:p>
        </p:txBody>
      </p:sp>
      <p:sp>
        <p:nvSpPr>
          <p:cNvPr id="20" name="TextBox 7"/>
          <p:cNvSpPr txBox="1">
            <a:spLocks noChangeArrowheads="1"/>
          </p:cNvSpPr>
          <p:nvPr/>
        </p:nvSpPr>
        <p:spPr bwMode="auto">
          <a:xfrm>
            <a:off x="7262812" y="5791200"/>
            <a:ext cx="1576388" cy="338554"/>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+1,500k</a:t>
            </a:r>
            <a:endParaRPr lang="en-GB" altLang="en-US" sz="1600" b="1" dirty="0">
              <a:latin typeface="+mn-lt"/>
              <a:ea typeface="+mn-ea"/>
            </a:endParaRPr>
          </a:p>
        </p:txBody>
      </p:sp>
      <p:sp>
        <p:nvSpPr>
          <p:cNvPr id="21" name="TextBox 7"/>
          <p:cNvSpPr txBox="1">
            <a:spLocks noChangeArrowheads="1"/>
          </p:cNvSpPr>
          <p:nvPr/>
        </p:nvSpPr>
        <p:spPr bwMode="auto">
          <a:xfrm>
            <a:off x="2895600" y="5791200"/>
            <a:ext cx="1576388" cy="338554"/>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600" b="1" dirty="0" smtClean="0">
                <a:latin typeface="+mn-lt"/>
                <a:ea typeface="+mn-ea"/>
              </a:rPr>
              <a:t>Zero</a:t>
            </a:r>
            <a:endParaRPr lang="en-GB" altLang="en-US" sz="1600" b="1" dirty="0">
              <a:latin typeface="+mn-lt"/>
              <a:ea typeface="+mn-ea"/>
            </a:endParaRPr>
          </a:p>
        </p:txBody>
      </p:sp>
      <p:sp>
        <p:nvSpPr>
          <p:cNvPr id="22" name="TextBox 7"/>
          <p:cNvSpPr txBox="1">
            <a:spLocks noChangeArrowheads="1"/>
          </p:cNvSpPr>
          <p:nvPr/>
        </p:nvSpPr>
        <p:spPr bwMode="auto">
          <a:xfrm>
            <a:off x="7258519" y="1478712"/>
            <a:ext cx="1576388" cy="461665"/>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200" b="1" dirty="0" smtClean="0">
                <a:latin typeface="+mn-lt"/>
              </a:rPr>
              <a:t>China +530k</a:t>
            </a:r>
          </a:p>
          <a:p>
            <a:pPr algn="ctr" eaLnBrk="1" hangingPunct="1">
              <a:defRPr/>
            </a:pPr>
            <a:r>
              <a:rPr lang="en-GB" altLang="en-US" sz="1200" b="1" dirty="0" smtClean="0">
                <a:latin typeface="+mn-lt"/>
              </a:rPr>
              <a:t>India +310k</a:t>
            </a:r>
            <a:endParaRPr lang="en-GB" altLang="en-US" sz="1200" b="1" dirty="0">
              <a:latin typeface="+mn-lt"/>
            </a:endParaRPr>
          </a:p>
        </p:txBody>
      </p:sp>
      <p:sp>
        <p:nvSpPr>
          <p:cNvPr id="23" name="TextBox 7"/>
          <p:cNvSpPr txBox="1">
            <a:spLocks noChangeArrowheads="1"/>
          </p:cNvSpPr>
          <p:nvPr/>
        </p:nvSpPr>
        <p:spPr bwMode="auto">
          <a:xfrm>
            <a:off x="4800600" y="2149727"/>
            <a:ext cx="1576388" cy="646331"/>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200" b="1" dirty="0" smtClean="0">
                <a:latin typeface="+mn-lt"/>
              </a:rPr>
              <a:t>Italy +150k</a:t>
            </a:r>
          </a:p>
          <a:p>
            <a:pPr algn="ctr" eaLnBrk="1" hangingPunct="1">
              <a:defRPr/>
            </a:pPr>
            <a:r>
              <a:rPr lang="en-GB" altLang="en-US" sz="1200" b="1" dirty="0" smtClean="0">
                <a:latin typeface="+mn-lt"/>
              </a:rPr>
              <a:t>Spain +110k</a:t>
            </a:r>
          </a:p>
          <a:p>
            <a:pPr algn="ctr" eaLnBrk="1" hangingPunct="1">
              <a:defRPr/>
            </a:pPr>
            <a:r>
              <a:rPr lang="en-GB" altLang="en-US" sz="1200" b="1" dirty="0" smtClean="0">
                <a:latin typeface="+mn-lt"/>
              </a:rPr>
              <a:t>UK -160k</a:t>
            </a:r>
            <a:endParaRPr lang="en-GB" altLang="en-US" sz="1200" b="1" dirty="0">
              <a:latin typeface="+mn-lt"/>
            </a:endParaRPr>
          </a:p>
        </p:txBody>
      </p:sp>
      <p:sp>
        <p:nvSpPr>
          <p:cNvPr id="24" name="TextBox 7"/>
          <p:cNvSpPr txBox="1">
            <a:spLocks noChangeArrowheads="1"/>
          </p:cNvSpPr>
          <p:nvPr/>
        </p:nvSpPr>
        <p:spPr bwMode="auto">
          <a:xfrm>
            <a:off x="4885777" y="3640313"/>
            <a:ext cx="1576388" cy="646331"/>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200" b="1" dirty="0" smtClean="0">
                <a:latin typeface="+mn-lt"/>
              </a:rPr>
              <a:t>Russia +110k</a:t>
            </a:r>
          </a:p>
          <a:p>
            <a:pPr algn="ctr" eaLnBrk="1" hangingPunct="1">
              <a:defRPr/>
            </a:pPr>
            <a:r>
              <a:rPr lang="en-GB" altLang="en-US" sz="1200" b="1" dirty="0" smtClean="0">
                <a:latin typeface="+mn-lt"/>
              </a:rPr>
              <a:t>Turkey -110k</a:t>
            </a:r>
          </a:p>
          <a:p>
            <a:pPr algn="ctr" eaLnBrk="1" hangingPunct="1">
              <a:defRPr/>
            </a:pPr>
            <a:r>
              <a:rPr lang="en-GB" altLang="en-US" sz="1200" b="1" dirty="0" smtClean="0">
                <a:latin typeface="+mn-lt"/>
              </a:rPr>
              <a:t>Poland +60k</a:t>
            </a:r>
          </a:p>
        </p:txBody>
      </p:sp>
      <p:sp>
        <p:nvSpPr>
          <p:cNvPr id="27" name="TextBox 7"/>
          <p:cNvSpPr txBox="1">
            <a:spLocks noChangeArrowheads="1"/>
          </p:cNvSpPr>
          <p:nvPr/>
        </p:nvSpPr>
        <p:spPr bwMode="auto">
          <a:xfrm>
            <a:off x="4913491" y="5130899"/>
            <a:ext cx="1576388" cy="461665"/>
          </a:xfrm>
          <a:prstGeom prst="rect">
            <a:avLst/>
          </a:prstGeom>
          <a:noFill/>
          <a:ln>
            <a:noFill/>
          </a:ln>
          <a:extLst/>
        </p:spPr>
        <p:txBody>
          <a:bodyPr wrap="square">
            <a:spAutoFit/>
          </a:bodyPr>
          <a:lstStyle>
            <a:lvl1pPr eaLnBrk="0" hangingPunct="0">
              <a:defRPr sz="2800">
                <a:solidFill>
                  <a:srgbClr val="000000"/>
                </a:solidFill>
                <a:latin typeface="Arial" charset="0"/>
                <a:cs typeface="Arial" charset="0"/>
              </a:defRPr>
            </a:lvl1pPr>
            <a:lvl2pPr marL="742950" indent="-285750" eaLnBrk="0" hangingPunct="0">
              <a:defRPr sz="2800">
                <a:solidFill>
                  <a:srgbClr val="000000"/>
                </a:solidFill>
                <a:latin typeface="Arial" charset="0"/>
                <a:cs typeface="Arial" charset="0"/>
              </a:defRPr>
            </a:lvl2pPr>
            <a:lvl3pPr marL="1143000" indent="-228600" eaLnBrk="0" hangingPunct="0">
              <a:defRPr sz="2800">
                <a:solidFill>
                  <a:srgbClr val="000000"/>
                </a:solidFill>
                <a:latin typeface="Arial" charset="0"/>
                <a:cs typeface="Arial" charset="0"/>
              </a:defRPr>
            </a:lvl3pPr>
            <a:lvl4pPr marL="1600200" indent="-228600" eaLnBrk="0" hangingPunct="0">
              <a:defRPr sz="2800">
                <a:solidFill>
                  <a:srgbClr val="000000"/>
                </a:solidFill>
                <a:latin typeface="Arial" charset="0"/>
                <a:cs typeface="Arial" charset="0"/>
              </a:defRPr>
            </a:lvl4pPr>
            <a:lvl5pPr marL="2057400" indent="-228600" eaLnBrk="0" hangingPunct="0">
              <a:defRPr sz="2800">
                <a:solidFill>
                  <a:srgbClr val="000000"/>
                </a:solidFill>
                <a:latin typeface="Arial" charset="0"/>
                <a:cs typeface="Arial" charset="0"/>
              </a:defRPr>
            </a:lvl5pPr>
            <a:lvl6pPr marL="2514600" indent="-228600" eaLnBrk="0" fontAlgn="base" hangingPunct="0">
              <a:spcBef>
                <a:spcPct val="0"/>
              </a:spcBef>
              <a:spcAft>
                <a:spcPct val="0"/>
              </a:spcAft>
              <a:defRPr sz="2800">
                <a:solidFill>
                  <a:srgbClr val="000000"/>
                </a:solidFill>
                <a:latin typeface="Arial" charset="0"/>
                <a:cs typeface="Arial" charset="0"/>
              </a:defRPr>
            </a:lvl6pPr>
            <a:lvl7pPr marL="2971800" indent="-228600" eaLnBrk="0" fontAlgn="base" hangingPunct="0">
              <a:spcBef>
                <a:spcPct val="0"/>
              </a:spcBef>
              <a:spcAft>
                <a:spcPct val="0"/>
              </a:spcAft>
              <a:defRPr sz="2800">
                <a:solidFill>
                  <a:srgbClr val="000000"/>
                </a:solidFill>
                <a:latin typeface="Arial" charset="0"/>
                <a:cs typeface="Arial" charset="0"/>
              </a:defRPr>
            </a:lvl7pPr>
            <a:lvl8pPr marL="3429000" indent="-228600" eaLnBrk="0" fontAlgn="base" hangingPunct="0">
              <a:spcBef>
                <a:spcPct val="0"/>
              </a:spcBef>
              <a:spcAft>
                <a:spcPct val="0"/>
              </a:spcAft>
              <a:defRPr sz="2800">
                <a:solidFill>
                  <a:srgbClr val="000000"/>
                </a:solidFill>
                <a:latin typeface="Arial" charset="0"/>
                <a:cs typeface="Arial" charset="0"/>
              </a:defRPr>
            </a:lvl8pPr>
            <a:lvl9pPr marL="3886200" indent="-228600" eaLnBrk="0" fontAlgn="base" hangingPunct="0">
              <a:spcBef>
                <a:spcPct val="0"/>
              </a:spcBef>
              <a:spcAft>
                <a:spcPct val="0"/>
              </a:spcAft>
              <a:defRPr sz="2800">
                <a:solidFill>
                  <a:srgbClr val="000000"/>
                </a:solidFill>
                <a:latin typeface="Arial" charset="0"/>
                <a:cs typeface="Arial" charset="0"/>
              </a:defRPr>
            </a:lvl9pPr>
          </a:lstStyle>
          <a:p>
            <a:pPr algn="ctr" eaLnBrk="1" hangingPunct="1">
              <a:defRPr/>
            </a:pPr>
            <a:r>
              <a:rPr lang="en-GB" altLang="en-US" sz="1200" b="1" dirty="0" smtClean="0">
                <a:latin typeface="+mn-lt"/>
              </a:rPr>
              <a:t>Brazil +70k</a:t>
            </a:r>
          </a:p>
          <a:p>
            <a:pPr algn="ctr" eaLnBrk="1" hangingPunct="1">
              <a:defRPr/>
            </a:pPr>
            <a:r>
              <a:rPr lang="en-GB" altLang="en-US" sz="1200" b="1" dirty="0" smtClean="0">
                <a:latin typeface="+mn-lt"/>
              </a:rPr>
              <a:t>Argentina +130k</a:t>
            </a:r>
            <a:endParaRPr lang="en-GB" altLang="en-US" sz="1200" b="1" dirty="0">
              <a:latin typeface="+mn-lt"/>
            </a:endParaRPr>
          </a:p>
        </p:txBody>
      </p:sp>
    </p:spTree>
    <p:extLst>
      <p:ext uri="{BB962C8B-B14F-4D97-AF65-F5344CB8AC3E}">
        <p14:creationId xmlns:p14="http://schemas.microsoft.com/office/powerpoint/2010/main" val="74903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437980994"/>
              </p:ext>
            </p:extLst>
          </p:nvPr>
        </p:nvGraphicFramePr>
        <p:xfrm>
          <a:off x="652990" y="961656"/>
          <a:ext cx="7477126" cy="411862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2"/>
          <p:cNvSpPr txBox="1">
            <a:spLocks noChangeArrowheads="1"/>
          </p:cNvSpPr>
          <p:nvPr/>
        </p:nvSpPr>
        <p:spPr bwMode="auto">
          <a:xfrm>
            <a:off x="179172" y="690114"/>
            <a:ext cx="8659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600" b="1" dirty="0"/>
              <a:t>Millions</a:t>
            </a:r>
            <a:endParaRPr lang="en-US" altLang="en-US" sz="1600" dirty="0"/>
          </a:p>
        </p:txBody>
      </p:sp>
      <p:sp>
        <p:nvSpPr>
          <p:cNvPr id="5" name="TextBox 2"/>
          <p:cNvSpPr txBox="1">
            <a:spLocks noChangeArrowheads="1"/>
          </p:cNvSpPr>
          <p:nvPr/>
        </p:nvSpPr>
        <p:spPr bwMode="auto">
          <a:xfrm>
            <a:off x="7878787" y="1574941"/>
            <a:ext cx="7259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dirty="0"/>
              <a:t>Mexico</a:t>
            </a:r>
            <a:endParaRPr lang="en-US" altLang="en-US" sz="1400" dirty="0"/>
          </a:p>
        </p:txBody>
      </p:sp>
      <p:sp>
        <p:nvSpPr>
          <p:cNvPr id="6" name="TextBox 2"/>
          <p:cNvSpPr txBox="1">
            <a:spLocks noChangeArrowheads="1"/>
          </p:cNvSpPr>
          <p:nvPr/>
        </p:nvSpPr>
        <p:spPr bwMode="auto">
          <a:xfrm>
            <a:off x="7764340" y="1859480"/>
            <a:ext cx="971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dirty="0"/>
              <a:t>Canada</a:t>
            </a:r>
            <a:endParaRPr lang="en-US" altLang="en-US" sz="1400" dirty="0"/>
          </a:p>
        </p:txBody>
      </p:sp>
      <p:sp>
        <p:nvSpPr>
          <p:cNvPr id="7" name="TextBox 2"/>
          <p:cNvSpPr txBox="1">
            <a:spLocks noChangeArrowheads="1"/>
          </p:cNvSpPr>
          <p:nvPr/>
        </p:nvSpPr>
        <p:spPr bwMode="auto">
          <a:xfrm>
            <a:off x="7603597" y="3155838"/>
            <a:ext cx="1276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dirty="0"/>
              <a:t>USA</a:t>
            </a:r>
            <a:endParaRPr lang="en-US" altLang="en-US" sz="1400" dirty="0"/>
          </a:p>
        </p:txBody>
      </p:sp>
      <p:sp>
        <p:nvSpPr>
          <p:cNvPr id="8" name="Rectangle 7"/>
          <p:cNvSpPr/>
          <p:nvPr/>
        </p:nvSpPr>
        <p:spPr>
          <a:xfrm>
            <a:off x="225686" y="5157788"/>
            <a:ext cx="8382000" cy="1138773"/>
          </a:xfrm>
          <a:prstGeom prst="rect">
            <a:avLst/>
          </a:prstGeom>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altLang="en-US" sz="1400" b="1" dirty="0"/>
              <a:t>US market now in balanced position, with up and down pressures, though economic factors remain supportive of stability.</a:t>
            </a:r>
          </a:p>
          <a:p>
            <a:pPr eaLnBrk="1" hangingPunct="1">
              <a:buFont typeface="Arial" charset="0"/>
              <a:buChar char="•"/>
            </a:pPr>
            <a:r>
              <a:rPr lang="en-US" altLang="en-US" sz="1400" b="1" dirty="0"/>
              <a:t>Risk to Mexican outlook, in relation to Trump administration polices, is fairly significant. </a:t>
            </a:r>
          </a:p>
          <a:p>
            <a:pPr eaLnBrk="1" hangingPunct="1">
              <a:buFont typeface="Arial" charset="0"/>
              <a:buChar char="•"/>
            </a:pPr>
            <a:r>
              <a:rPr lang="en-US" altLang="en-US" sz="1400" b="1" dirty="0"/>
              <a:t>Regional outlook is solid but carries significant political-economic risk.</a:t>
            </a:r>
          </a:p>
          <a:p>
            <a:pPr eaLnBrk="1" hangingPunct="1">
              <a:buFont typeface="Arial" charset="0"/>
              <a:buChar char="•"/>
            </a:pPr>
            <a:endParaRPr lang="en-US" altLang="en-US" sz="1200" b="1" dirty="0"/>
          </a:p>
        </p:txBody>
      </p:sp>
      <p:sp>
        <p:nvSpPr>
          <p:cNvPr id="9" name="TextBox 2"/>
          <p:cNvSpPr txBox="1">
            <a:spLocks noChangeArrowheads="1"/>
          </p:cNvSpPr>
          <p:nvPr/>
        </p:nvSpPr>
        <p:spPr bwMode="auto">
          <a:xfrm>
            <a:off x="1725487" y="1503439"/>
            <a:ext cx="6367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dirty="0"/>
              <a:t>+6.3%</a:t>
            </a:r>
            <a:endParaRPr lang="en-US" altLang="en-US" sz="1400" dirty="0"/>
          </a:p>
        </p:txBody>
      </p:sp>
      <p:sp>
        <p:nvSpPr>
          <p:cNvPr id="10" name="TextBox 2"/>
          <p:cNvSpPr txBox="1">
            <a:spLocks noChangeArrowheads="1"/>
          </p:cNvSpPr>
          <p:nvPr/>
        </p:nvSpPr>
        <p:spPr bwMode="auto">
          <a:xfrm>
            <a:off x="2328214" y="1443013"/>
            <a:ext cx="6367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dirty="0"/>
              <a:t>+1.9%</a:t>
            </a:r>
            <a:endParaRPr lang="en-US" altLang="en-US" sz="1400" dirty="0"/>
          </a:p>
        </p:txBody>
      </p:sp>
      <p:sp>
        <p:nvSpPr>
          <p:cNvPr id="11" name="TextBox 2"/>
          <p:cNvSpPr txBox="1">
            <a:spLocks noChangeArrowheads="1"/>
          </p:cNvSpPr>
          <p:nvPr/>
        </p:nvSpPr>
        <p:spPr bwMode="auto">
          <a:xfrm>
            <a:off x="3635974" y="1440265"/>
            <a:ext cx="636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dirty="0"/>
              <a:t>+</a:t>
            </a:r>
            <a:r>
              <a:rPr lang="en-US" altLang="en-US" sz="1400" b="1" dirty="0" smtClean="0"/>
              <a:t>0.7%</a:t>
            </a:r>
            <a:endParaRPr lang="en-US" altLang="en-US" sz="1400" dirty="0"/>
          </a:p>
        </p:txBody>
      </p:sp>
      <p:sp>
        <p:nvSpPr>
          <p:cNvPr id="12" name="TextBox 2"/>
          <p:cNvSpPr txBox="1">
            <a:spLocks noChangeArrowheads="1"/>
          </p:cNvSpPr>
          <p:nvPr/>
        </p:nvSpPr>
        <p:spPr bwMode="auto">
          <a:xfrm>
            <a:off x="3035176" y="1440266"/>
            <a:ext cx="5469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dirty="0" smtClean="0"/>
              <a:t>0.0%</a:t>
            </a:r>
            <a:endParaRPr lang="en-US" altLang="en-US" sz="1400" dirty="0"/>
          </a:p>
        </p:txBody>
      </p:sp>
      <p:sp>
        <p:nvSpPr>
          <p:cNvPr id="13" name="TextBox 2"/>
          <p:cNvSpPr txBox="1">
            <a:spLocks noChangeArrowheads="1"/>
          </p:cNvSpPr>
          <p:nvPr/>
        </p:nvSpPr>
        <p:spPr bwMode="auto">
          <a:xfrm>
            <a:off x="6413348" y="1073708"/>
            <a:ext cx="1954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dirty="0" smtClean="0"/>
              <a:t>16-24 </a:t>
            </a:r>
            <a:r>
              <a:rPr lang="en-US" altLang="en-US" sz="1400" b="1" dirty="0"/>
              <a:t>CAGR: +</a:t>
            </a:r>
            <a:r>
              <a:rPr lang="en-US" altLang="en-US" sz="1400" b="1" dirty="0" smtClean="0"/>
              <a:t>0.3%</a:t>
            </a:r>
            <a:endParaRPr lang="en-US" altLang="en-US" sz="1400" dirty="0"/>
          </a:p>
        </p:txBody>
      </p:sp>
      <p:sp>
        <p:nvSpPr>
          <p:cNvPr id="16" name="TextBox 1"/>
          <p:cNvSpPr txBox="1">
            <a:spLocks noChangeArrowheads="1"/>
          </p:cNvSpPr>
          <p:nvPr/>
        </p:nvSpPr>
        <p:spPr bwMode="auto">
          <a:xfrm>
            <a:off x="809626" y="18577"/>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sz="2800" b="1" dirty="0">
                <a:solidFill>
                  <a:srgbClr val="FFFFFF"/>
                </a:solidFill>
              </a:rPr>
              <a:t>North American LV demand high and stable</a:t>
            </a:r>
          </a:p>
        </p:txBody>
      </p:sp>
      <p:sp>
        <p:nvSpPr>
          <p:cNvPr id="17" name="Text Box 256"/>
          <p:cNvSpPr txBox="1">
            <a:spLocks noChangeArrowheads="1"/>
          </p:cNvSpPr>
          <p:nvPr/>
        </p:nvSpPr>
        <p:spPr bwMode="auto">
          <a:xfrm>
            <a:off x="-28520" y="6296561"/>
            <a:ext cx="32607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GB" altLang="en-US" sz="1000" b="1" dirty="0">
                <a:solidFill>
                  <a:srgbClr val="000000"/>
                </a:solidFill>
              </a:rPr>
              <a:t>Source: LMC Automotive</a:t>
            </a:r>
          </a:p>
        </p:txBody>
      </p:sp>
    </p:spTree>
    <p:extLst>
      <p:ext uri="{BB962C8B-B14F-4D97-AF65-F5344CB8AC3E}">
        <p14:creationId xmlns:p14="http://schemas.microsoft.com/office/powerpoint/2010/main" val="118318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52587" y="95278"/>
            <a:ext cx="7543800" cy="342900"/>
          </a:xfrm>
        </p:spPr>
        <p:txBody>
          <a:bodyPr/>
          <a:lstStyle/>
          <a:p>
            <a:r>
              <a:rPr lang="en-GB" dirty="0" smtClean="0"/>
              <a:t>European Light Vehicle sales recovery continues </a:t>
            </a:r>
            <a:endParaRPr lang="en-GB" dirty="0"/>
          </a:p>
        </p:txBody>
      </p:sp>
      <p:graphicFrame>
        <p:nvGraphicFramePr>
          <p:cNvPr id="3" name="Chart 2"/>
          <p:cNvGraphicFramePr/>
          <p:nvPr>
            <p:extLst>
              <p:ext uri="{D42A27DB-BD31-4B8C-83A1-F6EECF244321}">
                <p14:modId xmlns:p14="http://schemas.microsoft.com/office/powerpoint/2010/main" val="653248038"/>
              </p:ext>
            </p:extLst>
          </p:nvPr>
        </p:nvGraphicFramePr>
        <p:xfrm>
          <a:off x="652990" y="961656"/>
          <a:ext cx="7477126" cy="41186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2"/>
          <p:cNvSpPr txBox="1">
            <a:spLocks noChangeArrowheads="1"/>
          </p:cNvSpPr>
          <p:nvPr/>
        </p:nvSpPr>
        <p:spPr bwMode="auto">
          <a:xfrm>
            <a:off x="7938917" y="1363493"/>
            <a:ext cx="6591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dirty="0"/>
              <a:t>Russia</a:t>
            </a:r>
            <a:endParaRPr lang="en-US" altLang="en-US" sz="1400" dirty="0"/>
          </a:p>
        </p:txBody>
      </p:sp>
      <p:sp>
        <p:nvSpPr>
          <p:cNvPr id="6" name="TextBox 2"/>
          <p:cNvSpPr txBox="1">
            <a:spLocks noChangeArrowheads="1"/>
          </p:cNvSpPr>
          <p:nvPr/>
        </p:nvSpPr>
        <p:spPr bwMode="auto">
          <a:xfrm>
            <a:off x="7798935" y="1705413"/>
            <a:ext cx="943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dirty="0"/>
              <a:t>Other C&amp;E Eur.</a:t>
            </a:r>
            <a:endParaRPr lang="en-US" altLang="en-US" sz="1400" dirty="0"/>
          </a:p>
        </p:txBody>
      </p:sp>
      <p:sp>
        <p:nvSpPr>
          <p:cNvPr id="7" name="TextBox 2"/>
          <p:cNvSpPr txBox="1">
            <a:spLocks noChangeArrowheads="1"/>
          </p:cNvSpPr>
          <p:nvPr/>
        </p:nvSpPr>
        <p:spPr bwMode="auto">
          <a:xfrm>
            <a:off x="7658213" y="3020969"/>
            <a:ext cx="12763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dirty="0"/>
              <a:t>Western Europe</a:t>
            </a:r>
            <a:endParaRPr lang="en-US" altLang="en-US" sz="1400" dirty="0"/>
          </a:p>
        </p:txBody>
      </p:sp>
      <p:sp>
        <p:nvSpPr>
          <p:cNvPr id="9" name="TextBox 2"/>
          <p:cNvSpPr txBox="1">
            <a:spLocks noChangeArrowheads="1"/>
          </p:cNvSpPr>
          <p:nvPr/>
        </p:nvSpPr>
        <p:spPr bwMode="auto">
          <a:xfrm>
            <a:off x="1736925" y="1713179"/>
            <a:ext cx="636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dirty="0"/>
              <a:t>+</a:t>
            </a:r>
            <a:r>
              <a:rPr lang="en-US" altLang="en-US" sz="1400" b="1" dirty="0" smtClean="0"/>
              <a:t>3.1%</a:t>
            </a:r>
            <a:endParaRPr lang="en-US" altLang="en-US" sz="1400" dirty="0"/>
          </a:p>
        </p:txBody>
      </p:sp>
      <p:sp>
        <p:nvSpPr>
          <p:cNvPr id="10" name="TextBox 2"/>
          <p:cNvSpPr txBox="1">
            <a:spLocks noChangeArrowheads="1"/>
          </p:cNvSpPr>
          <p:nvPr/>
        </p:nvSpPr>
        <p:spPr bwMode="auto">
          <a:xfrm>
            <a:off x="2363237" y="1587977"/>
            <a:ext cx="636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dirty="0"/>
              <a:t>+</a:t>
            </a:r>
            <a:r>
              <a:rPr lang="en-US" altLang="en-US" sz="1400" b="1" dirty="0" smtClean="0"/>
              <a:t>4.8%</a:t>
            </a:r>
            <a:endParaRPr lang="en-US" altLang="en-US" sz="1400" dirty="0"/>
          </a:p>
        </p:txBody>
      </p:sp>
      <p:sp>
        <p:nvSpPr>
          <p:cNvPr id="11" name="TextBox 2"/>
          <p:cNvSpPr txBox="1">
            <a:spLocks noChangeArrowheads="1"/>
          </p:cNvSpPr>
          <p:nvPr/>
        </p:nvSpPr>
        <p:spPr bwMode="auto">
          <a:xfrm>
            <a:off x="2992118" y="1527476"/>
            <a:ext cx="636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dirty="0" smtClean="0"/>
              <a:t>+2.7%</a:t>
            </a:r>
            <a:endParaRPr lang="en-US" altLang="en-US" sz="1400" dirty="0"/>
          </a:p>
        </p:txBody>
      </p:sp>
      <p:sp>
        <p:nvSpPr>
          <p:cNvPr id="12" name="TextBox 2"/>
          <p:cNvSpPr txBox="1">
            <a:spLocks noChangeArrowheads="1"/>
          </p:cNvSpPr>
          <p:nvPr/>
        </p:nvSpPr>
        <p:spPr bwMode="auto">
          <a:xfrm>
            <a:off x="3626261" y="1447800"/>
            <a:ext cx="636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dirty="0"/>
              <a:t>+</a:t>
            </a:r>
            <a:r>
              <a:rPr lang="en-US" altLang="en-US" sz="1400" b="1" dirty="0" smtClean="0"/>
              <a:t>2.3%</a:t>
            </a:r>
            <a:endParaRPr lang="en-US" altLang="en-US" sz="1400" dirty="0"/>
          </a:p>
        </p:txBody>
      </p:sp>
      <p:sp>
        <p:nvSpPr>
          <p:cNvPr id="13" name="TextBox 2"/>
          <p:cNvSpPr txBox="1">
            <a:spLocks noChangeArrowheads="1"/>
          </p:cNvSpPr>
          <p:nvPr/>
        </p:nvSpPr>
        <p:spPr bwMode="auto">
          <a:xfrm>
            <a:off x="6890610" y="874158"/>
            <a:ext cx="1954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dirty="0"/>
              <a:t>16-24 CAGR: +2.1%</a:t>
            </a:r>
            <a:endParaRPr lang="en-US" altLang="en-US" sz="1400" dirty="0"/>
          </a:p>
        </p:txBody>
      </p:sp>
      <p:sp>
        <p:nvSpPr>
          <p:cNvPr id="15" name="TextBox 2"/>
          <p:cNvSpPr txBox="1">
            <a:spLocks noChangeArrowheads="1"/>
          </p:cNvSpPr>
          <p:nvPr/>
        </p:nvSpPr>
        <p:spPr bwMode="auto">
          <a:xfrm>
            <a:off x="179172" y="690114"/>
            <a:ext cx="8659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600" b="1" dirty="0"/>
              <a:t>Millions</a:t>
            </a:r>
            <a:endParaRPr lang="en-US" altLang="en-US" sz="1600" dirty="0"/>
          </a:p>
        </p:txBody>
      </p:sp>
      <p:sp>
        <p:nvSpPr>
          <p:cNvPr id="16" name="Text Box 256"/>
          <p:cNvSpPr txBox="1">
            <a:spLocks noChangeArrowheads="1"/>
          </p:cNvSpPr>
          <p:nvPr/>
        </p:nvSpPr>
        <p:spPr bwMode="auto">
          <a:xfrm>
            <a:off x="-28520" y="6296561"/>
            <a:ext cx="32607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GB" altLang="en-US" sz="1000" b="1" dirty="0">
                <a:solidFill>
                  <a:srgbClr val="000000"/>
                </a:solidFill>
              </a:rPr>
              <a:t>Source: LMC Automotive</a:t>
            </a:r>
          </a:p>
        </p:txBody>
      </p:sp>
      <p:sp>
        <p:nvSpPr>
          <p:cNvPr id="17" name="Rectangle 16"/>
          <p:cNvSpPr/>
          <p:nvPr/>
        </p:nvSpPr>
        <p:spPr>
          <a:xfrm>
            <a:off x="225686" y="5157788"/>
            <a:ext cx="8382000" cy="1138773"/>
          </a:xfrm>
          <a:prstGeom prst="rect">
            <a:avLst/>
          </a:prstGeom>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altLang="en-US" sz="1400" b="1" dirty="0"/>
              <a:t>West European recovery </a:t>
            </a:r>
            <a:r>
              <a:rPr lang="en-US" altLang="en-US" sz="1400" b="1" dirty="0" smtClean="0"/>
              <a:t>continues, though grow set to slow.</a:t>
            </a:r>
            <a:endParaRPr lang="en-US" altLang="en-US" sz="1400" b="1" dirty="0"/>
          </a:p>
          <a:p>
            <a:pPr eaLnBrk="1" hangingPunct="1">
              <a:buFont typeface="Arial" charset="0"/>
              <a:buChar char="•"/>
            </a:pPr>
            <a:r>
              <a:rPr lang="en-US" altLang="en-US" sz="1400" b="1" dirty="0"/>
              <a:t>Central and East European markets should continue to gain after this year.</a:t>
            </a:r>
          </a:p>
          <a:p>
            <a:pPr eaLnBrk="1" hangingPunct="1">
              <a:buFont typeface="Arial" charset="0"/>
              <a:buChar char="•"/>
            </a:pPr>
            <a:r>
              <a:rPr lang="en-US" altLang="en-US" sz="1400" b="1" dirty="0"/>
              <a:t>Russian market has been bottoming out, but a rapid rebound appears unlikely without a much more robust economic recovery than is currently expected. </a:t>
            </a:r>
          </a:p>
          <a:p>
            <a:pPr marL="0" indent="0" eaLnBrk="1" hangingPunct="1"/>
            <a:endParaRPr lang="en-US" altLang="en-US" sz="1200" b="1" dirty="0"/>
          </a:p>
        </p:txBody>
      </p:sp>
    </p:spTree>
    <p:extLst>
      <p:ext uri="{BB962C8B-B14F-4D97-AF65-F5344CB8AC3E}">
        <p14:creationId xmlns:p14="http://schemas.microsoft.com/office/powerpoint/2010/main" val="33984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4F3C26F-4A69-4803-9C2B-3DFDD2756B20}">
  <ds:schemaRefs>
    <ds:schemaRef ds:uri="ESRI.ArcGIS.Mapping.OfficeIntegration.PowerPointInfo"/>
  </ds:schemaRefs>
</ds:datastoreItem>
</file>

<file path=customXml/itemProps2.xml><?xml version="1.0" encoding="utf-8"?>
<ds:datastoreItem xmlns:ds="http://schemas.openxmlformats.org/officeDocument/2006/customXml" ds:itemID="{FD99CD8F-CE67-46E2-931A-36552EEF25B3}">
  <ds:schemaRefs>
    <ds:schemaRef ds:uri="ESRI.ArcGIS.Mapping.OfficeIntegration.PowerPointInfo"/>
  </ds:schemaRefs>
</ds:datastoreItem>
</file>

<file path=customXml/itemProps3.xml><?xml version="1.0" encoding="utf-8"?>
<ds:datastoreItem xmlns:ds="http://schemas.openxmlformats.org/officeDocument/2006/customXml" ds:itemID="{279C5687-0D88-40E7-BCB2-1FAD9A920A09}">
  <ds:schemaRefs>
    <ds:schemaRef ds:uri="ESRI.ArcGIS.Mapping.OfficeIntegration.PowerPointInfo"/>
  </ds:schemaRefs>
</ds:datastoreItem>
</file>

<file path=customXml/itemProps4.xml><?xml version="1.0" encoding="utf-8"?>
<ds:datastoreItem xmlns:ds="http://schemas.openxmlformats.org/officeDocument/2006/customXml" ds:itemID="{27DCDE77-602E-42AC-833C-2B9B23BCF20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16508</TotalTime>
  <Words>1618</Words>
  <Application>Microsoft Office PowerPoint</Application>
  <PresentationFormat>On-screen Show (4:3)</PresentationFormat>
  <Paragraphs>359</Paragraphs>
  <Slides>25</Slides>
  <Notes>14</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25</vt:i4>
      </vt:variant>
    </vt:vector>
  </HeadingPairs>
  <TitlesOfParts>
    <vt:vector size="30" baseType="lpstr">
      <vt:lpstr>8_Custom Design</vt:lpstr>
      <vt:lpstr>9_Custom Design</vt:lpstr>
      <vt:lpstr>Custom Design</vt:lpstr>
      <vt:lpstr>1_Custom Design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Schuster</dc:creator>
  <cp:lastModifiedBy>Jonathon Poskitt</cp:lastModifiedBy>
  <cp:revision>1355</cp:revision>
  <cp:lastPrinted>2016-09-28T11:30:59Z</cp:lastPrinted>
  <dcterms:created xsi:type="dcterms:W3CDTF">2014-10-15T19:55:17Z</dcterms:created>
  <dcterms:modified xsi:type="dcterms:W3CDTF">2017-05-24T14:06:11Z</dcterms:modified>
</cp:coreProperties>
</file>