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7234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0563" autoAdjust="0"/>
  </p:normalViewPr>
  <p:slideViewPr>
    <p:cSldViewPr>
      <p:cViewPr>
        <p:scale>
          <a:sx n="90" d="100"/>
          <a:sy n="90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066262184860119E-2"/>
          <c:y val="0.19936269707406262"/>
          <c:w val="0.74517620470153523"/>
          <c:h val="0.73162754643423455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0.79900000000000004</c:v>
                </c:pt>
                <c:pt idx="1">
                  <c:v>0.17100000000000001</c:v>
                </c:pt>
                <c:pt idx="2">
                  <c:v>3.1E-2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892"/>
          <c:y val="0.1795520194725839"/>
          <c:w val="0.23702176095660152"/>
          <c:h val="0.23572759592368517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1.9163948839801461E-2"/>
          <c:w val="0.66596547752004542"/>
          <c:h val="0.869360467338798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7651</c:v>
                </c:pt>
              </c:numCache>
            </c:numRef>
          </c:val>
        </c:ser>
        <c:ser>
          <c:idx val="1"/>
          <c:order val="1"/>
          <c:tx>
            <c:strRef>
              <c:f>Sayfa1!$C$1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1539</c:v>
                </c:pt>
              </c:numCache>
            </c:numRef>
          </c:val>
        </c:ser>
        <c:ser>
          <c:idx val="2"/>
          <c:order val="2"/>
          <c:tx>
            <c:strRef>
              <c:f>Sayfa1!$D$1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1623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190756582601932E-3"/>
                  <c:y val="1.3738847875039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1094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Mamulleri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04E-2"/>
                  <c:y val="2.2357864275602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380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26857621880502E-2"/>
                  <c:y val="0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436416"/>
        <c:axId val="115133248"/>
      </c:barChart>
      <c:catAx>
        <c:axId val="37436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133248"/>
        <c:crosses val="autoZero"/>
        <c:auto val="1"/>
        <c:lblAlgn val="ctr"/>
        <c:lblOffset val="100"/>
        <c:noMultiLvlLbl val="0"/>
      </c:catAx>
      <c:valAx>
        <c:axId val="11513324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3743641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5989536516144667"/>
          <c:y val="0.10036222490972653"/>
          <c:w val="0.3429533082182788"/>
          <c:h val="0.6034533073269783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C7E2-CBCD-4BB2-9C27-0FA8C70F0C60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12C8-AA48-4E66-801E-CB1A89563C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14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E9CE-271F-4E95-8C30-0938AD9362E5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8038"/>
            <a:ext cx="5486400" cy="43767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360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EB0A-A26C-47FE-91B7-04A21DB9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23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C6B6-E011-4CDE-9F9B-F8E551FC8DA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619270"/>
            <a:ext cx="2895600" cy="23011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8EFB0-FC1C-40E9-99F9-0E095B593A85}" type="datetime1">
              <a:rPr lang="tr-TR" smtClean="0"/>
              <a:t>01.12.2014</a:t>
            </a:fld>
            <a:endParaRPr lang="tr-TR"/>
          </a:p>
        </p:txBody>
      </p:sp>
      <p:sp>
        <p:nvSpPr>
          <p:cNvPr id="14" name="5 Slayt Numarası Yer Tutucusu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9DFD20-98DF-4CC9-B4C8-49935F0941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6"/>
          <p:cNvCxnSpPr/>
          <p:nvPr userDrawn="1"/>
        </p:nvCxnSpPr>
        <p:spPr>
          <a:xfrm>
            <a:off x="1662426" y="323851"/>
            <a:ext cx="7469849" cy="33968"/>
          </a:xfrm>
          <a:prstGeom prst="line">
            <a:avLst/>
          </a:prstGeom>
          <a:ln w="107950" cmpd="thinThick">
            <a:gradFill>
              <a:gsLst>
                <a:gs pos="30000">
                  <a:schemeClr val="bg1">
                    <a:lumMod val="85000"/>
                  </a:schemeClr>
                </a:gs>
                <a:gs pos="59000">
                  <a:srgbClr val="382EB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" y="53851"/>
            <a:ext cx="1626923" cy="540000"/>
          </a:xfrm>
          <a:prstGeom prst="rect">
            <a:avLst/>
          </a:prstGeom>
        </p:spPr>
      </p:pic>
      <p:pic>
        <p:nvPicPr>
          <p:cNvPr id="17" name="Resim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782506"/>
            <a:ext cx="9144000" cy="1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01.12.2014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hyperlink" Target="http://www.timtv.com.tr/" TargetMode="External"/><Relationship Id="rId4" Type="http://schemas.openxmlformats.org/officeDocument/2006/relationships/hyperlink" Target="http://www.tim.org.t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2"/>
          <a:srcRect b="69128"/>
          <a:stretch/>
        </p:blipFill>
        <p:spPr>
          <a:xfrm>
            <a:off x="-397" y="2420888"/>
            <a:ext cx="9144793" cy="185955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7"/>
          <a:stretch/>
        </p:blipFill>
        <p:spPr>
          <a:xfrm>
            <a:off x="0" y="5313083"/>
            <a:ext cx="9144000" cy="1555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5" y="980728"/>
            <a:ext cx="6912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Kasım Ayı İhracat Verileri</a:t>
            </a:r>
            <a:r>
              <a:rPr lang="tr-TR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</a:t>
            </a:r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Toplantısı</a:t>
            </a: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Sinop – 1 Aralık 2014</a:t>
            </a:r>
            <a:endParaRPr lang="tr-TR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13817" r="6500" b="16699"/>
          <a:stretch/>
        </p:blipFill>
        <p:spPr bwMode="auto">
          <a:xfrm>
            <a:off x="35496" y="4297305"/>
            <a:ext cx="3960000" cy="244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(‘000 $)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179328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AVRUPA BİRLİĞİ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6.123.120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5.619.322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8,2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ORTA DOĞU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2.655.775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2.645.432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0,4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BAĞIMSIZ DEVLETLER TOPLULUĞU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1.758.470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1.474.152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16,2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AFRİKA ÜLKELERİ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1.162.274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1.067.829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8,1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KUZEY AMERİKA SERBEST TİCARET</a:t>
                      </a:r>
                      <a:endParaRPr lang="tr-TR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491.132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671.809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36,8</a:t>
                      </a:r>
                      <a:endParaRPr lang="tr-TR" sz="1400" b="1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13.751.683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12.875.439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ÇOK İHRACAT YAPAN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051822"/>
              </p:ext>
            </p:extLst>
          </p:nvPr>
        </p:nvGraphicFramePr>
        <p:xfrm>
          <a:off x="1695251" y="1400704"/>
          <a:ext cx="5665603" cy="4559197"/>
        </p:xfrm>
        <a:graphic>
          <a:graphicData uri="http://schemas.openxmlformats.org/drawingml/2006/table">
            <a:tbl>
              <a:tblPr/>
              <a:tblGrid>
                <a:gridCol w="360040"/>
                <a:gridCol w="2081401"/>
                <a:gridCol w="1188770"/>
                <a:gridCol w="1177530"/>
                <a:gridCol w="857862"/>
              </a:tblGrid>
              <a:tr h="35874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İSTANBUL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6.026.054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5.787.939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KOCAELİ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1.112.037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1.123.293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BURSA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1.157.746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1.055.766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İZMİR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835.732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676.169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ANKARA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659.403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628.231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GAZİANTEP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619.365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608.902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MANİSA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394.937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394.597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0,1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DENİZLİ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319.998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256.952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MERSİN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203.762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201.179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HATAY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206.686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200.632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SİNOP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3.999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3.607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-9,8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0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13.751.683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12.875.439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8" name="11 Akış Çizelgesi: Öteki İşlem"/>
          <p:cNvSpPr/>
          <p:nvPr/>
        </p:nvSpPr>
        <p:spPr>
          <a:xfrm>
            <a:off x="2411760" y="22286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2</a:t>
            </a:r>
            <a:r>
              <a:rPr lang="tr-TR" sz="1050" b="1" dirty="0" smtClean="0"/>
              <a:t>. Kocaeli 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%1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9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Bursa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 %</a:t>
            </a:r>
            <a:r>
              <a:rPr lang="tr-TR" sz="105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0" name="15 Akış Çizelgesi: Öteki İşlem"/>
          <p:cNvSpPr/>
          <p:nvPr/>
        </p:nvSpPr>
        <p:spPr>
          <a:xfrm>
            <a:off x="1763688" y="251235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İstanbul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%</a:t>
            </a:r>
            <a:r>
              <a:rPr lang="tr-TR" sz="105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9 Akış Çizelgesi: Öteki İşlem"/>
          <p:cNvSpPr/>
          <p:nvPr/>
        </p:nvSpPr>
        <p:spPr>
          <a:xfrm>
            <a:off x="579706" y="3656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İzmir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-%19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5</a:t>
            </a:r>
            <a:r>
              <a:rPr lang="tr-TR" sz="1050" b="1" dirty="0" smtClean="0"/>
              <a:t>. Ankara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 Manisa %0</a:t>
            </a:r>
            <a:endParaRPr lang="tr-TR" sz="1050" b="1" dirty="0"/>
          </a:p>
        </p:txBody>
      </p:sp>
      <p:sp>
        <p:nvSpPr>
          <p:cNvPr id="14" name="16 Akış Çizelgesi: Öteki İşlem"/>
          <p:cNvSpPr/>
          <p:nvPr/>
        </p:nvSpPr>
        <p:spPr>
          <a:xfrm>
            <a:off x="1979712" y="395251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8. Denizli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-%20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4497270" y="4833900"/>
            <a:ext cx="1008112" cy="31473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Hatay</a:t>
            </a:r>
          </a:p>
          <a:p>
            <a:pPr algn="ctr"/>
            <a:r>
              <a:rPr lang="tr-TR" sz="1050" b="1" dirty="0" smtClean="0"/>
              <a:t>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43010" y="447386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9</a:t>
            </a:r>
            <a:r>
              <a:rPr lang="tr-TR" sz="1050" b="1" dirty="0" smtClean="0"/>
              <a:t>. Mersin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6. Gaziantep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" name="20 Akış Çizelgesi: Öteki İşlem"/>
          <p:cNvSpPr/>
          <p:nvPr/>
        </p:nvSpPr>
        <p:spPr>
          <a:xfrm>
            <a:off x="4321400" y="2204864"/>
            <a:ext cx="1183982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64. </a:t>
            </a:r>
            <a:r>
              <a:rPr lang="tr-TR" sz="1100" b="1" dirty="0" smtClean="0">
                <a:solidFill>
                  <a:schemeClr val="tx1"/>
                </a:solidFill>
              </a:rPr>
              <a:t>Sinop              </a:t>
            </a:r>
            <a:r>
              <a:rPr lang="tr-TR" sz="1100" b="1" dirty="0" smtClean="0">
                <a:solidFill>
                  <a:srgbClr val="FF0000"/>
                </a:solidFill>
              </a:rPr>
              <a:t>-%10</a:t>
            </a:r>
            <a:endParaRPr lang="tr-TR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tr-TR" sz="2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Aralık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–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Sinop || </a:t>
            </a:r>
            <a:r>
              <a:rPr lang="tr-TR" sz="2000" b="1" i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TİM </a:t>
            </a:r>
            <a:r>
              <a:rPr lang="tr-TR" sz="20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Kasım </a:t>
            </a:r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Ayı İhracat </a:t>
            </a:r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Verileri</a:t>
            </a:r>
            <a:endParaRPr lang="tr-TR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3"/>
          <a:srcRect b="69128"/>
          <a:stretch/>
        </p:blipFill>
        <p:spPr>
          <a:xfrm>
            <a:off x="-793" y="764704"/>
            <a:ext cx="9144793" cy="1859557"/>
          </a:xfrm>
          <a:prstGeom prst="rect">
            <a:avLst/>
          </a:prstGeom>
        </p:spPr>
      </p:pic>
      <p:sp>
        <p:nvSpPr>
          <p:cNvPr id="11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4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5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4" descr="C:\Users\kubraulutas\Desktop\untitle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35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TÜRKİYE İHRACAT MARATONUMUZ DEVAM EDİYOR..</a:t>
            </a: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BUGÜNE KADAR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FARKLI İLİMİZDE* ve 15 FARKLI İLÇEMİZDE</a:t>
            </a: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119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BASIN TOPLANTISI DÜZENLEDİK</a:t>
            </a:r>
          </a:p>
        </p:txBody>
      </p:sp>
      <p:pic>
        <p:nvPicPr>
          <p:cNvPr id="4" name="Picture 2" descr="http://www.adiyamanli.org/images/turkiyearkeolog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87810"/>
            <a:ext cx="7620000" cy="3181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ikdörtgen 1"/>
          <p:cNvSpPr/>
          <p:nvPr/>
        </p:nvSpPr>
        <p:spPr>
          <a:xfrm>
            <a:off x="1979712" y="5014917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200" b="1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İhracat Basın Açıklaması için Talepte Bulunan İl ve İlçeler</a:t>
            </a:r>
          </a:p>
          <a:p>
            <a:pPr algn="ctr"/>
            <a:r>
              <a:rPr lang="tr-TR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Giresun, Kayseri, Adana, Akçakoca-Düzce, </a:t>
            </a:r>
          </a:p>
          <a:p>
            <a:pPr algn="ctr"/>
            <a:r>
              <a:rPr lang="tr-TR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Yozgat, Konya, Ankara, Aydın, Burdur </a:t>
            </a:r>
            <a:endParaRPr lang="en-US" sz="1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27184" y="6145559"/>
            <a:ext cx="58296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Not: Bazı illerimizde birden fazla sayıda basın toplantısı gerçekleştirilmiştir.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1539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KASIM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3086830"/>
              </p:ext>
            </p:extLst>
          </p:nvPr>
        </p:nvGraphicFramePr>
        <p:xfrm>
          <a:off x="473766" y="1606363"/>
          <a:ext cx="8171160" cy="40301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339965"/>
                <a:gridCol w="1188770"/>
                <a:gridCol w="883159"/>
                <a:gridCol w="954151"/>
              </a:tblGrid>
              <a:tr h="36327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KASIM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2.251.275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2.198.386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1.606.999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1.622.739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193.389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195.692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450.888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379.955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11.060.684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10.283.902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1.219.794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1.094.089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1.566.437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1.538.981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8.274.453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7.650.832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439.724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393.151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13.751.683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12.875.439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KASIM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1168893704"/>
              </p:ext>
            </p:extLst>
          </p:nvPr>
        </p:nvGraphicFramePr>
        <p:xfrm>
          <a:off x="611560" y="1628800"/>
          <a:ext cx="38884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8 Grafik"/>
          <p:cNvGraphicFramePr/>
          <p:nvPr>
            <p:extLst>
              <p:ext uri="{D42A27DB-BD31-4B8C-83A1-F6EECF244321}">
                <p14:modId xmlns:p14="http://schemas.microsoft.com/office/powerpoint/2010/main" val="748064390"/>
              </p:ext>
            </p:extLst>
          </p:nvPr>
        </p:nvGraphicFramePr>
        <p:xfrm>
          <a:off x="4716016" y="1400582"/>
          <a:ext cx="3960440" cy="4620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7434082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OCAK – KASIM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19.140.643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20.192.019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13.321.005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14.012.609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1.802.991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2.070.134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4.016.647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4.109.276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108.640.242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113.766.063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11.440.320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12.031.725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15.832.528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16.435.992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81.367.395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85.298.345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4.614.721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4.280.857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132.395.607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138.238.939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5.782.697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6.028.077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138.178.304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144.267.016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310596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Ekim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dö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nem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TUİK,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Kasım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065016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SON 12 AYLIK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2012/2013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14)(%)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20.974.947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22.392.357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14.618.924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15.587.895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1.980.058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2.255.296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4.375.966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4.549.167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118.247.875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124.144.464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12.413.727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13.116.696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17.238.455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18.034.609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88.595.693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92.993.161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5.011.946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4.700.988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144.234.769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151.237.810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96,1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6.549.011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6.204.063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150.783.780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157.441.873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13276"/>
              </p:ext>
            </p:extLst>
          </p:nvPr>
        </p:nvGraphicFramePr>
        <p:xfrm>
          <a:off x="107504" y="6165304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368999"/>
              </p:ext>
            </p:extLst>
          </p:nvPr>
        </p:nvGraphicFramePr>
        <p:xfrm>
          <a:off x="827584" y="2062364"/>
          <a:ext cx="7487540" cy="2734789"/>
        </p:xfrm>
        <a:graphic>
          <a:graphicData uri="http://schemas.openxmlformats.org/drawingml/2006/table">
            <a:tbl>
              <a:tblPr/>
              <a:tblGrid>
                <a:gridCol w="657543"/>
                <a:gridCol w="2794953"/>
                <a:gridCol w="1327150"/>
                <a:gridCol w="1327150"/>
                <a:gridCol w="667067"/>
                <a:gridCol w="713677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2.075.494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1.845.222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11,1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14,3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1.566.437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1.538.981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12,0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1.657.168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1.509.039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8,9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</a:t>
                      </a: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Elektronik,Mak.ve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Bil.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1.128.313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1.007.010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7,8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1.131.232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906.468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19,9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7,0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13.751.683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12.875.439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(‘000 $)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138058"/>
              </p:ext>
            </p:extLst>
          </p:nvPr>
        </p:nvGraphicFramePr>
        <p:xfrm>
          <a:off x="1619672" y="1457399"/>
          <a:ext cx="5832648" cy="4419873"/>
        </p:xfrm>
        <a:graphic>
          <a:graphicData uri="http://schemas.openxmlformats.org/drawingml/2006/table">
            <a:tbl>
              <a:tblPr/>
              <a:tblGrid>
                <a:gridCol w="504055"/>
                <a:gridCol w="1884856"/>
                <a:gridCol w="1280440"/>
                <a:gridCol w="1267034"/>
                <a:gridCol w="89626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1.314.403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1.223.576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6,9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1.201.966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930.113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867.743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829.531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4,4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620.807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629.857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1,5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İRAN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235.269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558.328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137,3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ABD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419.469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544.857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29,9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RUSYA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658.520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512.585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22,2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589.678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483.956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17,9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428.679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405.879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5,3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MISIR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272.329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309.246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13,6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GENEL TOPLAM</a:t>
                      </a:r>
                    </a:p>
                  </a:txBody>
                  <a:tcPr marL="108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13.751.683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12.875.439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KASIM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Almanya </a:t>
            </a:r>
            <a:r>
              <a:rPr lang="tr-TR" sz="1050" b="1" dirty="0">
                <a:solidFill>
                  <a:srgbClr val="FF0000"/>
                </a:solidFill>
              </a:rPr>
              <a:t>-%6,9</a:t>
            </a:r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6</a:t>
            </a:r>
            <a:r>
              <a:rPr lang="tr-TR" sz="1050" b="1" dirty="0" smtClean="0"/>
              <a:t>. ABD </a:t>
            </a:r>
          </a:p>
          <a:p>
            <a:pPr algn="ctr"/>
            <a:r>
              <a:rPr lang="tr-TR" sz="1050" b="1" dirty="0" smtClean="0"/>
              <a:t>%30</a:t>
            </a:r>
            <a:endParaRPr lang="tr-TR" sz="1050" b="1" dirty="0"/>
          </a:p>
        </p:txBody>
      </p:sp>
      <p:sp>
        <p:nvSpPr>
          <p:cNvPr id="11" name="12 Akış Çizelgesi: Öteki İşlem"/>
          <p:cNvSpPr/>
          <p:nvPr/>
        </p:nvSpPr>
        <p:spPr>
          <a:xfrm>
            <a:off x="5220072" y="3045968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5</a:t>
            </a:r>
            <a:r>
              <a:rPr lang="tr-TR" sz="1050" b="1" dirty="0" smtClean="0"/>
              <a:t>.İran </a:t>
            </a:r>
          </a:p>
          <a:p>
            <a:pPr algn="ctr"/>
            <a:r>
              <a:rPr lang="tr-TR" sz="1050" b="1" dirty="0" smtClean="0"/>
              <a:t>%137</a:t>
            </a:r>
            <a:endParaRPr lang="tr-TR" sz="1050" b="1" dirty="0"/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419872" y="2685928"/>
            <a:ext cx="898928" cy="3463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9</a:t>
            </a:r>
            <a:r>
              <a:rPr lang="tr-TR" sz="1050" b="1" dirty="0" smtClean="0"/>
              <a:t>. İspanya    </a:t>
            </a:r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4343239" y="3309348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Mısır</a:t>
            </a:r>
          </a:p>
          <a:p>
            <a:pPr algn="ctr"/>
            <a:r>
              <a:rPr lang="tr-TR" sz="1050" b="1" dirty="0" smtClean="0">
                <a:solidFill>
                  <a:schemeClr val="tx1"/>
                </a:solidFill>
              </a:rPr>
              <a:t>%14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4" name="15 Akış Çizelgesi: Öteki İşlem"/>
          <p:cNvSpPr/>
          <p:nvPr/>
        </p:nvSpPr>
        <p:spPr>
          <a:xfrm>
            <a:off x="4283968" y="297396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İtalya </a:t>
            </a:r>
          </a:p>
          <a:p>
            <a:pPr algn="ctr"/>
            <a:r>
              <a:rPr lang="tr-TR" sz="1050" b="1" dirty="0" smtClean="0"/>
              <a:t>%</a:t>
            </a:r>
            <a:r>
              <a:rPr lang="tr-TR" sz="1050" b="1" dirty="0"/>
              <a:t>2</a:t>
            </a: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5561119" y="208405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7</a:t>
            </a:r>
            <a:r>
              <a:rPr lang="tr-TR" sz="1050" b="1" dirty="0" smtClean="0"/>
              <a:t>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İngiltere </a:t>
            </a:r>
            <a:r>
              <a:rPr lang="tr-TR" sz="1050" b="1" dirty="0">
                <a:solidFill>
                  <a:srgbClr val="FF0000"/>
                </a:solidFill>
              </a:rPr>
              <a:t>-%4</a:t>
            </a: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48064" y="26722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2. Irak 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-%23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8" name="16 Akış Çizelgesi: Öteki İşlem"/>
          <p:cNvSpPr/>
          <p:nvPr/>
        </p:nvSpPr>
        <p:spPr>
          <a:xfrm>
            <a:off x="4211960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8</a:t>
            </a:r>
            <a:r>
              <a:rPr lang="tr-TR" sz="1050" b="1" dirty="0" smtClean="0"/>
              <a:t>.  Fransa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-%18</a:t>
            </a:r>
            <a:endParaRPr lang="tr-TR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1166</TotalTime>
  <Words>1061</Words>
  <Application>Microsoft Office PowerPoint</Application>
  <PresentationFormat>On-screen Show (4:3)</PresentationFormat>
  <Paragraphs>501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PPT_TIM_SABLON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Metin TABALU</cp:lastModifiedBy>
  <cp:revision>532</cp:revision>
  <cp:lastPrinted>2014-07-01T06:57:54Z</cp:lastPrinted>
  <dcterms:created xsi:type="dcterms:W3CDTF">2013-06-18T07:12:31Z</dcterms:created>
  <dcterms:modified xsi:type="dcterms:W3CDTF">2014-12-01T07:03:27Z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e88e9a67-f06f-43e3-b520-a31af5cd3350</vt:lpwstr>
  </property>
  <property fmtid="{D5CDD505-2E9C-101B-9397-08002B2CF9AE}" pid="3" name="TuprasClassification">
    <vt:lpwstr>GENEL</vt:lpwstr>
  </property>
</Properties>
</file>