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9144000" cy="6858000" type="screen4x3"/>
  <p:notesSz cx="6858000" cy="97234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3" autoAdjust="0"/>
  </p:normalViewPr>
  <p:slideViewPr>
    <p:cSldViewPr>
      <p:cViewPr varScale="1">
        <p:scale>
          <a:sx n="80" d="100"/>
          <a:sy n="80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5654320301859849E-2"/>
          <c:y val="0.19936269707406262"/>
          <c:w val="0.67658814658453836"/>
          <c:h val="0.66428654391936237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0.82699999999999996</c:v>
                </c:pt>
                <c:pt idx="1">
                  <c:v>0.14299999999999999</c:v>
                </c:pt>
                <c:pt idx="2">
                  <c:v>2.9000000000000001E-2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1.9163948839801461E-2"/>
          <c:w val="0.66596547752004542"/>
          <c:h val="0.86936046733879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8254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1518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1325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190756582601932E-3"/>
                  <c:y val="1.3738847875039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1227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Mamulleri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2.235786427560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389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857621880502E-2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686336"/>
        <c:axId val="80269824"/>
      </c:barChart>
      <c:catAx>
        <c:axId val="36686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269824"/>
        <c:crosses val="autoZero"/>
        <c:auto val="1"/>
        <c:lblAlgn val="ctr"/>
        <c:lblOffset val="100"/>
        <c:noMultiLvlLbl val="0"/>
      </c:catAx>
      <c:valAx>
        <c:axId val="8026982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366863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989536516144667"/>
          <c:y val="0.10036222490972653"/>
          <c:w val="0.3429533082182788"/>
          <c:h val="0.6034533073269783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18038"/>
            <a:ext cx="5486400" cy="4376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360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360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01.10.2014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33968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01.10.2014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hyperlink" Target="http://www.timtv.com.tr/" TargetMode="External"/><Relationship Id="rId4" Type="http://schemas.openxmlformats.org/officeDocument/2006/relationships/hyperlink" Target="http://www.tim.org.t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/>
          <a:srcRect b="69128"/>
          <a:stretch/>
        </p:blipFill>
        <p:spPr>
          <a:xfrm>
            <a:off x="-397" y="2865587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5" y="1971996"/>
            <a:ext cx="6912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Eylül Ayı İhracat Verileri</a:t>
            </a:r>
            <a:r>
              <a:rPr lang="tr-T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</a:p>
          <a:p>
            <a:pPr algn="ctr"/>
            <a:r>
              <a:rPr lang="tr-TR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 – 1 Ekim 2014</a:t>
            </a:r>
            <a:endParaRPr lang="tr-TR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 descr="http://upload.wikimedia.org/wikipedia/tr/c/c9/Ekonomi_Bakanl%C4%B1%C4%9F%C4%B1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163332"/>
            <a:ext cx="1728192" cy="175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3" r="7101" b="12603"/>
          <a:stretch/>
        </p:blipFill>
        <p:spPr>
          <a:xfrm>
            <a:off x="147613" y="4725144"/>
            <a:ext cx="2402958" cy="188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EYLÜL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462586"/>
              </p:ext>
            </p:extLst>
          </p:nvPr>
        </p:nvGraphicFramePr>
        <p:xfrm>
          <a:off x="395536" y="2062364"/>
          <a:ext cx="8208913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608308"/>
                <a:gridCol w="1608308"/>
                <a:gridCol w="80838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AVRUPA BİRLİĞİ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5.482.427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5.900.230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ORTA DOĞU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2.350.266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2.492.582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BAĞIMSIZ DEVLETLER TOPLULUĞU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1.644.488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1.615.073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AFRİKA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1.056.694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1.218.467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KUZEY AMERİKA SERBEST TİCARET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497.092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666.748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12.485.605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13.294.625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EYLÜL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YAPAN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102974"/>
              </p:ext>
            </p:extLst>
          </p:nvPr>
        </p:nvGraphicFramePr>
        <p:xfrm>
          <a:off x="1695251" y="1400704"/>
          <a:ext cx="5665603" cy="4559197"/>
        </p:xfrm>
        <a:graphic>
          <a:graphicData uri="http://schemas.openxmlformats.org/drawingml/2006/table">
            <a:tbl>
              <a:tblPr/>
              <a:tblGrid>
                <a:gridCol w="360040"/>
                <a:gridCol w="2081401"/>
                <a:gridCol w="1188770"/>
                <a:gridCol w="1177530"/>
                <a:gridCol w="857862"/>
              </a:tblGrid>
              <a:tr h="35874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5.517.280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6.024.002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BURSA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1.137.899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1.139.645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KOCAELİ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1.001.751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1.085.475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İZMİR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734.173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722.830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ANKARA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643.369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643.821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GAZİANTEP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551.571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622.622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MANİSA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376.105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402.185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DENİZLİ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282.448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276.499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SAKARYA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216.450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227.908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HATAY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137.013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203.529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VAN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1.961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2.282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16,4%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12.485.605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13.294.625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AĞUSTOS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%Değ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Kocaeli 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%8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Bursa 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%0,2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İstanbul </a:t>
            </a:r>
          </a:p>
          <a:p>
            <a:pPr algn="ctr"/>
            <a:r>
              <a:rPr lang="tr-TR" sz="1050" b="1" dirty="0" smtClean="0"/>
              <a:t>%9</a:t>
            </a:r>
            <a:endParaRPr lang="tr-TR" sz="1050" b="1" dirty="0"/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 Ankara</a:t>
            </a:r>
          </a:p>
          <a:p>
            <a:pPr algn="ctr"/>
            <a:r>
              <a:rPr lang="tr-TR" sz="1050" b="1" dirty="0" smtClean="0"/>
              <a:t>%0,1</a:t>
            </a:r>
            <a:endParaRPr lang="tr-TR" sz="1050" b="1" dirty="0"/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Manisa %7</a:t>
            </a:r>
            <a:endParaRPr lang="tr-TR" sz="1050" b="1" dirty="0"/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Denizli </a:t>
            </a:r>
          </a:p>
          <a:p>
            <a:pPr algn="ctr"/>
            <a:r>
              <a:rPr lang="tr-TR" sz="1050" b="1" dirty="0">
                <a:solidFill>
                  <a:srgbClr val="FF0000"/>
                </a:solidFill>
              </a:rPr>
              <a:t>-</a:t>
            </a:r>
            <a:r>
              <a:rPr lang="tr-TR" sz="1050" b="1" dirty="0" smtClean="0">
                <a:solidFill>
                  <a:srgbClr val="FF0000"/>
                </a:solidFill>
              </a:rPr>
              <a:t>%2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2771800" y="2674528"/>
            <a:ext cx="864096" cy="35165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9. Sakarya %5</a:t>
            </a:r>
            <a:endParaRPr lang="tr-TR" sz="1050" b="1" dirty="0"/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4266849" y="465313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Hatay</a:t>
            </a:r>
          </a:p>
          <a:p>
            <a:pPr algn="ctr"/>
            <a:r>
              <a:rPr lang="tr-TR" sz="1050" b="1" dirty="0" smtClean="0"/>
              <a:t>%49</a:t>
            </a:r>
            <a:endParaRPr lang="tr-TR" sz="1050" b="1" dirty="0"/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Gaziantep 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%13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8" name="20 Akış Çizelgesi: Öteki İşlem"/>
          <p:cNvSpPr/>
          <p:nvPr/>
        </p:nvSpPr>
        <p:spPr>
          <a:xfrm>
            <a:off x="7016039" y="3358987"/>
            <a:ext cx="1062508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68. </a:t>
            </a:r>
            <a:r>
              <a:rPr lang="tr-TR" sz="1100" b="1" dirty="0" smtClean="0">
                <a:solidFill>
                  <a:schemeClr val="tx1"/>
                </a:solidFill>
              </a:rPr>
              <a:t>Van %16 </a:t>
            </a:r>
            <a:endParaRPr lang="tr-TR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Ekim 2014 –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 ||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TİM Eylül Ayı İhracat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Verileri</a:t>
            </a:r>
            <a:endParaRPr lang="tr-TR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793" y="764704"/>
            <a:ext cx="9144793" cy="1859557"/>
          </a:xfrm>
          <a:prstGeom prst="rect">
            <a:avLst/>
          </a:prstGeom>
        </p:spPr>
      </p:pic>
      <p:sp>
        <p:nvSpPr>
          <p:cNvPr id="11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4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5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4" descr="C:\Users\kubraulutas\Desktop\untitle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54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TÜRKİYE İHRACAT MARATONUMUZ DEVAM EDİYOR..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BUGÜNE KADAR 60 FARKLI İLİMİZDE* ve 15 FARKLI İLÇEMİZDE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</a:t>
            </a:r>
            <a:r>
              <a:rPr lang="tr-T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117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BASIN TOPLANTISI DÜZENLEDİK</a:t>
            </a:r>
          </a:p>
        </p:txBody>
      </p:sp>
      <p:pic>
        <p:nvPicPr>
          <p:cNvPr id="4" name="Picture 2" descr="http://www.adiyamanli.org/images/turkiyearkeolog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87810"/>
            <a:ext cx="7620000" cy="3181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ikdörtgen 1"/>
          <p:cNvSpPr/>
          <p:nvPr/>
        </p:nvSpPr>
        <p:spPr>
          <a:xfrm>
            <a:off x="1979712" y="5014917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2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İhracat Basın Açıklaması için Talepte Bulunan İl ve İlçeler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Giresun, Kayseri, Adana, Akçakoca-Düzce, 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Sinop, Yozgat, Konya, Ankara, Aydın, Burdur </a:t>
            </a:r>
            <a:endParaRPr lang="en-US" sz="1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27184" y="6145559"/>
            <a:ext cx="58296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Not: Bazı illerimizde birden fazla sayıda basın toplantısı gerçekleştirilmiştir.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1539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EYLÜL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8474162"/>
              </p:ext>
            </p:extLst>
          </p:nvPr>
        </p:nvGraphicFramePr>
        <p:xfrm>
          <a:off x="473766" y="1606363"/>
          <a:ext cx="8171160" cy="398287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339965"/>
                <a:gridCol w="1188770"/>
                <a:gridCol w="883159"/>
                <a:gridCol w="954151"/>
              </a:tblGrid>
              <a:tr h="36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EYLÜL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1.831.277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1.907.433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1.257.996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1.325.413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171.163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192.718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402.117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389.302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10.212.671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10.999.639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1.111.887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1.227.409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1.401.854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1.517.882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7.698.930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8.254.349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441.658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387.553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12.485.605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13.294.625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7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EYLÜL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2618192263"/>
              </p:ext>
            </p:extLst>
          </p:nvPr>
        </p:nvGraphicFramePr>
        <p:xfrm>
          <a:off x="611560" y="1988840"/>
          <a:ext cx="38884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2148703966"/>
              </p:ext>
            </p:extLst>
          </p:nvPr>
        </p:nvGraphicFramePr>
        <p:xfrm>
          <a:off x="4716016" y="1400582"/>
          <a:ext cx="3960440" cy="4420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EYLÜL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234668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OCAK – EYLÜL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15.067.528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15.989.405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10.428.449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10.914.066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1.437.109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1.694.105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3.201.971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3.381.233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87.973.452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93.323.728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9.157.236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9.831.218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12.871.967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13.404.563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65.944.250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70.087.910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3.790.253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3.547.664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106.831.233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112.860.797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4.966.848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5.364.334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111.798.081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118.225.131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55212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Ağustos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dö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TUİK,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Eylül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3286475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SON 12 AYLIK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2012/2013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20.569.130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22.263.036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14.404.258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15.382.085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1.916.119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2.245.151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4.248.752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4.635.800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117.512.583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124.369.409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12.234.989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13.199.517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17.481.018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17.963.771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87.796.576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93.206.121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4.954.646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4.792.264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143.036.358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151.424.709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8.311.021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6.230.211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151.347.380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157.654.920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413276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EYLÜL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345726"/>
              </p:ext>
            </p:extLst>
          </p:nvPr>
        </p:nvGraphicFramePr>
        <p:xfrm>
          <a:off x="827584" y="2062364"/>
          <a:ext cx="7487540" cy="2734789"/>
        </p:xfrm>
        <a:graphic>
          <a:graphicData uri="http://schemas.openxmlformats.org/drawingml/2006/table">
            <a:tbl>
              <a:tblPr/>
              <a:tblGrid>
                <a:gridCol w="657543"/>
                <a:gridCol w="2794953"/>
                <a:gridCol w="1327150"/>
                <a:gridCol w="1327150"/>
                <a:gridCol w="667067"/>
                <a:gridCol w="713677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1.955.643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1.959.784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1.514.552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1.669.815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1.401.854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1.517.882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</a:t>
                      </a: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Elektronik,Mak.ve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Bil.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1.034.167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1.093.298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1.018.042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1.089.514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8,2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12.485.605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13.294.625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EYLÜL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324569"/>
              </p:ext>
            </p:extLst>
          </p:nvPr>
        </p:nvGraphicFramePr>
        <p:xfrm>
          <a:off x="1634844" y="1412776"/>
          <a:ext cx="5654089" cy="4419873"/>
        </p:xfrm>
        <a:graphic>
          <a:graphicData uri="http://schemas.openxmlformats.org/drawingml/2006/table">
            <a:tbl>
              <a:tblPr/>
              <a:tblGrid>
                <a:gridCol w="432048"/>
                <a:gridCol w="1778304"/>
                <a:gridCol w="1280440"/>
                <a:gridCol w="1267034"/>
                <a:gridCol w="89626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1.147.350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1.295.540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890.023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887.097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1.012.747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875.741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ABD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425.086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586.785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558.951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583.275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577.690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542.247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621.631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533.736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219.368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481.042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119,3%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374.379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428.269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MISIR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183.395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356.599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12.485.605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13.294.625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EYLÜL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%Değ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 %13</a:t>
            </a:r>
            <a:endParaRPr lang="tr-TR" sz="1050" b="1" dirty="0"/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ABD </a:t>
            </a:r>
          </a:p>
          <a:p>
            <a:pPr algn="ctr"/>
            <a:r>
              <a:rPr lang="tr-TR" sz="1050" b="1" dirty="0" smtClean="0"/>
              <a:t>%38</a:t>
            </a:r>
            <a:endParaRPr lang="tr-TR" sz="1050" b="1" dirty="0"/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220072" y="304596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8</a:t>
            </a:r>
            <a:r>
              <a:rPr lang="tr-TR" sz="1050" b="1" dirty="0" smtClean="0"/>
              <a:t>.İran </a:t>
            </a:r>
          </a:p>
          <a:p>
            <a:pPr algn="ctr"/>
            <a:r>
              <a:rPr lang="tr-TR" sz="1050" b="1" dirty="0" smtClean="0"/>
              <a:t>%119</a:t>
            </a:r>
            <a:endParaRPr lang="tr-TR" sz="1050" b="1" dirty="0"/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54704" y="268592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İspanya %14</a:t>
            </a:r>
            <a:endParaRPr lang="tr-TR" sz="1050" b="1" dirty="0"/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4343239" y="3309348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Mısır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%94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 İtalya 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4</a:t>
            </a: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7</a:t>
            </a:r>
            <a:r>
              <a:rPr lang="tr-TR" sz="1050" b="1" dirty="0" smtClean="0"/>
              <a:t>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-%14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2</a:t>
            </a:r>
            <a:r>
              <a:rPr lang="tr-TR" sz="1050" b="1" dirty="0" smtClean="0"/>
              <a:t>. İngiltere </a:t>
            </a:r>
            <a:r>
              <a:rPr lang="tr-TR" sz="1050" b="1" dirty="0" smtClean="0">
                <a:solidFill>
                  <a:srgbClr val="FF0000"/>
                </a:solidFill>
              </a:rPr>
              <a:t>-%0,3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722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-%14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545</TotalTime>
  <Words>1061</Words>
  <Application>Microsoft Office PowerPoint</Application>
  <PresentationFormat>On-screen Show (4:3)</PresentationFormat>
  <Paragraphs>499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PPT_TIM_SABLON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Metin TABALU</cp:lastModifiedBy>
  <cp:revision>367</cp:revision>
  <cp:lastPrinted>2014-07-01T06:57:54Z</cp:lastPrinted>
  <dcterms:created xsi:type="dcterms:W3CDTF">2013-06-18T07:12:31Z</dcterms:created>
  <dcterms:modified xsi:type="dcterms:W3CDTF">2014-10-01T06:03:50Z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